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handoutMasterIdLst>
    <p:handoutMasterId r:id="rId520"/>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346" r:id="rId30"/>
    <p:sldId id="347" r:id="rId31"/>
    <p:sldId id="348" r:id="rId32"/>
    <p:sldId id="349" r:id="rId33"/>
    <p:sldId id="350" r:id="rId34"/>
    <p:sldId id="351"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302" r:id="rId50"/>
    <p:sldId id="298" r:id="rId51"/>
    <p:sldId id="299" r:id="rId52"/>
    <p:sldId id="300" r:id="rId53"/>
    <p:sldId id="301"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52" r:id="rId78"/>
    <p:sldId id="353" r:id="rId79"/>
    <p:sldId id="354" r:id="rId80"/>
    <p:sldId id="355" r:id="rId81"/>
    <p:sldId id="357" r:id="rId82"/>
    <p:sldId id="356" r:id="rId83"/>
    <p:sldId id="358" r:id="rId84"/>
    <p:sldId id="359" r:id="rId85"/>
    <p:sldId id="360" r:id="rId86"/>
    <p:sldId id="361" r:id="rId87"/>
    <p:sldId id="326" r:id="rId88"/>
    <p:sldId id="327" r:id="rId89"/>
    <p:sldId id="328" r:id="rId90"/>
    <p:sldId id="329" r:id="rId91"/>
    <p:sldId id="330" r:id="rId92"/>
    <p:sldId id="331" r:id="rId93"/>
    <p:sldId id="332" r:id="rId94"/>
    <p:sldId id="333" r:id="rId95"/>
    <p:sldId id="335" r:id="rId96"/>
    <p:sldId id="336" r:id="rId97"/>
    <p:sldId id="337" r:id="rId98"/>
    <p:sldId id="338" r:id="rId99"/>
    <p:sldId id="339" r:id="rId100"/>
    <p:sldId id="340" r:id="rId101"/>
    <p:sldId id="341" r:id="rId102"/>
    <p:sldId id="342" r:id="rId103"/>
    <p:sldId id="343" r:id="rId104"/>
    <p:sldId id="344" r:id="rId105"/>
    <p:sldId id="362" r:id="rId106"/>
    <p:sldId id="363" r:id="rId107"/>
    <p:sldId id="364" r:id="rId108"/>
    <p:sldId id="365" r:id="rId109"/>
    <p:sldId id="366" r:id="rId110"/>
    <p:sldId id="367" r:id="rId111"/>
    <p:sldId id="368" r:id="rId112"/>
    <p:sldId id="369"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0" r:id="rId134"/>
    <p:sldId id="391" r:id="rId135"/>
    <p:sldId id="392" r:id="rId136"/>
    <p:sldId id="393" r:id="rId137"/>
    <p:sldId id="394" r:id="rId138"/>
    <p:sldId id="395" r:id="rId139"/>
    <p:sldId id="396" r:id="rId140"/>
    <p:sldId id="397" r:id="rId141"/>
    <p:sldId id="398" r:id="rId142"/>
    <p:sldId id="399" r:id="rId143"/>
    <p:sldId id="401" r:id="rId144"/>
    <p:sldId id="402" r:id="rId145"/>
    <p:sldId id="403" r:id="rId146"/>
    <p:sldId id="404" r:id="rId147"/>
    <p:sldId id="406" r:id="rId148"/>
    <p:sldId id="407" r:id="rId149"/>
    <p:sldId id="408" r:id="rId150"/>
    <p:sldId id="409" r:id="rId151"/>
    <p:sldId id="410" r:id="rId152"/>
    <p:sldId id="411" r:id="rId153"/>
    <p:sldId id="412" r:id="rId154"/>
    <p:sldId id="345" r:id="rId155"/>
    <p:sldId id="413" r:id="rId156"/>
    <p:sldId id="414" r:id="rId157"/>
    <p:sldId id="415" r:id="rId158"/>
    <p:sldId id="416" r:id="rId159"/>
    <p:sldId id="417" r:id="rId160"/>
    <p:sldId id="418" r:id="rId161"/>
    <p:sldId id="419" r:id="rId162"/>
    <p:sldId id="420" r:id="rId163"/>
    <p:sldId id="421" r:id="rId164"/>
    <p:sldId id="422" r:id="rId165"/>
    <p:sldId id="423" r:id="rId166"/>
    <p:sldId id="424" r:id="rId167"/>
    <p:sldId id="425" r:id="rId168"/>
    <p:sldId id="427" r:id="rId169"/>
    <p:sldId id="426" r:id="rId170"/>
    <p:sldId id="428" r:id="rId171"/>
    <p:sldId id="429" r:id="rId172"/>
    <p:sldId id="430" r:id="rId173"/>
    <p:sldId id="431" r:id="rId174"/>
    <p:sldId id="432" r:id="rId175"/>
    <p:sldId id="433" r:id="rId176"/>
    <p:sldId id="434" r:id="rId177"/>
    <p:sldId id="435" r:id="rId178"/>
    <p:sldId id="436" r:id="rId179"/>
    <p:sldId id="437" r:id="rId180"/>
    <p:sldId id="438" r:id="rId181"/>
    <p:sldId id="444" r:id="rId182"/>
    <p:sldId id="439" r:id="rId183"/>
    <p:sldId id="440" r:id="rId184"/>
    <p:sldId id="441" r:id="rId185"/>
    <p:sldId id="442" r:id="rId186"/>
    <p:sldId id="443" r:id="rId187"/>
    <p:sldId id="445" r:id="rId188"/>
    <p:sldId id="446" r:id="rId189"/>
    <p:sldId id="450" r:id="rId190"/>
    <p:sldId id="447" r:id="rId191"/>
    <p:sldId id="448" r:id="rId192"/>
    <p:sldId id="449" r:id="rId193"/>
    <p:sldId id="451" r:id="rId194"/>
    <p:sldId id="452" r:id="rId195"/>
    <p:sldId id="453" r:id="rId196"/>
    <p:sldId id="454" r:id="rId197"/>
    <p:sldId id="455" r:id="rId198"/>
    <p:sldId id="456" r:id="rId199"/>
    <p:sldId id="457" r:id="rId200"/>
    <p:sldId id="459" r:id="rId201"/>
    <p:sldId id="458" r:id="rId202"/>
    <p:sldId id="460" r:id="rId203"/>
    <p:sldId id="461" r:id="rId204"/>
    <p:sldId id="462" r:id="rId205"/>
    <p:sldId id="463" r:id="rId206"/>
    <p:sldId id="464" r:id="rId207"/>
    <p:sldId id="465" r:id="rId208"/>
    <p:sldId id="466" r:id="rId209"/>
    <p:sldId id="467" r:id="rId210"/>
    <p:sldId id="468" r:id="rId211"/>
    <p:sldId id="469" r:id="rId212"/>
    <p:sldId id="470" r:id="rId213"/>
    <p:sldId id="471" r:id="rId214"/>
    <p:sldId id="472" r:id="rId215"/>
    <p:sldId id="473" r:id="rId216"/>
    <p:sldId id="474" r:id="rId217"/>
    <p:sldId id="475" r:id="rId218"/>
    <p:sldId id="476" r:id="rId219"/>
    <p:sldId id="477" r:id="rId220"/>
    <p:sldId id="478" r:id="rId221"/>
    <p:sldId id="479" r:id="rId222"/>
    <p:sldId id="481" r:id="rId223"/>
    <p:sldId id="480" r:id="rId224"/>
    <p:sldId id="482" r:id="rId225"/>
    <p:sldId id="484" r:id="rId226"/>
    <p:sldId id="483" r:id="rId227"/>
    <p:sldId id="485" r:id="rId228"/>
    <p:sldId id="486" r:id="rId229"/>
    <p:sldId id="487" r:id="rId230"/>
    <p:sldId id="488" r:id="rId231"/>
    <p:sldId id="489" r:id="rId232"/>
    <p:sldId id="490" r:id="rId233"/>
    <p:sldId id="491" r:id="rId234"/>
    <p:sldId id="492" r:id="rId235"/>
    <p:sldId id="493" r:id="rId236"/>
    <p:sldId id="494" r:id="rId237"/>
    <p:sldId id="495" r:id="rId238"/>
    <p:sldId id="496" r:id="rId239"/>
    <p:sldId id="497" r:id="rId240"/>
    <p:sldId id="498" r:id="rId241"/>
    <p:sldId id="499" r:id="rId242"/>
    <p:sldId id="500" r:id="rId243"/>
    <p:sldId id="501" r:id="rId244"/>
    <p:sldId id="502" r:id="rId245"/>
    <p:sldId id="503" r:id="rId246"/>
    <p:sldId id="504" r:id="rId247"/>
    <p:sldId id="505" r:id="rId248"/>
    <p:sldId id="506" r:id="rId249"/>
    <p:sldId id="507" r:id="rId250"/>
    <p:sldId id="508" r:id="rId251"/>
    <p:sldId id="509" r:id="rId252"/>
    <p:sldId id="510" r:id="rId253"/>
    <p:sldId id="511" r:id="rId254"/>
    <p:sldId id="512" r:id="rId255"/>
    <p:sldId id="513" r:id="rId256"/>
    <p:sldId id="514" r:id="rId257"/>
    <p:sldId id="515" r:id="rId258"/>
    <p:sldId id="516" r:id="rId259"/>
    <p:sldId id="517" r:id="rId260"/>
    <p:sldId id="518" r:id="rId261"/>
    <p:sldId id="519" r:id="rId262"/>
    <p:sldId id="520" r:id="rId263"/>
    <p:sldId id="521" r:id="rId264"/>
    <p:sldId id="522" r:id="rId265"/>
    <p:sldId id="523" r:id="rId266"/>
    <p:sldId id="524" r:id="rId267"/>
    <p:sldId id="525" r:id="rId268"/>
    <p:sldId id="526" r:id="rId269"/>
    <p:sldId id="527" r:id="rId270"/>
    <p:sldId id="528" r:id="rId271"/>
    <p:sldId id="529" r:id="rId272"/>
    <p:sldId id="530" r:id="rId273"/>
    <p:sldId id="531" r:id="rId274"/>
    <p:sldId id="533" r:id="rId275"/>
    <p:sldId id="534" r:id="rId276"/>
    <p:sldId id="535" r:id="rId277"/>
    <p:sldId id="536" r:id="rId278"/>
    <p:sldId id="537" r:id="rId279"/>
    <p:sldId id="538" r:id="rId280"/>
    <p:sldId id="539" r:id="rId281"/>
    <p:sldId id="540" r:id="rId282"/>
    <p:sldId id="541" r:id="rId283"/>
    <p:sldId id="542" r:id="rId284"/>
    <p:sldId id="543" r:id="rId285"/>
    <p:sldId id="544" r:id="rId286"/>
    <p:sldId id="545" r:id="rId287"/>
    <p:sldId id="546" r:id="rId288"/>
    <p:sldId id="547" r:id="rId289"/>
    <p:sldId id="548" r:id="rId290"/>
    <p:sldId id="549" r:id="rId291"/>
    <p:sldId id="550" r:id="rId292"/>
    <p:sldId id="551" r:id="rId293"/>
    <p:sldId id="552" r:id="rId294"/>
    <p:sldId id="553" r:id="rId295"/>
    <p:sldId id="554" r:id="rId296"/>
    <p:sldId id="555" r:id="rId297"/>
    <p:sldId id="556" r:id="rId298"/>
    <p:sldId id="557" r:id="rId299"/>
    <p:sldId id="558" r:id="rId300"/>
    <p:sldId id="559" r:id="rId301"/>
    <p:sldId id="560" r:id="rId302"/>
    <p:sldId id="561" r:id="rId303"/>
    <p:sldId id="562" r:id="rId304"/>
    <p:sldId id="563" r:id="rId305"/>
    <p:sldId id="564" r:id="rId306"/>
    <p:sldId id="565" r:id="rId307"/>
    <p:sldId id="566" r:id="rId308"/>
    <p:sldId id="567" r:id="rId309"/>
    <p:sldId id="570" r:id="rId310"/>
    <p:sldId id="571" r:id="rId311"/>
    <p:sldId id="572" r:id="rId312"/>
    <p:sldId id="573" r:id="rId313"/>
    <p:sldId id="574" r:id="rId314"/>
    <p:sldId id="575" r:id="rId315"/>
    <p:sldId id="576" r:id="rId316"/>
    <p:sldId id="577" r:id="rId317"/>
    <p:sldId id="578" r:id="rId318"/>
    <p:sldId id="579" r:id="rId319"/>
    <p:sldId id="580" r:id="rId320"/>
    <p:sldId id="581" r:id="rId321"/>
    <p:sldId id="582" r:id="rId322"/>
    <p:sldId id="583" r:id="rId323"/>
    <p:sldId id="584" r:id="rId324"/>
    <p:sldId id="585" r:id="rId325"/>
    <p:sldId id="586" r:id="rId326"/>
    <p:sldId id="587" r:id="rId327"/>
    <p:sldId id="588" r:id="rId328"/>
    <p:sldId id="589" r:id="rId329"/>
    <p:sldId id="590" r:id="rId330"/>
    <p:sldId id="591" r:id="rId331"/>
    <p:sldId id="592" r:id="rId332"/>
    <p:sldId id="593" r:id="rId333"/>
    <p:sldId id="594" r:id="rId334"/>
    <p:sldId id="595" r:id="rId335"/>
    <p:sldId id="596" r:id="rId336"/>
    <p:sldId id="597" r:id="rId337"/>
    <p:sldId id="598" r:id="rId338"/>
    <p:sldId id="599" r:id="rId339"/>
    <p:sldId id="600" r:id="rId340"/>
    <p:sldId id="601" r:id="rId341"/>
    <p:sldId id="602" r:id="rId342"/>
    <p:sldId id="603" r:id="rId343"/>
    <p:sldId id="604" r:id="rId344"/>
    <p:sldId id="605" r:id="rId345"/>
    <p:sldId id="606" r:id="rId346"/>
    <p:sldId id="607" r:id="rId347"/>
    <p:sldId id="608" r:id="rId348"/>
    <p:sldId id="609" r:id="rId349"/>
    <p:sldId id="610" r:id="rId350"/>
    <p:sldId id="611" r:id="rId351"/>
    <p:sldId id="612" r:id="rId352"/>
    <p:sldId id="613" r:id="rId353"/>
    <p:sldId id="614" r:id="rId354"/>
    <p:sldId id="615" r:id="rId355"/>
    <p:sldId id="616" r:id="rId356"/>
    <p:sldId id="617" r:id="rId357"/>
    <p:sldId id="618" r:id="rId358"/>
    <p:sldId id="619" r:id="rId359"/>
    <p:sldId id="620" r:id="rId360"/>
    <p:sldId id="621" r:id="rId361"/>
    <p:sldId id="622" r:id="rId362"/>
    <p:sldId id="623" r:id="rId363"/>
    <p:sldId id="624" r:id="rId364"/>
    <p:sldId id="625" r:id="rId365"/>
    <p:sldId id="626" r:id="rId366"/>
    <p:sldId id="627" r:id="rId367"/>
    <p:sldId id="628" r:id="rId368"/>
    <p:sldId id="629" r:id="rId369"/>
    <p:sldId id="630" r:id="rId370"/>
    <p:sldId id="632" r:id="rId371"/>
    <p:sldId id="633" r:id="rId372"/>
    <p:sldId id="634" r:id="rId373"/>
    <p:sldId id="631" r:id="rId374"/>
    <p:sldId id="635" r:id="rId375"/>
    <p:sldId id="636" r:id="rId376"/>
    <p:sldId id="637" r:id="rId377"/>
    <p:sldId id="638" r:id="rId378"/>
    <p:sldId id="639" r:id="rId379"/>
    <p:sldId id="640" r:id="rId380"/>
    <p:sldId id="641" r:id="rId381"/>
    <p:sldId id="642" r:id="rId382"/>
    <p:sldId id="643" r:id="rId383"/>
    <p:sldId id="644" r:id="rId384"/>
    <p:sldId id="645" r:id="rId385"/>
    <p:sldId id="646" r:id="rId386"/>
    <p:sldId id="647" r:id="rId387"/>
    <p:sldId id="648" r:id="rId388"/>
    <p:sldId id="649" r:id="rId389"/>
    <p:sldId id="650" r:id="rId390"/>
    <p:sldId id="651" r:id="rId391"/>
    <p:sldId id="652" r:id="rId392"/>
    <p:sldId id="655" r:id="rId393"/>
    <p:sldId id="657" r:id="rId394"/>
    <p:sldId id="656" r:id="rId395"/>
    <p:sldId id="658" r:id="rId396"/>
    <p:sldId id="659" r:id="rId397"/>
    <p:sldId id="660" r:id="rId398"/>
    <p:sldId id="661" r:id="rId399"/>
    <p:sldId id="662" r:id="rId400"/>
    <p:sldId id="663" r:id="rId401"/>
    <p:sldId id="664" r:id="rId402"/>
    <p:sldId id="666" r:id="rId403"/>
    <p:sldId id="665" r:id="rId404"/>
    <p:sldId id="667" r:id="rId405"/>
    <p:sldId id="668" r:id="rId406"/>
    <p:sldId id="669" r:id="rId407"/>
    <p:sldId id="670" r:id="rId408"/>
    <p:sldId id="671" r:id="rId409"/>
    <p:sldId id="672" r:id="rId410"/>
    <p:sldId id="673" r:id="rId411"/>
    <p:sldId id="674" r:id="rId412"/>
    <p:sldId id="675" r:id="rId413"/>
    <p:sldId id="676" r:id="rId414"/>
    <p:sldId id="677" r:id="rId415"/>
    <p:sldId id="678" r:id="rId416"/>
    <p:sldId id="679" r:id="rId417"/>
    <p:sldId id="681" r:id="rId418"/>
    <p:sldId id="682" r:id="rId419"/>
    <p:sldId id="683" r:id="rId420"/>
    <p:sldId id="684" r:id="rId421"/>
    <p:sldId id="685" r:id="rId422"/>
    <p:sldId id="686" r:id="rId423"/>
    <p:sldId id="688" r:id="rId424"/>
    <p:sldId id="689" r:id="rId425"/>
    <p:sldId id="690" r:id="rId426"/>
    <p:sldId id="691" r:id="rId427"/>
    <p:sldId id="693" r:id="rId428"/>
    <p:sldId id="694" r:id="rId429"/>
    <p:sldId id="695" r:id="rId430"/>
    <p:sldId id="696" r:id="rId431"/>
    <p:sldId id="697" r:id="rId432"/>
    <p:sldId id="698" r:id="rId433"/>
    <p:sldId id="699" r:id="rId434"/>
    <p:sldId id="700" r:id="rId435"/>
    <p:sldId id="701" r:id="rId436"/>
    <p:sldId id="702" r:id="rId437"/>
    <p:sldId id="703" r:id="rId438"/>
    <p:sldId id="704" r:id="rId439"/>
    <p:sldId id="705" r:id="rId440"/>
    <p:sldId id="706" r:id="rId441"/>
    <p:sldId id="707" r:id="rId442"/>
    <p:sldId id="708" r:id="rId443"/>
    <p:sldId id="709" r:id="rId444"/>
    <p:sldId id="710" r:id="rId445"/>
    <p:sldId id="711" r:id="rId446"/>
    <p:sldId id="712" r:id="rId447"/>
    <p:sldId id="713" r:id="rId448"/>
    <p:sldId id="714" r:id="rId449"/>
    <p:sldId id="715" r:id="rId450"/>
    <p:sldId id="716" r:id="rId451"/>
    <p:sldId id="717" r:id="rId452"/>
    <p:sldId id="718" r:id="rId453"/>
    <p:sldId id="719" r:id="rId454"/>
    <p:sldId id="720" r:id="rId455"/>
    <p:sldId id="721" r:id="rId456"/>
    <p:sldId id="722" r:id="rId457"/>
    <p:sldId id="723" r:id="rId458"/>
    <p:sldId id="724" r:id="rId459"/>
    <p:sldId id="725" r:id="rId460"/>
    <p:sldId id="726" r:id="rId461"/>
    <p:sldId id="727" r:id="rId462"/>
    <p:sldId id="728" r:id="rId463"/>
    <p:sldId id="729" r:id="rId464"/>
    <p:sldId id="730" r:id="rId465"/>
    <p:sldId id="731" r:id="rId466"/>
    <p:sldId id="732" r:id="rId467"/>
    <p:sldId id="733" r:id="rId468"/>
    <p:sldId id="734" r:id="rId469"/>
    <p:sldId id="735" r:id="rId470"/>
    <p:sldId id="736" r:id="rId471"/>
    <p:sldId id="737" r:id="rId472"/>
    <p:sldId id="738" r:id="rId473"/>
    <p:sldId id="739" r:id="rId474"/>
    <p:sldId id="740" r:id="rId475"/>
    <p:sldId id="741" r:id="rId476"/>
    <p:sldId id="742" r:id="rId477"/>
    <p:sldId id="743" r:id="rId478"/>
    <p:sldId id="744" r:id="rId479"/>
    <p:sldId id="745" r:id="rId480"/>
    <p:sldId id="746" r:id="rId481"/>
    <p:sldId id="747" r:id="rId482"/>
    <p:sldId id="748" r:id="rId483"/>
    <p:sldId id="749" r:id="rId484"/>
    <p:sldId id="750" r:id="rId485"/>
    <p:sldId id="752" r:id="rId486"/>
    <p:sldId id="755" r:id="rId487"/>
    <p:sldId id="754" r:id="rId488"/>
    <p:sldId id="756" r:id="rId489"/>
    <p:sldId id="757" r:id="rId490"/>
    <p:sldId id="758" r:id="rId491"/>
    <p:sldId id="759" r:id="rId492"/>
    <p:sldId id="760" r:id="rId493"/>
    <p:sldId id="761" r:id="rId494"/>
    <p:sldId id="762" r:id="rId495"/>
    <p:sldId id="763" r:id="rId496"/>
    <p:sldId id="764" r:id="rId497"/>
    <p:sldId id="765" r:id="rId498"/>
    <p:sldId id="766" r:id="rId499"/>
    <p:sldId id="767" r:id="rId500"/>
    <p:sldId id="768" r:id="rId501"/>
    <p:sldId id="769" r:id="rId502"/>
    <p:sldId id="770" r:id="rId503"/>
    <p:sldId id="771" r:id="rId504"/>
    <p:sldId id="772" r:id="rId505"/>
    <p:sldId id="773" r:id="rId506"/>
    <p:sldId id="774" r:id="rId507"/>
    <p:sldId id="775" r:id="rId508"/>
    <p:sldId id="776" r:id="rId509"/>
    <p:sldId id="778" r:id="rId510"/>
    <p:sldId id="779" r:id="rId511"/>
    <p:sldId id="780" r:id="rId512"/>
    <p:sldId id="781" r:id="rId513"/>
    <p:sldId id="782" r:id="rId514"/>
    <p:sldId id="783" r:id="rId515"/>
    <p:sldId id="784" r:id="rId516"/>
    <p:sldId id="785" r:id="rId517"/>
    <p:sldId id="786" r:id="rId518"/>
    <p:sldId id="787" r:id="rId5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amp; 目录" id="{912DE4D7-CD48-433B-BCC7-0E5C30543754}">
          <p14:sldIdLst>
            <p14:sldId id="256"/>
            <p14:sldId id="257"/>
            <p14:sldId id="258"/>
          </p14:sldIdLst>
        </p14:section>
        <p14:section name="任务1 数据库基础" id="{982EEF31-FDB9-4A97-A7B8-DF7A1F661978}">
          <p14:sldIdLst>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346"/>
            <p14:sldId id="347"/>
            <p14:sldId id="348"/>
            <p14:sldId id="349"/>
            <p14:sldId id="350"/>
            <p14:sldId id="351"/>
          </p14:sldIdLst>
        </p14:section>
        <p14:section name="任务2 数据库设计" id="{6D7CEA87-8842-4B58-8BF5-E0F074FBE9D7}">
          <p14:sldIdLst>
            <p14:sldId id="284"/>
            <p14:sldId id="285"/>
            <p14:sldId id="286"/>
            <p14:sldId id="287"/>
            <p14:sldId id="288"/>
            <p14:sldId id="289"/>
            <p14:sldId id="290"/>
            <p14:sldId id="291"/>
            <p14:sldId id="292"/>
            <p14:sldId id="293"/>
            <p14:sldId id="294"/>
            <p14:sldId id="295"/>
            <p14:sldId id="296"/>
            <p14:sldId id="297"/>
            <p14:sldId id="302"/>
            <p14:sldId id="298"/>
            <p14:sldId id="299"/>
            <p14:sldId id="300"/>
            <p14:sldId id="301"/>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52"/>
            <p14:sldId id="353"/>
            <p14:sldId id="354"/>
            <p14:sldId id="355"/>
            <p14:sldId id="357"/>
            <p14:sldId id="356"/>
            <p14:sldId id="358"/>
            <p14:sldId id="359"/>
            <p14:sldId id="360"/>
            <p14:sldId id="361"/>
          </p14:sldIdLst>
        </p14:section>
        <p14:section name="任务3 SQL Server 数据库管理系统" id="{67E9EDCD-C957-467B-90DA-750A6D4082A1}">
          <p14:sldIdLst>
            <p14:sldId id="326"/>
            <p14:sldId id="327"/>
            <p14:sldId id="328"/>
            <p14:sldId id="329"/>
            <p14:sldId id="330"/>
            <p14:sldId id="331"/>
            <p14:sldId id="332"/>
            <p14:sldId id="333"/>
            <p14:sldId id="335"/>
            <p14:sldId id="336"/>
            <p14:sldId id="337"/>
            <p14:sldId id="338"/>
            <p14:sldId id="339"/>
            <p14:sldId id="340"/>
            <p14:sldId id="341"/>
            <p14:sldId id="342"/>
            <p14:sldId id="343"/>
            <p14:sldId id="344"/>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1"/>
            <p14:sldId id="402"/>
            <p14:sldId id="403"/>
            <p14:sldId id="404"/>
            <p14:sldId id="406"/>
            <p14:sldId id="407"/>
            <p14:sldId id="408"/>
            <p14:sldId id="409"/>
            <p14:sldId id="410"/>
            <p14:sldId id="411"/>
            <p14:sldId id="412"/>
          </p14:sldIdLst>
        </p14:section>
        <p14:section name="任务4 T-SQL 编程语言基础" id="{3E22D0E3-101A-4A22-ADBE-2B196116F900}">
          <p14:sldIdLst>
            <p14:sldId id="345"/>
            <p14:sldId id="413"/>
            <p14:sldId id="414"/>
            <p14:sldId id="415"/>
            <p14:sldId id="416"/>
            <p14:sldId id="417"/>
            <p14:sldId id="418"/>
            <p14:sldId id="419"/>
            <p14:sldId id="420"/>
            <p14:sldId id="421"/>
            <p14:sldId id="422"/>
            <p14:sldId id="423"/>
            <p14:sldId id="424"/>
            <p14:sldId id="425"/>
            <p14:sldId id="427"/>
            <p14:sldId id="426"/>
            <p14:sldId id="428"/>
            <p14:sldId id="429"/>
            <p14:sldId id="430"/>
            <p14:sldId id="431"/>
            <p14:sldId id="432"/>
            <p14:sldId id="433"/>
            <p14:sldId id="434"/>
            <p14:sldId id="435"/>
            <p14:sldId id="436"/>
            <p14:sldId id="437"/>
            <p14:sldId id="438"/>
            <p14:sldId id="444"/>
            <p14:sldId id="439"/>
            <p14:sldId id="440"/>
            <p14:sldId id="441"/>
            <p14:sldId id="442"/>
            <p14:sldId id="443"/>
            <p14:sldId id="445"/>
            <p14:sldId id="446"/>
            <p14:sldId id="450"/>
            <p14:sldId id="447"/>
            <p14:sldId id="448"/>
            <p14:sldId id="449"/>
            <p14:sldId id="451"/>
            <p14:sldId id="452"/>
            <p14:sldId id="453"/>
            <p14:sldId id="454"/>
            <p14:sldId id="455"/>
            <p14:sldId id="456"/>
            <p14:sldId id="457"/>
            <p14:sldId id="459"/>
            <p14:sldId id="458"/>
            <p14:sldId id="460"/>
            <p14:sldId id="461"/>
            <p14:sldId id="462"/>
            <p14:sldId id="463"/>
            <p14:sldId id="464"/>
            <p14:sldId id="465"/>
            <p14:sldId id="466"/>
            <p14:sldId id="467"/>
            <p14:sldId id="468"/>
            <p14:sldId id="469"/>
            <p14:sldId id="470"/>
            <p14:sldId id="471"/>
            <p14:sldId id="472"/>
            <p14:sldId id="473"/>
            <p14:sldId id="474"/>
            <p14:sldId id="475"/>
            <p14:sldId id="476"/>
          </p14:sldIdLst>
        </p14:section>
        <p14:section name="任务5 SQL Server 数据库 / 表操作" id="{F48D136B-0A78-4559-A84F-FA020CB2CE1F}">
          <p14:sldIdLst>
            <p14:sldId id="477"/>
            <p14:sldId id="478"/>
            <p14:sldId id="479"/>
            <p14:sldId id="481"/>
            <p14:sldId id="480"/>
            <p14:sldId id="482"/>
            <p14:sldId id="484"/>
            <p14:sldId id="483"/>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2"/>
            <p14:sldId id="513"/>
            <p14:sldId id="514"/>
            <p14:sldId id="515"/>
            <p14:sldId id="516"/>
            <p14:sldId id="517"/>
            <p14:sldId id="518"/>
            <p14:sldId id="519"/>
            <p14:sldId id="520"/>
            <p14:sldId id="521"/>
            <p14:sldId id="522"/>
            <p14:sldId id="523"/>
            <p14:sldId id="524"/>
            <p14:sldId id="525"/>
            <p14:sldId id="526"/>
            <p14:sldId id="527"/>
            <p14:sldId id="528"/>
            <p14:sldId id="529"/>
            <p14:sldId id="530"/>
            <p14:sldId id="531"/>
            <p14:sldId id="533"/>
            <p14:sldId id="534"/>
            <p14:sldId id="535"/>
            <p14:sldId id="536"/>
            <p14:sldId id="537"/>
            <p14:sldId id="538"/>
            <p14:sldId id="539"/>
            <p14:sldId id="540"/>
            <p14:sldId id="541"/>
            <p14:sldId id="542"/>
            <p14:sldId id="543"/>
            <p14:sldId id="544"/>
            <p14:sldId id="545"/>
            <p14:sldId id="546"/>
            <p14:sldId id="547"/>
            <p14:sldId id="548"/>
            <p14:sldId id="549"/>
            <p14:sldId id="550"/>
            <p14:sldId id="551"/>
            <p14:sldId id="552"/>
            <p14:sldId id="553"/>
            <p14:sldId id="554"/>
            <p14:sldId id="555"/>
            <p14:sldId id="556"/>
            <p14:sldId id="557"/>
            <p14:sldId id="558"/>
            <p14:sldId id="559"/>
            <p14:sldId id="560"/>
            <p14:sldId id="561"/>
            <p14:sldId id="562"/>
            <p14:sldId id="563"/>
            <p14:sldId id="564"/>
            <p14:sldId id="565"/>
          </p14:sldIdLst>
        </p14:section>
        <p14:section name="任务6 SQL Server 数据操作" id="{14CECCC3-C382-4511-9635-9EAFCA9EE3B7}">
          <p14:sldIdLst>
            <p14:sldId id="566"/>
            <p14:sldId id="567"/>
            <p14:sldId id="570"/>
            <p14:sldId id="571"/>
            <p14:sldId id="572"/>
            <p14:sldId id="573"/>
            <p14:sldId id="574"/>
            <p14:sldId id="575"/>
            <p14:sldId id="576"/>
            <p14:sldId id="577"/>
            <p14:sldId id="578"/>
            <p14:sldId id="579"/>
            <p14:sldId id="580"/>
            <p14:sldId id="581"/>
            <p14:sldId id="582"/>
            <p14:sldId id="583"/>
            <p14:sldId id="584"/>
            <p14:sldId id="585"/>
            <p14:sldId id="586"/>
            <p14:sldId id="587"/>
            <p14:sldId id="588"/>
            <p14:sldId id="589"/>
            <p14:sldId id="590"/>
            <p14:sldId id="591"/>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6"/>
            <p14:sldId id="617"/>
            <p14:sldId id="618"/>
            <p14:sldId id="619"/>
            <p14:sldId id="620"/>
            <p14:sldId id="621"/>
            <p14:sldId id="622"/>
            <p14:sldId id="623"/>
            <p14:sldId id="624"/>
            <p14:sldId id="625"/>
            <p14:sldId id="626"/>
            <p14:sldId id="627"/>
            <p14:sldId id="628"/>
            <p14:sldId id="629"/>
            <p14:sldId id="630"/>
            <p14:sldId id="632"/>
            <p14:sldId id="633"/>
            <p14:sldId id="634"/>
            <p14:sldId id="631"/>
            <p14:sldId id="635"/>
            <p14:sldId id="636"/>
            <p14:sldId id="637"/>
            <p14:sldId id="638"/>
            <p14:sldId id="639"/>
            <p14:sldId id="640"/>
            <p14:sldId id="641"/>
          </p14:sldIdLst>
        </p14:section>
        <p14:section name="任务7 数据库编程对象" id="{89CC6C76-2F0A-4D97-9B4C-A801F8C5D8DC}">
          <p14:sldIdLst>
            <p14:sldId id="642"/>
            <p14:sldId id="643"/>
            <p14:sldId id="644"/>
            <p14:sldId id="645"/>
            <p14:sldId id="646"/>
            <p14:sldId id="647"/>
            <p14:sldId id="648"/>
            <p14:sldId id="649"/>
            <p14:sldId id="650"/>
            <p14:sldId id="651"/>
            <p14:sldId id="652"/>
            <p14:sldId id="655"/>
            <p14:sldId id="657"/>
            <p14:sldId id="656"/>
            <p14:sldId id="658"/>
            <p14:sldId id="659"/>
            <p14:sldId id="660"/>
            <p14:sldId id="661"/>
            <p14:sldId id="662"/>
            <p14:sldId id="663"/>
            <p14:sldId id="664"/>
            <p14:sldId id="666"/>
            <p14:sldId id="665"/>
            <p14:sldId id="667"/>
            <p14:sldId id="668"/>
            <p14:sldId id="669"/>
            <p14:sldId id="670"/>
            <p14:sldId id="671"/>
            <p14:sldId id="672"/>
            <p14:sldId id="673"/>
            <p14:sldId id="674"/>
            <p14:sldId id="675"/>
            <p14:sldId id="676"/>
            <p14:sldId id="677"/>
            <p14:sldId id="678"/>
            <p14:sldId id="679"/>
            <p14:sldId id="681"/>
            <p14:sldId id="682"/>
            <p14:sldId id="683"/>
            <p14:sldId id="684"/>
            <p14:sldId id="685"/>
            <p14:sldId id="686"/>
            <p14:sldId id="688"/>
            <p14:sldId id="689"/>
            <p14:sldId id="690"/>
            <p14:sldId id="691"/>
            <p14:sldId id="693"/>
            <p14:sldId id="694"/>
            <p14:sldId id="695"/>
            <p14:sldId id="696"/>
            <p14:sldId id="697"/>
            <p14:sldId id="698"/>
            <p14:sldId id="699"/>
            <p14:sldId id="700"/>
            <p14:sldId id="701"/>
            <p14:sldId id="702"/>
            <p14:sldId id="703"/>
            <p14:sldId id="704"/>
            <p14:sldId id="705"/>
            <p14:sldId id="706"/>
            <p14:sldId id="707"/>
            <p14:sldId id="708"/>
            <p14:sldId id="709"/>
            <p14:sldId id="710"/>
            <p14:sldId id="711"/>
            <p14:sldId id="712"/>
            <p14:sldId id="713"/>
            <p14:sldId id="714"/>
            <p14:sldId id="715"/>
            <p14:sldId id="716"/>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43"/>
            <p14:sldId id="744"/>
            <p14:sldId id="745"/>
            <p14:sldId id="746"/>
            <p14:sldId id="747"/>
            <p14:sldId id="748"/>
          </p14:sldIdLst>
        </p14:section>
        <p14:section name="任务8 数据库安全管理" id="{7D55D803-6E06-4320-9406-6BF2582B0164}">
          <p14:sldIdLst>
            <p14:sldId id="749"/>
            <p14:sldId id="750"/>
            <p14:sldId id="752"/>
            <p14:sldId id="755"/>
            <p14:sldId id="754"/>
            <p14:sldId id="756"/>
            <p14:sldId id="757"/>
            <p14:sldId id="758"/>
            <p14:sldId id="759"/>
            <p14:sldId id="760"/>
            <p14:sldId id="761"/>
            <p14:sldId id="762"/>
            <p14:sldId id="763"/>
            <p14:sldId id="764"/>
            <p14:sldId id="765"/>
            <p14:sldId id="766"/>
            <p14:sldId id="767"/>
            <p14:sldId id="768"/>
            <p14:sldId id="769"/>
            <p14:sldId id="770"/>
            <p14:sldId id="771"/>
            <p14:sldId id="772"/>
            <p14:sldId id="773"/>
            <p14:sldId id="774"/>
            <p14:sldId id="775"/>
            <p14:sldId id="776"/>
            <p14:sldId id="778"/>
            <p14:sldId id="779"/>
            <p14:sldId id="780"/>
            <p14:sldId id="781"/>
            <p14:sldId id="782"/>
            <p14:sldId id="783"/>
            <p14:sldId id="784"/>
            <p14:sldId id="785"/>
            <p14:sldId id="786"/>
          </p14:sldIdLst>
        </p14:section>
        <p14:section name="致谢页" id="{F3A2835E-235F-4625-8159-CCCCBEE1265A}">
          <p14:sldIdLst>
            <p14:sldId id="78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5F5"/>
    <a:srgbClr val="0B4870"/>
    <a:srgbClr val="2790B0"/>
    <a:srgbClr val="486C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71" autoAdjust="0"/>
    <p:restoredTop sz="94660"/>
  </p:normalViewPr>
  <p:slideViewPr>
    <p:cSldViewPr snapToGrid="0">
      <p:cViewPr varScale="1">
        <p:scale>
          <a:sx n="108" d="100"/>
          <a:sy n="108" d="100"/>
        </p:scale>
        <p:origin x="528" y="96"/>
      </p:cViewPr>
      <p:guideLst/>
    </p:cSldViewPr>
  </p:slideViewPr>
  <p:notesTextViewPr>
    <p:cViewPr>
      <p:scale>
        <a:sx n="1" d="1"/>
        <a:sy n="1" d="1"/>
      </p:scale>
      <p:origin x="0" y="0"/>
    </p:cViewPr>
  </p:notesTextViewPr>
  <p:notesViewPr>
    <p:cSldViewPr snapToGrid="0">
      <p:cViewPr varScale="1">
        <p:scale>
          <a:sx n="82" d="100"/>
          <a:sy n="82" d="100"/>
        </p:scale>
        <p:origin x="3876" y="9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475" Type="http://schemas.openxmlformats.org/officeDocument/2006/relationships/slide" Target="slides/slide474.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00" Type="http://schemas.openxmlformats.org/officeDocument/2006/relationships/slide" Target="slides/slide499.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86" Type="http://schemas.openxmlformats.org/officeDocument/2006/relationships/slide" Target="slides/slide485.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511" Type="http://schemas.openxmlformats.org/officeDocument/2006/relationships/slide" Target="slides/slide510.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455" Type="http://schemas.openxmlformats.org/officeDocument/2006/relationships/slide" Target="slides/slide454.xml"/><Relationship Id="rId497" Type="http://schemas.openxmlformats.org/officeDocument/2006/relationships/slide" Target="slides/slide496.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22" Type="http://schemas.openxmlformats.org/officeDocument/2006/relationships/viewProps" Target="viewProps.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slide" Target="slides/slide465.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slide" Target="slides/slide434.xml"/><Relationship Id="rId477" Type="http://schemas.openxmlformats.org/officeDocument/2006/relationships/slide" Target="slides/slide476.xml"/><Relationship Id="rId281" Type="http://schemas.openxmlformats.org/officeDocument/2006/relationships/slide" Target="slides/slide280.xml"/><Relationship Id="rId337" Type="http://schemas.openxmlformats.org/officeDocument/2006/relationships/slide" Target="slides/slide336.xml"/><Relationship Id="rId502" Type="http://schemas.openxmlformats.org/officeDocument/2006/relationships/slide" Target="slides/slide501.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46" Type="http://schemas.openxmlformats.org/officeDocument/2006/relationships/slide" Target="slides/slide445.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88" Type="http://schemas.openxmlformats.org/officeDocument/2006/relationships/slide" Target="slides/slide487.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513" Type="http://schemas.openxmlformats.org/officeDocument/2006/relationships/slide" Target="slides/slide512.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457" Type="http://schemas.openxmlformats.org/officeDocument/2006/relationships/slide" Target="slides/slide456.xml"/><Relationship Id="rId261" Type="http://schemas.openxmlformats.org/officeDocument/2006/relationships/slide" Target="slides/slide260.xml"/><Relationship Id="rId499" Type="http://schemas.openxmlformats.org/officeDocument/2006/relationships/slide" Target="slides/slide498.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524" Type="http://schemas.openxmlformats.org/officeDocument/2006/relationships/tableStyles" Target="tableStyles.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447" Type="http://schemas.openxmlformats.org/officeDocument/2006/relationships/slide" Target="slides/slide446.xml"/><Relationship Id="rId230" Type="http://schemas.openxmlformats.org/officeDocument/2006/relationships/slide" Target="slides/slide229.xml"/><Relationship Id="rId251" Type="http://schemas.openxmlformats.org/officeDocument/2006/relationships/slide" Target="slides/slide250.xml"/><Relationship Id="rId468" Type="http://schemas.openxmlformats.org/officeDocument/2006/relationships/slide" Target="slides/slide467.xml"/><Relationship Id="rId489" Type="http://schemas.openxmlformats.org/officeDocument/2006/relationships/slide" Target="slides/slide488.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514" Type="http://schemas.openxmlformats.org/officeDocument/2006/relationships/slide" Target="slides/slide513.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458" Type="http://schemas.openxmlformats.org/officeDocument/2006/relationships/slide" Target="slides/slide457.xml"/><Relationship Id="rId479" Type="http://schemas.openxmlformats.org/officeDocument/2006/relationships/slide" Target="slides/slide4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490" Type="http://schemas.openxmlformats.org/officeDocument/2006/relationships/slide" Target="slides/slide489.xml"/><Relationship Id="rId504" Type="http://schemas.openxmlformats.org/officeDocument/2006/relationships/slide" Target="slides/slide503.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469" Type="http://schemas.openxmlformats.org/officeDocument/2006/relationships/slide" Target="slides/slide468.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80" Type="http://schemas.openxmlformats.org/officeDocument/2006/relationships/slide" Target="slides/slide479.xml"/><Relationship Id="rId515" Type="http://schemas.openxmlformats.org/officeDocument/2006/relationships/slide" Target="slides/slide514.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459" Type="http://schemas.openxmlformats.org/officeDocument/2006/relationships/slide" Target="slides/slide458.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470" Type="http://schemas.openxmlformats.org/officeDocument/2006/relationships/slide" Target="slides/slide469.xml"/><Relationship Id="rId491" Type="http://schemas.openxmlformats.org/officeDocument/2006/relationships/slide" Target="slides/slide490.xml"/><Relationship Id="rId505" Type="http://schemas.openxmlformats.org/officeDocument/2006/relationships/slide" Target="slides/slide504.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slide" Target="slides/slide448.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481" Type="http://schemas.openxmlformats.org/officeDocument/2006/relationships/slide" Target="slides/slide480.xml"/><Relationship Id="rId516" Type="http://schemas.openxmlformats.org/officeDocument/2006/relationships/slide" Target="slides/slide51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slide" Target="slides/slide449.xml"/><Relationship Id="rId471" Type="http://schemas.openxmlformats.org/officeDocument/2006/relationships/slide" Target="slides/slide470.xml"/><Relationship Id="rId506" Type="http://schemas.openxmlformats.org/officeDocument/2006/relationships/slide" Target="slides/slide50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492" Type="http://schemas.openxmlformats.org/officeDocument/2006/relationships/slide" Target="slides/slide491.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461" Type="http://schemas.openxmlformats.org/officeDocument/2006/relationships/slide" Target="slides/slide460.xml"/><Relationship Id="rId482" Type="http://schemas.openxmlformats.org/officeDocument/2006/relationships/slide" Target="slides/slide481.xml"/><Relationship Id="rId517" Type="http://schemas.openxmlformats.org/officeDocument/2006/relationships/slide" Target="slides/slide516.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472" Type="http://schemas.openxmlformats.org/officeDocument/2006/relationships/slide" Target="slides/slide471.xml"/><Relationship Id="rId493" Type="http://schemas.openxmlformats.org/officeDocument/2006/relationships/slide" Target="slides/slide492.xml"/><Relationship Id="rId507" Type="http://schemas.openxmlformats.org/officeDocument/2006/relationships/slide" Target="slides/slide506.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62" Type="http://schemas.openxmlformats.org/officeDocument/2006/relationships/slide" Target="slides/slide461.xml"/><Relationship Id="rId483" Type="http://schemas.openxmlformats.org/officeDocument/2006/relationships/slide" Target="slides/slide482.xml"/><Relationship Id="rId518" Type="http://schemas.openxmlformats.org/officeDocument/2006/relationships/slide" Target="slides/slide517.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slide" Target="slides/slide451.xml"/><Relationship Id="rId473" Type="http://schemas.openxmlformats.org/officeDocument/2006/relationships/slide" Target="slides/slide472.xml"/><Relationship Id="rId494" Type="http://schemas.openxmlformats.org/officeDocument/2006/relationships/slide" Target="slides/slide493.xml"/><Relationship Id="rId508" Type="http://schemas.openxmlformats.org/officeDocument/2006/relationships/slide" Target="slides/slide507.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484" Type="http://schemas.openxmlformats.org/officeDocument/2006/relationships/slide" Target="slides/slide483.xml"/><Relationship Id="rId519" Type="http://schemas.openxmlformats.org/officeDocument/2006/relationships/slide" Target="slides/slide518.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474" Type="http://schemas.openxmlformats.org/officeDocument/2006/relationships/slide" Target="slides/slide473.xml"/><Relationship Id="rId509" Type="http://schemas.openxmlformats.org/officeDocument/2006/relationships/slide" Target="slides/slide508.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495" Type="http://schemas.openxmlformats.org/officeDocument/2006/relationships/slide" Target="slides/slide494.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520" Type="http://schemas.openxmlformats.org/officeDocument/2006/relationships/handoutMaster" Target="handoutMasters/handoutMaster1.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slide" Target="slides/slide463.xml"/><Relationship Id="rId303" Type="http://schemas.openxmlformats.org/officeDocument/2006/relationships/slide" Target="slides/slide302.xml"/><Relationship Id="rId485" Type="http://schemas.openxmlformats.org/officeDocument/2006/relationships/slide" Target="slides/slide484.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510" Type="http://schemas.openxmlformats.org/officeDocument/2006/relationships/slide" Target="slides/slide509.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496" Type="http://schemas.openxmlformats.org/officeDocument/2006/relationships/slide" Target="slides/slide495.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521" Type="http://schemas.openxmlformats.org/officeDocument/2006/relationships/presProps" Target="presProps.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476" Type="http://schemas.openxmlformats.org/officeDocument/2006/relationships/slide" Target="slides/slide475.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501" Type="http://schemas.openxmlformats.org/officeDocument/2006/relationships/slide" Target="slides/slide500.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487" Type="http://schemas.openxmlformats.org/officeDocument/2006/relationships/slide" Target="slides/slide486.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512" Type="http://schemas.openxmlformats.org/officeDocument/2006/relationships/slide" Target="slides/slide511.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456" Type="http://schemas.openxmlformats.org/officeDocument/2006/relationships/slide" Target="slides/slide455.xml"/><Relationship Id="rId498" Type="http://schemas.openxmlformats.org/officeDocument/2006/relationships/slide" Target="slides/slide497.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23" Type="http://schemas.openxmlformats.org/officeDocument/2006/relationships/theme" Target="theme/theme1.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467" Type="http://schemas.openxmlformats.org/officeDocument/2006/relationships/slide" Target="slides/slide466.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slide" Target="slides/slide435.xml"/><Relationship Id="rId240" Type="http://schemas.openxmlformats.org/officeDocument/2006/relationships/slide" Target="slides/slide239.xml"/><Relationship Id="rId478" Type="http://schemas.openxmlformats.org/officeDocument/2006/relationships/slide" Target="slides/slide477.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503" Type="http://schemas.openxmlformats.org/officeDocument/2006/relationships/slide" Target="slides/slide50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5E19FDFB-5FB9-D84B-F428-7482C99D4F6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A597ED60-D959-BDE2-E5C4-B9BB635598F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97C6CAD-6363-4F41-9FF0-B62B7106878D}" type="datetimeFigureOut">
              <a:rPr lang="zh-CN" altLang="en-US" smtClean="0"/>
              <a:t>2026/5/11</a:t>
            </a:fld>
            <a:endParaRPr lang="zh-CN" altLang="en-US"/>
          </a:p>
        </p:txBody>
      </p:sp>
      <p:sp>
        <p:nvSpPr>
          <p:cNvPr id="4" name="页脚占位符 3">
            <a:extLst>
              <a:ext uri="{FF2B5EF4-FFF2-40B4-BE49-F238E27FC236}">
                <a16:creationId xmlns:a16="http://schemas.microsoft.com/office/drawing/2014/main" id="{3B80FED8-1F98-C61E-0FF9-7C5739AFA44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446F369D-7F42-BB6E-522C-1563AE38315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8221F7B-0825-416E-9425-EC58C7F62CF4}" type="slidenum">
              <a:rPr lang="zh-CN" altLang="en-US" smtClean="0"/>
              <a:t>‹#›</a:t>
            </a:fld>
            <a:endParaRPr lang="zh-CN" altLang="en-US"/>
          </a:p>
        </p:txBody>
      </p:sp>
    </p:spTree>
    <p:extLst>
      <p:ext uri="{BB962C8B-B14F-4D97-AF65-F5344CB8AC3E}">
        <p14:creationId xmlns:p14="http://schemas.microsoft.com/office/powerpoint/2010/main" val="287831343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43" name="图片 42">
            <a:extLst>
              <a:ext uri="{FF2B5EF4-FFF2-40B4-BE49-F238E27FC236}">
                <a16:creationId xmlns:a16="http://schemas.microsoft.com/office/drawing/2014/main" id="{32B0B6E6-6EC0-2D53-511F-0FA93C742A6E}"/>
              </a:ext>
            </a:extLst>
          </p:cNvPr>
          <p:cNvPicPr>
            <a:picLocks noChangeAspect="1"/>
          </p:cNvPicPr>
          <p:nvPr userDrawn="1"/>
        </p:nvPicPr>
        <p:blipFill>
          <a:blip r:embed="rId2">
            <a:extLst>
              <a:ext uri="{28A0092B-C50C-407E-A947-70E740481C1C}">
                <a14:useLocalDpi xmlns:a14="http://schemas.microsoft.com/office/drawing/2010/main" val="0"/>
              </a:ext>
            </a:extLst>
          </a:blip>
          <a:srcRect l="7118" r="7118"/>
          <a:stretch/>
        </p:blipFill>
        <p:spPr>
          <a:xfrm>
            <a:off x="3582153" y="0"/>
            <a:ext cx="8609847" cy="5631255"/>
          </a:xfrm>
          <a:prstGeom prst="rect">
            <a:avLst/>
          </a:prstGeom>
        </p:spPr>
      </p:pic>
      <p:sp>
        <p:nvSpPr>
          <p:cNvPr id="2" name="矩形 1">
            <a:extLst>
              <a:ext uri="{FF2B5EF4-FFF2-40B4-BE49-F238E27FC236}">
                <a16:creationId xmlns:a16="http://schemas.microsoft.com/office/drawing/2014/main" id="{E8FD58A8-ADB2-F20E-D93A-F9C6FDD96414}"/>
              </a:ext>
            </a:extLst>
          </p:cNvPr>
          <p:cNvSpPr/>
          <p:nvPr userDrawn="1"/>
        </p:nvSpPr>
        <p:spPr>
          <a:xfrm>
            <a:off x="0" y="0"/>
            <a:ext cx="12192000" cy="5631255"/>
          </a:xfrm>
          <a:prstGeom prst="rect">
            <a:avLst/>
          </a:prstGeom>
          <a:gradFill flip="none" rotWithShape="1">
            <a:gsLst>
              <a:gs pos="71000">
                <a:srgbClr val="3C3D3E"/>
              </a:gs>
              <a:gs pos="0">
                <a:schemeClr val="accent1">
                  <a:lumMod val="5000"/>
                  <a:lumOff val="95000"/>
                  <a:alpha val="20000"/>
                </a:schemeClr>
              </a:gs>
              <a:gs pos="81000">
                <a:srgbClr val="121213"/>
              </a:gs>
              <a:gs pos="100000">
                <a:srgbClr val="000000"/>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4" name="图片 3" descr="亮着灯的招牌&#10;&#10;AI 生成的内容可能不正确。">
            <a:extLst>
              <a:ext uri="{FF2B5EF4-FFF2-40B4-BE49-F238E27FC236}">
                <a16:creationId xmlns:a16="http://schemas.microsoft.com/office/drawing/2014/main" id="{EBDD6673-9DCF-CB4C-BCF4-B1D154707C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50698" y="5939266"/>
            <a:ext cx="4354916" cy="646606"/>
          </a:xfrm>
          <a:prstGeom prst="rect">
            <a:avLst/>
          </a:prstGeom>
        </p:spPr>
      </p:pic>
      <p:sp>
        <p:nvSpPr>
          <p:cNvPr id="10" name="矩形 9">
            <a:extLst>
              <a:ext uri="{FF2B5EF4-FFF2-40B4-BE49-F238E27FC236}">
                <a16:creationId xmlns:a16="http://schemas.microsoft.com/office/drawing/2014/main" id="{20F3787D-291B-F518-D572-94FE9C7FC62F}"/>
              </a:ext>
            </a:extLst>
          </p:cNvPr>
          <p:cNvSpPr>
            <a:spLocks noGrp="1" noRot="1" noMove="1" noResize="1" noEditPoints="1" noAdjustHandles="1" noChangeArrowheads="1" noChangeShapeType="1"/>
          </p:cNvSpPr>
          <p:nvPr userDrawn="1"/>
        </p:nvSpPr>
        <p:spPr>
          <a:xfrm>
            <a:off x="0" y="-12418"/>
            <a:ext cx="12192001" cy="5631255"/>
          </a:xfrm>
          <a:prstGeom prst="rect">
            <a:avLst/>
          </a:prstGeom>
          <a:solidFill>
            <a:srgbClr val="000000">
              <a:alpha val="7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t" anchorCtr="1"/>
          <a:lstStyle/>
          <a:p>
            <a:pPr algn="ctr"/>
            <a:endParaRPr lang="zh-CN" altLang="en-US" sz="1800"/>
          </a:p>
        </p:txBody>
      </p:sp>
      <p:cxnSp>
        <p:nvCxnSpPr>
          <p:cNvPr id="5" name="直接连接符 4">
            <a:extLst>
              <a:ext uri="{FF2B5EF4-FFF2-40B4-BE49-F238E27FC236}">
                <a16:creationId xmlns:a16="http://schemas.microsoft.com/office/drawing/2014/main" id="{60F6C0BF-D293-C798-4637-8D77A7F29596}"/>
              </a:ext>
            </a:extLst>
          </p:cNvPr>
          <p:cNvCxnSpPr>
            <a:cxnSpLocks/>
          </p:cNvCxnSpPr>
          <p:nvPr userDrawn="1"/>
        </p:nvCxnSpPr>
        <p:spPr>
          <a:xfrm>
            <a:off x="3192544" y="2815626"/>
            <a:ext cx="56712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占位符 6">
            <a:extLst>
              <a:ext uri="{FF2B5EF4-FFF2-40B4-BE49-F238E27FC236}">
                <a16:creationId xmlns:a16="http://schemas.microsoft.com/office/drawing/2014/main" id="{EDC1D732-AE03-9DC5-B11E-5DCBB8F9C81A}"/>
              </a:ext>
            </a:extLst>
          </p:cNvPr>
          <p:cNvSpPr>
            <a:spLocks noGrp="1"/>
          </p:cNvSpPr>
          <p:nvPr>
            <p:ph type="body" sz="quarter" idx="10"/>
          </p:nvPr>
        </p:nvSpPr>
        <p:spPr>
          <a:xfrm>
            <a:off x="1447486" y="1949130"/>
            <a:ext cx="9161339" cy="854080"/>
          </a:xfrm>
          <a:prstGeom prst="rect">
            <a:avLst/>
          </a:prstGeom>
        </p:spPr>
        <p:txBody>
          <a:bodyPr wrap="square" anchor="b" anchorCtr="1">
            <a:spAutoFit/>
          </a:bodyPr>
          <a:lstStyle>
            <a:lvl1pPr marL="0" indent="0" algn="ctr">
              <a:buNone/>
              <a:defRPr sz="5500" b="1">
                <a:solidFill>
                  <a:schemeClr val="bg1"/>
                </a:solidFill>
                <a:latin typeface="微软雅黑" panose="020B0503020204020204" pitchFamily="34" charset="-122"/>
                <a:ea typeface="微软雅黑" panose="020B0503020204020204" pitchFamily="34" charset="-122"/>
              </a:defRPr>
            </a:lvl1pPr>
            <a:lvl2pPr marL="457177" indent="0" algn="ctr">
              <a:buNone/>
              <a:defRPr b="1">
                <a:solidFill>
                  <a:schemeClr val="bg1"/>
                </a:solidFill>
                <a:latin typeface="微软雅黑" panose="020B0503020204020204" pitchFamily="34" charset="-122"/>
                <a:ea typeface="微软雅黑" panose="020B0503020204020204" pitchFamily="34" charset="-122"/>
              </a:defRPr>
            </a:lvl2pPr>
            <a:lvl3pPr marL="914353" indent="0" algn="ctr">
              <a:buNone/>
              <a:defRPr b="1">
                <a:solidFill>
                  <a:schemeClr val="bg1"/>
                </a:solidFill>
                <a:latin typeface="微软雅黑" panose="020B0503020204020204" pitchFamily="34" charset="-122"/>
                <a:ea typeface="微软雅黑" panose="020B0503020204020204" pitchFamily="34" charset="-122"/>
              </a:defRPr>
            </a:lvl3pPr>
            <a:lvl4pPr marL="1371531" indent="0" algn="ctr">
              <a:buNone/>
              <a:defRPr b="1">
                <a:solidFill>
                  <a:schemeClr val="bg1"/>
                </a:solidFill>
                <a:latin typeface="微软雅黑" panose="020B0503020204020204" pitchFamily="34" charset="-122"/>
                <a:ea typeface="微软雅黑" panose="020B0503020204020204" pitchFamily="34" charset="-122"/>
              </a:defRPr>
            </a:lvl4pPr>
            <a:lvl5pPr marL="1828709" indent="0" algn="ctr">
              <a:buNone/>
              <a:defRPr b="1">
                <a:solidFill>
                  <a:schemeClr val="bg1"/>
                </a:solidFill>
                <a:latin typeface="微软雅黑" panose="020B0503020204020204" pitchFamily="34" charset="-122"/>
                <a:ea typeface="微软雅黑" panose="020B0503020204020204" pitchFamily="34" charset="-122"/>
              </a:defRPr>
            </a:lvl5pPr>
          </a:lstStyle>
          <a:p>
            <a:pPr lvl="0"/>
            <a:endParaRPr lang="zh-CN" altLang="en-US" dirty="0"/>
          </a:p>
        </p:txBody>
      </p:sp>
      <p:sp>
        <p:nvSpPr>
          <p:cNvPr id="12" name="文本占位符 6">
            <a:extLst>
              <a:ext uri="{FF2B5EF4-FFF2-40B4-BE49-F238E27FC236}">
                <a16:creationId xmlns:a16="http://schemas.microsoft.com/office/drawing/2014/main" id="{9A52D7A4-5EB3-CE2A-F227-E677C29CC7D2}"/>
              </a:ext>
            </a:extLst>
          </p:cNvPr>
          <p:cNvSpPr>
            <a:spLocks noGrp="1"/>
          </p:cNvSpPr>
          <p:nvPr>
            <p:ph type="body" sz="quarter" idx="11"/>
          </p:nvPr>
        </p:nvSpPr>
        <p:spPr>
          <a:xfrm>
            <a:off x="1447485" y="2862668"/>
            <a:ext cx="9161339" cy="784830"/>
          </a:xfrm>
          <a:prstGeom prst="rect">
            <a:avLst/>
          </a:prstGeom>
        </p:spPr>
        <p:txBody>
          <a:bodyPr wrap="square" anchor="ctr" anchorCtr="1">
            <a:spAutoFit/>
          </a:bodyPr>
          <a:lstStyle>
            <a:lvl1pPr marL="0" indent="0" algn="ctr">
              <a:buNone/>
              <a:defRPr sz="4800" b="1">
                <a:solidFill>
                  <a:schemeClr val="bg1"/>
                </a:solidFill>
                <a:latin typeface="微软雅黑" panose="020B0503020204020204" pitchFamily="34" charset="-122"/>
                <a:ea typeface="微软雅黑" panose="020B0503020204020204" pitchFamily="34" charset="-122"/>
              </a:defRPr>
            </a:lvl1pPr>
            <a:lvl2pPr marL="457177" indent="0" algn="ctr">
              <a:buNone/>
              <a:defRPr b="1">
                <a:solidFill>
                  <a:schemeClr val="bg1"/>
                </a:solidFill>
                <a:latin typeface="微软雅黑" panose="020B0503020204020204" pitchFamily="34" charset="-122"/>
                <a:ea typeface="微软雅黑" panose="020B0503020204020204" pitchFamily="34" charset="-122"/>
              </a:defRPr>
            </a:lvl2pPr>
            <a:lvl3pPr marL="914353" indent="0" algn="ctr">
              <a:buNone/>
              <a:defRPr b="1">
                <a:solidFill>
                  <a:schemeClr val="bg1"/>
                </a:solidFill>
                <a:latin typeface="微软雅黑" panose="020B0503020204020204" pitchFamily="34" charset="-122"/>
                <a:ea typeface="微软雅黑" panose="020B0503020204020204" pitchFamily="34" charset="-122"/>
              </a:defRPr>
            </a:lvl3pPr>
            <a:lvl4pPr marL="1371531" indent="0" algn="ctr">
              <a:buNone/>
              <a:defRPr b="1">
                <a:solidFill>
                  <a:schemeClr val="bg1"/>
                </a:solidFill>
                <a:latin typeface="微软雅黑" panose="020B0503020204020204" pitchFamily="34" charset="-122"/>
                <a:ea typeface="微软雅黑" panose="020B0503020204020204" pitchFamily="34" charset="-122"/>
              </a:defRPr>
            </a:lvl4pPr>
            <a:lvl5pPr marL="1828709" indent="0" algn="ctr">
              <a:buNone/>
              <a:defRPr b="1">
                <a:solidFill>
                  <a:schemeClr val="bg1"/>
                </a:solidFill>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421245917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2B23E31B-1CD7-EB69-33A8-BDCB22BD204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0555242" cy="6858000"/>
          </a:xfrm>
          <a:prstGeom prst="rect">
            <a:avLst/>
          </a:prstGeom>
        </p:spPr>
      </p:pic>
      <p:sp>
        <p:nvSpPr>
          <p:cNvPr id="17" name="矩形 16">
            <a:extLst>
              <a:ext uri="{FF2B5EF4-FFF2-40B4-BE49-F238E27FC236}">
                <a16:creationId xmlns:a16="http://schemas.microsoft.com/office/drawing/2014/main" id="{42DA4100-00B4-94D2-16E4-D006E9A652AB}"/>
              </a:ext>
            </a:extLst>
          </p:cNvPr>
          <p:cNvSpPr/>
          <p:nvPr userDrawn="1"/>
        </p:nvSpPr>
        <p:spPr>
          <a:xfrm>
            <a:off x="0" y="-12418"/>
            <a:ext cx="12192001" cy="6870418"/>
          </a:xfrm>
          <a:prstGeom prst="rect">
            <a:avLst/>
          </a:prstGeom>
          <a:solidFill>
            <a:srgbClr val="000000">
              <a:alpha val="7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t" anchorCtr="1"/>
          <a:lstStyle/>
          <a:p>
            <a:pPr algn="ctr"/>
            <a:endParaRPr lang="zh-CN" altLang="en-US" sz="1800"/>
          </a:p>
        </p:txBody>
      </p:sp>
      <p:sp>
        <p:nvSpPr>
          <p:cNvPr id="18" name="任意多边形: 形状 17">
            <a:extLst>
              <a:ext uri="{FF2B5EF4-FFF2-40B4-BE49-F238E27FC236}">
                <a16:creationId xmlns:a16="http://schemas.microsoft.com/office/drawing/2014/main" id="{0EA082DC-D6FF-E41B-8FD1-189DC069A239}"/>
              </a:ext>
            </a:extLst>
          </p:cNvPr>
          <p:cNvSpPr/>
          <p:nvPr userDrawn="1"/>
        </p:nvSpPr>
        <p:spPr>
          <a:xfrm flipH="1">
            <a:off x="2922307" y="0"/>
            <a:ext cx="9269693" cy="6858000"/>
          </a:xfrm>
          <a:custGeom>
            <a:avLst/>
            <a:gdLst>
              <a:gd name="csX0" fmla="*/ 5917449 w 9269693"/>
              <a:gd name="csY0" fmla="*/ 0 h 6858000"/>
              <a:gd name="csX1" fmla="*/ 0 w 9269693"/>
              <a:gd name="csY1" fmla="*/ 0 h 6858000"/>
              <a:gd name="csX2" fmla="*/ 0 w 9269693"/>
              <a:gd name="csY2" fmla="*/ 6858000 h 6858000"/>
              <a:gd name="csX3" fmla="*/ 5917449 w 9269693"/>
              <a:gd name="csY3" fmla="*/ 6858000 h 6858000"/>
              <a:gd name="csX4" fmla="*/ 5917450 w 9269693"/>
              <a:gd name="csY4" fmla="*/ 0 h 6858000"/>
              <a:gd name="csX5" fmla="*/ 5917450 w 9269693"/>
              <a:gd name="csY5" fmla="*/ 6858000 h 6858000"/>
              <a:gd name="csX6" fmla="*/ 9269693 w 9269693"/>
              <a:gd name="csY6" fmla="*/ 6858000 h 685800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269693" h="6858000">
                <a:moveTo>
                  <a:pt x="5917449" y="0"/>
                </a:moveTo>
                <a:lnTo>
                  <a:pt x="0" y="0"/>
                </a:lnTo>
                <a:lnTo>
                  <a:pt x="0" y="6858000"/>
                </a:lnTo>
                <a:lnTo>
                  <a:pt x="5917449" y="6858000"/>
                </a:lnTo>
                <a:close/>
                <a:moveTo>
                  <a:pt x="5917450" y="0"/>
                </a:moveTo>
                <a:lnTo>
                  <a:pt x="5917450" y="6858000"/>
                </a:lnTo>
                <a:lnTo>
                  <a:pt x="9269693" y="685800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1">
            <a:extLst>
              <a:ext uri="{FF2B5EF4-FFF2-40B4-BE49-F238E27FC236}">
                <a16:creationId xmlns:a16="http://schemas.microsoft.com/office/drawing/2014/main" id="{D193FFA4-89DE-0A5B-A889-02FB0295E608}"/>
              </a:ext>
            </a:extLst>
          </p:cNvPr>
          <p:cNvSpPr/>
          <p:nvPr userDrawn="1"/>
        </p:nvSpPr>
        <p:spPr>
          <a:xfrm>
            <a:off x="293043" y="1068033"/>
            <a:ext cx="4538740" cy="1342968"/>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1"/>
          </a:p>
        </p:txBody>
      </p:sp>
      <p:sp>
        <p:nvSpPr>
          <p:cNvPr id="6" name="文本占位符 12">
            <a:extLst>
              <a:ext uri="{FF2B5EF4-FFF2-40B4-BE49-F238E27FC236}">
                <a16:creationId xmlns:a16="http://schemas.microsoft.com/office/drawing/2014/main" id="{1EF6FA6D-292B-0A2B-52E4-625F45FABAC4}"/>
              </a:ext>
            </a:extLst>
          </p:cNvPr>
          <p:cNvSpPr>
            <a:spLocks noGrp="1"/>
          </p:cNvSpPr>
          <p:nvPr>
            <p:ph type="body" sz="quarter" idx="12" hasCustomPrompt="1"/>
          </p:nvPr>
        </p:nvSpPr>
        <p:spPr>
          <a:xfrm>
            <a:off x="6672795" y="587425"/>
            <a:ext cx="1747927" cy="577081"/>
          </a:xfrm>
          <a:prstGeom prst="rect">
            <a:avLst/>
          </a:prstGeom>
        </p:spPr>
        <p:txBody>
          <a:bodyPr wrap="square" anchor="b" anchorCtr="0">
            <a:spAutoFit/>
          </a:bodyPr>
          <a:lstStyle>
            <a:lvl1pPr marL="0" indent="0" algn="l">
              <a:buNone/>
              <a:defRPr sz="3500" b="1">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章节号</a:t>
            </a:r>
          </a:p>
        </p:txBody>
      </p:sp>
      <p:sp>
        <p:nvSpPr>
          <p:cNvPr id="7" name="文本占位符 12">
            <a:extLst>
              <a:ext uri="{FF2B5EF4-FFF2-40B4-BE49-F238E27FC236}">
                <a16:creationId xmlns:a16="http://schemas.microsoft.com/office/drawing/2014/main" id="{6EE8812C-565D-F758-B2FE-2F64541C73E4}"/>
              </a:ext>
            </a:extLst>
          </p:cNvPr>
          <p:cNvSpPr>
            <a:spLocks noGrp="1"/>
          </p:cNvSpPr>
          <p:nvPr>
            <p:ph type="body" sz="quarter" idx="13"/>
          </p:nvPr>
        </p:nvSpPr>
        <p:spPr>
          <a:xfrm>
            <a:off x="6672795" y="1265922"/>
            <a:ext cx="5129563" cy="507831"/>
          </a:xfrm>
          <a:prstGeom prst="rect">
            <a:avLst/>
          </a:prstGeom>
        </p:spPr>
        <p:txBody>
          <a:bodyPr wrap="square" anchor="t" anchorCtr="0">
            <a:spAutoFit/>
          </a:bodyPr>
          <a:lstStyle>
            <a:lvl1pPr marL="0" indent="0" algn="l">
              <a:buNone/>
              <a:defRPr sz="30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29" name="文本占位符 12">
            <a:extLst>
              <a:ext uri="{FF2B5EF4-FFF2-40B4-BE49-F238E27FC236}">
                <a16:creationId xmlns:a16="http://schemas.microsoft.com/office/drawing/2014/main" id="{B5EB7B12-D99B-EC0D-22A8-DE05ACD56749}"/>
              </a:ext>
            </a:extLst>
          </p:cNvPr>
          <p:cNvSpPr>
            <a:spLocks noGrp="1"/>
          </p:cNvSpPr>
          <p:nvPr>
            <p:ph type="body" sz="quarter" idx="14" hasCustomPrompt="1"/>
          </p:nvPr>
        </p:nvSpPr>
        <p:spPr>
          <a:xfrm>
            <a:off x="5855940" y="2087836"/>
            <a:ext cx="1747927" cy="577081"/>
          </a:xfrm>
          <a:prstGeom prst="rect">
            <a:avLst/>
          </a:prstGeom>
        </p:spPr>
        <p:txBody>
          <a:bodyPr wrap="square" anchor="b" anchorCtr="0">
            <a:spAutoFit/>
          </a:bodyPr>
          <a:lstStyle>
            <a:lvl1pPr marL="0" indent="0" algn="l">
              <a:buNone/>
              <a:defRPr sz="3500" b="1">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章节号</a:t>
            </a:r>
          </a:p>
        </p:txBody>
      </p:sp>
      <p:sp>
        <p:nvSpPr>
          <p:cNvPr id="30" name="文本占位符 12">
            <a:extLst>
              <a:ext uri="{FF2B5EF4-FFF2-40B4-BE49-F238E27FC236}">
                <a16:creationId xmlns:a16="http://schemas.microsoft.com/office/drawing/2014/main" id="{F3AE0409-630D-FE9E-D299-1C4BFBCBE7C4}"/>
              </a:ext>
            </a:extLst>
          </p:cNvPr>
          <p:cNvSpPr>
            <a:spLocks noGrp="1"/>
          </p:cNvSpPr>
          <p:nvPr>
            <p:ph type="body" sz="quarter" idx="15"/>
          </p:nvPr>
        </p:nvSpPr>
        <p:spPr>
          <a:xfrm>
            <a:off x="5855940" y="2766333"/>
            <a:ext cx="5129563" cy="507831"/>
          </a:xfrm>
          <a:prstGeom prst="rect">
            <a:avLst/>
          </a:prstGeom>
        </p:spPr>
        <p:txBody>
          <a:bodyPr wrap="square" anchor="t" anchorCtr="0">
            <a:spAutoFit/>
          </a:bodyPr>
          <a:lstStyle>
            <a:lvl1pPr marL="0" indent="0" algn="l">
              <a:buNone/>
              <a:defRPr sz="30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31" name="文本占位符 12">
            <a:extLst>
              <a:ext uri="{FF2B5EF4-FFF2-40B4-BE49-F238E27FC236}">
                <a16:creationId xmlns:a16="http://schemas.microsoft.com/office/drawing/2014/main" id="{EF20C3B3-F66D-FB94-60F8-4EB43B74D904}"/>
              </a:ext>
            </a:extLst>
          </p:cNvPr>
          <p:cNvSpPr>
            <a:spLocks noGrp="1"/>
          </p:cNvSpPr>
          <p:nvPr>
            <p:ph type="body" sz="quarter" idx="16" hasCustomPrompt="1"/>
          </p:nvPr>
        </p:nvSpPr>
        <p:spPr>
          <a:xfrm>
            <a:off x="5039085" y="3588247"/>
            <a:ext cx="1747927" cy="577081"/>
          </a:xfrm>
          <a:prstGeom prst="rect">
            <a:avLst/>
          </a:prstGeom>
        </p:spPr>
        <p:txBody>
          <a:bodyPr wrap="square" anchor="b" anchorCtr="0">
            <a:spAutoFit/>
          </a:bodyPr>
          <a:lstStyle>
            <a:lvl1pPr marL="0" indent="0" algn="l">
              <a:buNone/>
              <a:defRPr sz="3500" b="1">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章节号</a:t>
            </a:r>
          </a:p>
        </p:txBody>
      </p:sp>
      <p:sp>
        <p:nvSpPr>
          <p:cNvPr id="32" name="文本占位符 12">
            <a:extLst>
              <a:ext uri="{FF2B5EF4-FFF2-40B4-BE49-F238E27FC236}">
                <a16:creationId xmlns:a16="http://schemas.microsoft.com/office/drawing/2014/main" id="{D785962C-83B1-B8B8-7FBA-44E1D3C6CB34}"/>
              </a:ext>
            </a:extLst>
          </p:cNvPr>
          <p:cNvSpPr>
            <a:spLocks noGrp="1"/>
          </p:cNvSpPr>
          <p:nvPr>
            <p:ph type="body" sz="quarter" idx="17"/>
          </p:nvPr>
        </p:nvSpPr>
        <p:spPr>
          <a:xfrm>
            <a:off x="5039085" y="4266744"/>
            <a:ext cx="5129563" cy="507831"/>
          </a:xfrm>
          <a:prstGeom prst="rect">
            <a:avLst/>
          </a:prstGeom>
        </p:spPr>
        <p:txBody>
          <a:bodyPr wrap="square" anchor="t" anchorCtr="0">
            <a:spAutoFit/>
          </a:bodyPr>
          <a:lstStyle>
            <a:lvl1pPr marL="0" indent="0" algn="l">
              <a:buNone/>
              <a:defRPr sz="30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33" name="文本占位符 12">
            <a:extLst>
              <a:ext uri="{FF2B5EF4-FFF2-40B4-BE49-F238E27FC236}">
                <a16:creationId xmlns:a16="http://schemas.microsoft.com/office/drawing/2014/main" id="{FEA4E4B3-0D0C-6E8F-8E1A-E34EF1200D29}"/>
              </a:ext>
            </a:extLst>
          </p:cNvPr>
          <p:cNvSpPr>
            <a:spLocks noGrp="1"/>
          </p:cNvSpPr>
          <p:nvPr>
            <p:ph type="body" sz="quarter" idx="18" hasCustomPrompt="1"/>
          </p:nvPr>
        </p:nvSpPr>
        <p:spPr>
          <a:xfrm>
            <a:off x="4222230" y="5088658"/>
            <a:ext cx="1747927" cy="577081"/>
          </a:xfrm>
          <a:prstGeom prst="rect">
            <a:avLst/>
          </a:prstGeom>
        </p:spPr>
        <p:txBody>
          <a:bodyPr wrap="square" anchor="b" anchorCtr="0">
            <a:spAutoFit/>
          </a:bodyPr>
          <a:lstStyle>
            <a:lvl1pPr marL="0" indent="0" algn="l">
              <a:buNone/>
              <a:defRPr sz="3500" b="1">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章节号</a:t>
            </a:r>
          </a:p>
        </p:txBody>
      </p:sp>
      <p:sp>
        <p:nvSpPr>
          <p:cNvPr id="34" name="文本占位符 12">
            <a:extLst>
              <a:ext uri="{FF2B5EF4-FFF2-40B4-BE49-F238E27FC236}">
                <a16:creationId xmlns:a16="http://schemas.microsoft.com/office/drawing/2014/main" id="{D31B99DE-96D4-79FF-1A3B-6A8522FFCFBC}"/>
              </a:ext>
            </a:extLst>
          </p:cNvPr>
          <p:cNvSpPr>
            <a:spLocks noGrp="1"/>
          </p:cNvSpPr>
          <p:nvPr>
            <p:ph type="body" sz="quarter" idx="19"/>
          </p:nvPr>
        </p:nvSpPr>
        <p:spPr>
          <a:xfrm>
            <a:off x="4222230" y="5767155"/>
            <a:ext cx="5129563" cy="507831"/>
          </a:xfrm>
          <a:prstGeom prst="rect">
            <a:avLst/>
          </a:prstGeom>
        </p:spPr>
        <p:txBody>
          <a:bodyPr wrap="square" anchor="t" anchorCtr="0">
            <a:spAutoFit/>
          </a:bodyPr>
          <a:lstStyle>
            <a:lvl1pPr marL="0" indent="0" algn="l">
              <a:buNone/>
              <a:defRPr sz="30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8" name="文本框 7">
            <a:extLst>
              <a:ext uri="{FF2B5EF4-FFF2-40B4-BE49-F238E27FC236}">
                <a16:creationId xmlns:a16="http://schemas.microsoft.com/office/drawing/2014/main" id="{69BB2D02-971B-FA0C-0D05-F4848865536D}"/>
              </a:ext>
            </a:extLst>
          </p:cNvPr>
          <p:cNvSpPr txBox="1"/>
          <p:nvPr userDrawn="1"/>
        </p:nvSpPr>
        <p:spPr>
          <a:xfrm>
            <a:off x="768460" y="1187589"/>
            <a:ext cx="3587906" cy="923330"/>
          </a:xfrm>
          <a:prstGeom prst="rect">
            <a:avLst/>
          </a:prstGeom>
          <a:noFill/>
        </p:spPr>
        <p:txBody>
          <a:bodyPr wrap="square" rtlCol="0">
            <a:spAutoFit/>
          </a:bodyPr>
          <a:lstStyle/>
          <a:p>
            <a:pPr marL="0" lvl="0" indent="0" algn="ctr" defTabSz="914354" rtl="0" eaLnBrk="1" latinLnBrk="0" hangingPunct="1">
              <a:lnSpc>
                <a:spcPct val="90000"/>
              </a:lnSpc>
              <a:spcBef>
                <a:spcPts val="1000"/>
              </a:spcBef>
              <a:buFont typeface="Arial" panose="020B0604020202020204" pitchFamily="34" charset="0"/>
              <a:buNone/>
            </a:pPr>
            <a:r>
              <a:rPr lang="zh-CN" altLang="en-US" sz="6000" b="1" kern="1200" dirty="0">
                <a:solidFill>
                  <a:schemeClr val="bg1"/>
                </a:solidFill>
                <a:latin typeface="Arial" panose="020B0604020202020204" pitchFamily="34" charset="0"/>
                <a:ea typeface="微软雅黑" panose="020B0503020204020204" pitchFamily="34" charset="-122"/>
                <a:cs typeface="Arial" panose="020B0604020202020204" pitchFamily="34" charset="0"/>
              </a:rPr>
              <a:t>目 录</a:t>
            </a:r>
          </a:p>
        </p:txBody>
      </p:sp>
      <p:sp>
        <p:nvSpPr>
          <p:cNvPr id="9" name="文本框 8">
            <a:extLst>
              <a:ext uri="{FF2B5EF4-FFF2-40B4-BE49-F238E27FC236}">
                <a16:creationId xmlns:a16="http://schemas.microsoft.com/office/drawing/2014/main" id="{893793AB-D223-DFCE-FB49-58892A8201DB}"/>
              </a:ext>
            </a:extLst>
          </p:cNvPr>
          <p:cNvSpPr txBox="1"/>
          <p:nvPr userDrawn="1"/>
        </p:nvSpPr>
        <p:spPr>
          <a:xfrm>
            <a:off x="768460" y="1558019"/>
            <a:ext cx="3587906" cy="861774"/>
          </a:xfrm>
          <a:prstGeom prst="rect">
            <a:avLst/>
          </a:prstGeom>
          <a:noFill/>
        </p:spPr>
        <p:txBody>
          <a:bodyPr wrap="square" rtlCol="0">
            <a:spAutoFit/>
          </a:bodyPr>
          <a:lstStyle/>
          <a:p>
            <a:pPr lvl="0" algn="ctr"/>
            <a:r>
              <a:rPr lang="en-US" altLang="zh-CN" sz="5000" b="1" kern="1200" dirty="0">
                <a:solidFill>
                  <a:schemeClr val="bg1">
                    <a:lumMod val="95000"/>
                    <a:alpha val="50000"/>
                  </a:schemeClr>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5000" b="1" kern="1200" dirty="0">
              <a:solidFill>
                <a:schemeClr val="bg1">
                  <a:lumMod val="95000"/>
                  <a:alpha val="50000"/>
                </a:schemeClr>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97448751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id="{BD8DDD68-ABF6-9B12-A5CB-672472BEB0EF}"/>
              </a:ext>
            </a:extLst>
          </p:cNvPr>
          <p:cNvSpPr/>
          <p:nvPr userDrawn="1"/>
        </p:nvSpPr>
        <p:spPr>
          <a:xfrm>
            <a:off x="1334640" y="885827"/>
            <a:ext cx="3209165" cy="1428751"/>
          </a:xfrm>
          <a:prstGeom prst="rect">
            <a:avLst/>
          </a:prstGeom>
          <a:noFill/>
          <a:ln w="2222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a:extLst>
              <a:ext uri="{FF2B5EF4-FFF2-40B4-BE49-F238E27FC236}">
                <a16:creationId xmlns:a16="http://schemas.microsoft.com/office/drawing/2014/main" id="{DB7511E5-36CF-5E9B-5B9B-01EA281E0D5B}"/>
              </a:ext>
            </a:extLst>
          </p:cNvPr>
          <p:cNvPicPr>
            <a:picLocks noChangeAspect="1"/>
          </p:cNvPicPr>
          <p:nvPr userDrawn="1"/>
        </p:nvPicPr>
        <p:blipFill>
          <a:blip r:embed="rId2"/>
          <a:stretch>
            <a:fillRect/>
          </a:stretch>
        </p:blipFill>
        <p:spPr>
          <a:xfrm flipV="1">
            <a:off x="9448563" y="3"/>
            <a:ext cx="2743439" cy="2712955"/>
          </a:xfrm>
          <a:prstGeom prst="rect">
            <a:avLst/>
          </a:prstGeom>
        </p:spPr>
      </p:pic>
      <p:sp>
        <p:nvSpPr>
          <p:cNvPr id="43" name="矩形 42">
            <a:extLst>
              <a:ext uri="{FF2B5EF4-FFF2-40B4-BE49-F238E27FC236}">
                <a16:creationId xmlns:a16="http://schemas.microsoft.com/office/drawing/2014/main" id="{682E04A3-E613-8273-F9CE-C6467E568B7F}"/>
              </a:ext>
            </a:extLst>
          </p:cNvPr>
          <p:cNvSpPr/>
          <p:nvPr userDrawn="1"/>
        </p:nvSpPr>
        <p:spPr>
          <a:xfrm>
            <a:off x="1867662" y="209550"/>
            <a:ext cx="2143124" cy="2781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4" name="矩形 43">
            <a:extLst>
              <a:ext uri="{FF2B5EF4-FFF2-40B4-BE49-F238E27FC236}">
                <a16:creationId xmlns:a16="http://schemas.microsoft.com/office/drawing/2014/main" id="{A12F13FE-843E-EE71-EA52-073038AB211B}"/>
              </a:ext>
            </a:extLst>
          </p:cNvPr>
          <p:cNvSpPr/>
          <p:nvPr userDrawn="1"/>
        </p:nvSpPr>
        <p:spPr>
          <a:xfrm>
            <a:off x="955927" y="1033464"/>
            <a:ext cx="3966592" cy="11334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9" name="矩形 38">
            <a:extLst>
              <a:ext uri="{FF2B5EF4-FFF2-40B4-BE49-F238E27FC236}">
                <a16:creationId xmlns:a16="http://schemas.microsoft.com/office/drawing/2014/main" id="{1582E6E4-889A-E1D9-1A13-2F0E153B5E1A}"/>
              </a:ext>
            </a:extLst>
          </p:cNvPr>
          <p:cNvSpPr/>
          <p:nvPr userDrawn="1"/>
        </p:nvSpPr>
        <p:spPr>
          <a:xfrm>
            <a:off x="1543814" y="1133475"/>
            <a:ext cx="2790825" cy="93345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45" name="图片 44">
            <a:extLst>
              <a:ext uri="{FF2B5EF4-FFF2-40B4-BE49-F238E27FC236}">
                <a16:creationId xmlns:a16="http://schemas.microsoft.com/office/drawing/2014/main" id="{E2303612-DC77-A940-2B56-922322EEBD23}"/>
              </a:ext>
            </a:extLst>
          </p:cNvPr>
          <p:cNvPicPr>
            <a:picLocks noChangeAspect="1"/>
          </p:cNvPicPr>
          <p:nvPr userDrawn="1"/>
        </p:nvPicPr>
        <p:blipFill>
          <a:blip r:embed="rId2"/>
          <a:stretch>
            <a:fillRect/>
          </a:stretch>
        </p:blipFill>
        <p:spPr>
          <a:xfrm flipH="1">
            <a:off x="2" y="4145048"/>
            <a:ext cx="2743439" cy="2712955"/>
          </a:xfrm>
          <a:prstGeom prst="rect">
            <a:avLst/>
          </a:prstGeom>
        </p:spPr>
      </p:pic>
      <p:sp>
        <p:nvSpPr>
          <p:cNvPr id="14" name="文本占位符 13">
            <a:extLst>
              <a:ext uri="{FF2B5EF4-FFF2-40B4-BE49-F238E27FC236}">
                <a16:creationId xmlns:a16="http://schemas.microsoft.com/office/drawing/2014/main" id="{0612D603-4FC5-4C33-6A93-120308CBA231}"/>
              </a:ext>
            </a:extLst>
          </p:cNvPr>
          <p:cNvSpPr>
            <a:spLocks noGrp="1"/>
          </p:cNvSpPr>
          <p:nvPr>
            <p:ph type="body" sz="quarter" idx="14"/>
          </p:nvPr>
        </p:nvSpPr>
        <p:spPr>
          <a:xfrm>
            <a:off x="2743441" y="2673707"/>
            <a:ext cx="7580897" cy="715581"/>
          </a:xfrm>
          <a:prstGeom prst="rect">
            <a:avLst/>
          </a:prstGeom>
        </p:spPr>
        <p:txBody>
          <a:bodyPr wrap="square">
            <a:spAutoFit/>
          </a:bodyPr>
          <a:lstStyle>
            <a:lvl1pPr marL="0" indent="0">
              <a:buNone/>
              <a:defRPr lang="zh-CN" altLang="en-US" sz="4500" b="1" kern="1200" dirty="0">
                <a:solidFill>
                  <a:schemeClr val="tx1"/>
                </a:solidFill>
                <a:latin typeface="微软雅黑" panose="020B0503020204020204" pitchFamily="34" charset="-122"/>
                <a:ea typeface="微软雅黑" panose="020B0503020204020204" pitchFamily="34" charset="-122"/>
                <a:cs typeface="+mn-cs"/>
              </a:defRPr>
            </a:lvl1pPr>
          </a:lstStyle>
          <a:p>
            <a:pPr marL="228589" lvl="0" indent="-228589" algn="l" defTabSz="914354" rtl="0" eaLnBrk="1" latinLnBrk="0" hangingPunct="1">
              <a:lnSpc>
                <a:spcPct val="90000"/>
              </a:lnSpc>
              <a:spcBef>
                <a:spcPts val="1000"/>
              </a:spcBef>
            </a:pPr>
            <a:endParaRPr lang="zh-CN" altLang="en-US" dirty="0"/>
          </a:p>
        </p:txBody>
      </p:sp>
      <p:sp>
        <p:nvSpPr>
          <p:cNvPr id="16" name="文本占位符 15">
            <a:extLst>
              <a:ext uri="{FF2B5EF4-FFF2-40B4-BE49-F238E27FC236}">
                <a16:creationId xmlns:a16="http://schemas.microsoft.com/office/drawing/2014/main" id="{AE980619-7130-C420-474B-B77A6E629EE9}"/>
              </a:ext>
            </a:extLst>
          </p:cNvPr>
          <p:cNvSpPr>
            <a:spLocks noGrp="1"/>
          </p:cNvSpPr>
          <p:nvPr>
            <p:ph type="body" sz="quarter" idx="15"/>
          </p:nvPr>
        </p:nvSpPr>
        <p:spPr>
          <a:xfrm>
            <a:off x="1543813" y="1154994"/>
            <a:ext cx="2790825" cy="911932"/>
          </a:xfrm>
          <a:prstGeom prst="rect">
            <a:avLst/>
          </a:prstGeom>
        </p:spPr>
        <p:txBody>
          <a:bodyPr anchor="ctr" anchorCtr="1"/>
          <a:lstStyle>
            <a:lvl1pPr marL="0" indent="0" algn="ctr">
              <a:buNone/>
              <a:defRPr sz="4500" b="1">
                <a:solidFill>
                  <a:schemeClr val="bg1"/>
                </a:solidFill>
                <a:latin typeface="微软雅黑" panose="020B0503020204020204" pitchFamily="34" charset="-122"/>
                <a:ea typeface="微软雅黑" panose="020B0503020204020204" pitchFamily="34" charset="-122"/>
              </a:defRPr>
            </a:lvl1pPr>
            <a:lvl2pPr marL="457177" indent="0">
              <a:buNone/>
              <a:defRPr>
                <a:solidFill>
                  <a:schemeClr val="bg1"/>
                </a:solidFill>
                <a:latin typeface="微软雅黑" panose="020B0503020204020204" pitchFamily="34" charset="-122"/>
                <a:ea typeface="微软雅黑" panose="020B0503020204020204" pitchFamily="34" charset="-122"/>
              </a:defRPr>
            </a:lvl2pPr>
            <a:lvl3pPr marL="914353" indent="0">
              <a:buNone/>
              <a:defRPr>
                <a:solidFill>
                  <a:schemeClr val="bg1"/>
                </a:solidFill>
                <a:latin typeface="微软雅黑" panose="020B0503020204020204" pitchFamily="34" charset="-122"/>
                <a:ea typeface="微软雅黑" panose="020B0503020204020204" pitchFamily="34" charset="-122"/>
              </a:defRPr>
            </a:lvl3pPr>
            <a:lvl4pPr marL="1371531" indent="0">
              <a:buNone/>
              <a:defRPr>
                <a:solidFill>
                  <a:schemeClr val="bg1"/>
                </a:solidFill>
                <a:latin typeface="微软雅黑" panose="020B0503020204020204" pitchFamily="34" charset="-122"/>
                <a:ea typeface="微软雅黑" panose="020B0503020204020204" pitchFamily="34" charset="-122"/>
              </a:defRPr>
            </a:lvl4pPr>
            <a:lvl5pPr marL="1828709" indent="0">
              <a:buNone/>
              <a:defRPr>
                <a:solidFill>
                  <a:schemeClr val="bg1"/>
                </a:solidFill>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21062203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小节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B7511E5-36CF-5E9B-5B9B-01EA281E0D5B}"/>
              </a:ext>
            </a:extLst>
          </p:cNvPr>
          <p:cNvPicPr>
            <a:picLocks noChangeAspect="1"/>
          </p:cNvPicPr>
          <p:nvPr userDrawn="1"/>
        </p:nvPicPr>
        <p:blipFill>
          <a:blip r:embed="rId2"/>
          <a:stretch>
            <a:fillRect/>
          </a:stretch>
        </p:blipFill>
        <p:spPr>
          <a:xfrm>
            <a:off x="9448563" y="4145048"/>
            <a:ext cx="2743439" cy="2712955"/>
          </a:xfrm>
          <a:prstGeom prst="rect">
            <a:avLst/>
          </a:prstGeom>
        </p:spPr>
      </p:pic>
      <p:grpSp>
        <p:nvGrpSpPr>
          <p:cNvPr id="8" name="组合 7">
            <a:extLst>
              <a:ext uri="{FF2B5EF4-FFF2-40B4-BE49-F238E27FC236}">
                <a16:creationId xmlns:a16="http://schemas.microsoft.com/office/drawing/2014/main" id="{CAD28146-835D-D0D2-5537-A52A51DE9D5C}"/>
              </a:ext>
            </a:extLst>
          </p:cNvPr>
          <p:cNvGrpSpPr/>
          <p:nvPr userDrawn="1"/>
        </p:nvGrpSpPr>
        <p:grpSpPr>
          <a:xfrm>
            <a:off x="1467612" y="2209804"/>
            <a:ext cx="2466213" cy="2105025"/>
            <a:chOff x="1467612" y="2209800"/>
            <a:chExt cx="3999738" cy="3448050"/>
          </a:xfrm>
        </p:grpSpPr>
        <p:sp>
          <p:nvSpPr>
            <p:cNvPr id="9" name="等腰三角形 8">
              <a:extLst>
                <a:ext uri="{FF2B5EF4-FFF2-40B4-BE49-F238E27FC236}">
                  <a16:creationId xmlns:a16="http://schemas.microsoft.com/office/drawing/2014/main" id="{231DB2BE-DCCB-665E-B065-A558FF8707AC}"/>
                </a:ext>
              </a:extLst>
            </p:cNvPr>
            <p:cNvSpPr/>
            <p:nvPr/>
          </p:nvSpPr>
          <p:spPr>
            <a:xfrm rot="10800000">
              <a:off x="1467612" y="2209800"/>
              <a:ext cx="3999738" cy="3448050"/>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useBgFill="1">
          <p:nvSpPr>
            <p:cNvPr id="10" name="矩形 9">
              <a:extLst>
                <a:ext uri="{FF2B5EF4-FFF2-40B4-BE49-F238E27FC236}">
                  <a16:creationId xmlns:a16="http://schemas.microsoft.com/office/drawing/2014/main" id="{5CFF1482-AA11-ACEC-14F1-425DE1A46834}"/>
                </a:ext>
              </a:extLst>
            </p:cNvPr>
            <p:cNvSpPr/>
            <p:nvPr/>
          </p:nvSpPr>
          <p:spPr>
            <a:xfrm>
              <a:off x="1816909" y="3021209"/>
              <a:ext cx="3301139" cy="18252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1" name="等腰三角形 10">
            <a:extLst>
              <a:ext uri="{FF2B5EF4-FFF2-40B4-BE49-F238E27FC236}">
                <a16:creationId xmlns:a16="http://schemas.microsoft.com/office/drawing/2014/main" id="{B34422DB-2542-63CE-B6E5-59D6A647ADD4}"/>
              </a:ext>
            </a:extLst>
          </p:cNvPr>
          <p:cNvSpPr/>
          <p:nvPr userDrawn="1"/>
        </p:nvSpPr>
        <p:spPr>
          <a:xfrm>
            <a:off x="1467612" y="1600204"/>
            <a:ext cx="2466213" cy="210502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文本占位符 12">
            <a:extLst>
              <a:ext uri="{FF2B5EF4-FFF2-40B4-BE49-F238E27FC236}">
                <a16:creationId xmlns:a16="http://schemas.microsoft.com/office/drawing/2014/main" id="{47C0CC44-7E91-4758-4CF2-E2D88DC3BF07}"/>
              </a:ext>
            </a:extLst>
          </p:cNvPr>
          <p:cNvSpPr>
            <a:spLocks noGrp="1"/>
          </p:cNvSpPr>
          <p:nvPr>
            <p:ph type="body" sz="quarter" idx="12"/>
          </p:nvPr>
        </p:nvSpPr>
        <p:spPr>
          <a:xfrm>
            <a:off x="4149199" y="2610517"/>
            <a:ext cx="6186110" cy="646331"/>
          </a:xfrm>
          <a:prstGeom prst="rect">
            <a:avLst/>
          </a:prstGeom>
        </p:spPr>
        <p:txBody>
          <a:bodyPr wrap="square">
            <a:spAutoFit/>
          </a:bodyPr>
          <a:lstStyle>
            <a:lvl1pPr marL="0" indent="0">
              <a:buNone/>
              <a:defRPr sz="4000" b="1">
                <a:latin typeface="微软雅黑" panose="020B0503020204020204" pitchFamily="34" charset="-122"/>
                <a:ea typeface="微软雅黑" panose="020B0503020204020204" pitchFamily="34" charset="-122"/>
              </a:defRPr>
            </a:lvl1pPr>
          </a:lstStyle>
          <a:p>
            <a:pPr lvl="0"/>
            <a:endParaRPr lang="zh-CN" altLang="en-US" dirty="0"/>
          </a:p>
        </p:txBody>
      </p:sp>
      <p:sp>
        <p:nvSpPr>
          <p:cNvPr id="15" name="文本占位符 14">
            <a:extLst>
              <a:ext uri="{FF2B5EF4-FFF2-40B4-BE49-F238E27FC236}">
                <a16:creationId xmlns:a16="http://schemas.microsoft.com/office/drawing/2014/main" id="{04B81260-D35B-383D-AAB6-9D9961881957}"/>
              </a:ext>
            </a:extLst>
          </p:cNvPr>
          <p:cNvSpPr>
            <a:spLocks noGrp="1"/>
          </p:cNvSpPr>
          <p:nvPr>
            <p:ph type="body" sz="quarter" idx="13"/>
          </p:nvPr>
        </p:nvSpPr>
        <p:spPr>
          <a:xfrm>
            <a:off x="1552709" y="2409313"/>
            <a:ext cx="2296013" cy="979487"/>
          </a:xfrm>
          <a:prstGeom prst="rect">
            <a:avLst/>
          </a:prstGeom>
        </p:spPr>
        <p:txBody>
          <a:bodyPr anchor="ctr" anchorCtr="1"/>
          <a:lstStyle>
            <a:lvl1pPr marL="0" indent="0">
              <a:buNone/>
              <a:defRPr sz="4000" b="1">
                <a:solidFill>
                  <a:schemeClr val="bg1"/>
                </a:solidFill>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21191251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正文1">
    <p:spTree>
      <p:nvGrpSpPr>
        <p:cNvPr id="1" name=""/>
        <p:cNvGrpSpPr/>
        <p:nvPr/>
      </p:nvGrpSpPr>
      <p:grpSpPr>
        <a:xfrm>
          <a:off x="0" y="0"/>
          <a:ext cx="0" cy="0"/>
          <a:chOff x="0" y="0"/>
          <a:chExt cx="0" cy="0"/>
        </a:xfrm>
      </p:grpSpPr>
      <p:sp>
        <p:nvSpPr>
          <p:cNvPr id="2" name="图片占位符 3">
            <a:extLst>
              <a:ext uri="{FF2B5EF4-FFF2-40B4-BE49-F238E27FC236}">
                <a16:creationId xmlns:a16="http://schemas.microsoft.com/office/drawing/2014/main" id="{312FB5E8-99C0-0F9F-677B-82D6C71ACA73}"/>
              </a:ext>
            </a:extLst>
          </p:cNvPr>
          <p:cNvSpPr>
            <a:spLocks noGrp="1"/>
          </p:cNvSpPr>
          <p:nvPr>
            <p:ph type="pic" sz="quarter" idx="12"/>
          </p:nvPr>
        </p:nvSpPr>
        <p:spPr>
          <a:xfrm>
            <a:off x="173672" y="3771900"/>
            <a:ext cx="11635136" cy="2893065"/>
          </a:xfrm>
          <a:prstGeom prst="rect">
            <a:avLst/>
          </a:prstGeom>
        </p:spPr>
        <p:txBody>
          <a:bodyPr/>
          <a:lstStyle/>
          <a:p>
            <a:endParaRPr lang="zh-CN" altLang="en-US"/>
          </a:p>
        </p:txBody>
      </p:sp>
      <p:grpSp>
        <p:nvGrpSpPr>
          <p:cNvPr id="10" name="组合 9">
            <a:extLst>
              <a:ext uri="{FF2B5EF4-FFF2-40B4-BE49-F238E27FC236}">
                <a16:creationId xmlns:a16="http://schemas.microsoft.com/office/drawing/2014/main" id="{BF07FE9C-5B64-D3E7-AB3D-F0D279782971}"/>
              </a:ext>
            </a:extLst>
          </p:cNvPr>
          <p:cNvGrpSpPr/>
          <p:nvPr userDrawn="1"/>
        </p:nvGrpSpPr>
        <p:grpSpPr>
          <a:xfrm>
            <a:off x="177693" y="174113"/>
            <a:ext cx="11650635" cy="558923"/>
            <a:chOff x="552920" y="321895"/>
            <a:chExt cx="11650634" cy="558922"/>
          </a:xfrm>
        </p:grpSpPr>
        <p:sp>
          <p:nvSpPr>
            <p:cNvPr id="11" name="直角三角形 10">
              <a:extLst>
                <a:ext uri="{FF2B5EF4-FFF2-40B4-BE49-F238E27FC236}">
                  <a16:creationId xmlns:a16="http://schemas.microsoft.com/office/drawing/2014/main" id="{E81C092F-0218-BAAD-BE50-57D087DC2CC4}"/>
                </a:ext>
              </a:extLst>
            </p:cNvPr>
            <p:cNvSpPr/>
            <p:nvPr/>
          </p:nvSpPr>
          <p:spPr>
            <a:xfrm>
              <a:off x="754398" y="340817"/>
              <a:ext cx="540000" cy="540000"/>
            </a:xfrm>
            <a:prstGeom prst="rtTriangle">
              <a:avLst/>
            </a:prstGeom>
            <a:solidFill>
              <a:srgbClr val="818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2" name="直角三角形 11">
              <a:extLst>
                <a:ext uri="{FF2B5EF4-FFF2-40B4-BE49-F238E27FC236}">
                  <a16:creationId xmlns:a16="http://schemas.microsoft.com/office/drawing/2014/main" id="{EF958D07-DF83-479B-C551-51E72750B079}"/>
                </a:ext>
              </a:extLst>
            </p:cNvPr>
            <p:cNvSpPr/>
            <p:nvPr/>
          </p:nvSpPr>
          <p:spPr>
            <a:xfrm rot="5400000">
              <a:off x="738900" y="321895"/>
              <a:ext cx="540000" cy="540000"/>
            </a:xfrm>
            <a:prstGeom prst="rtTriangle">
              <a:avLst/>
            </a:prstGeom>
            <a:solidFill>
              <a:srgbClr val="818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直角三角形 12">
              <a:extLst>
                <a:ext uri="{FF2B5EF4-FFF2-40B4-BE49-F238E27FC236}">
                  <a16:creationId xmlns:a16="http://schemas.microsoft.com/office/drawing/2014/main" id="{446F09C2-67FB-A6B3-ADC5-1EF81E181ADD}"/>
                </a:ext>
              </a:extLst>
            </p:cNvPr>
            <p:cNvSpPr/>
            <p:nvPr/>
          </p:nvSpPr>
          <p:spPr>
            <a:xfrm>
              <a:off x="552920" y="340817"/>
              <a:ext cx="540000" cy="54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直角三角形 13">
              <a:extLst>
                <a:ext uri="{FF2B5EF4-FFF2-40B4-BE49-F238E27FC236}">
                  <a16:creationId xmlns:a16="http://schemas.microsoft.com/office/drawing/2014/main" id="{8CAF4DC9-F92D-AE51-BCB5-E67D00CCDA55}"/>
                </a:ext>
              </a:extLst>
            </p:cNvPr>
            <p:cNvSpPr/>
            <p:nvPr/>
          </p:nvSpPr>
          <p:spPr>
            <a:xfrm rot="5400000">
              <a:off x="552920" y="321895"/>
              <a:ext cx="540000" cy="54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15" name="直接连接符 14">
              <a:extLst>
                <a:ext uri="{FF2B5EF4-FFF2-40B4-BE49-F238E27FC236}">
                  <a16:creationId xmlns:a16="http://schemas.microsoft.com/office/drawing/2014/main" id="{A2DDDB9D-FC2E-CF14-D899-EF4283BCB897}"/>
                </a:ext>
              </a:extLst>
            </p:cNvPr>
            <p:cNvCxnSpPr>
              <a:cxnSpLocks/>
            </p:cNvCxnSpPr>
            <p:nvPr/>
          </p:nvCxnSpPr>
          <p:spPr>
            <a:xfrm>
              <a:off x="1108418" y="861895"/>
              <a:ext cx="11095136" cy="0"/>
            </a:xfrm>
            <a:prstGeom prst="line">
              <a:avLst/>
            </a:prstGeom>
            <a:ln w="38100">
              <a:solidFill>
                <a:srgbClr val="818588"/>
              </a:solidFill>
            </a:ln>
          </p:spPr>
          <p:style>
            <a:lnRef idx="1">
              <a:schemeClr val="accent1"/>
            </a:lnRef>
            <a:fillRef idx="0">
              <a:schemeClr val="accent1"/>
            </a:fillRef>
            <a:effectRef idx="0">
              <a:schemeClr val="accent1"/>
            </a:effectRef>
            <a:fontRef idx="minor">
              <a:schemeClr val="tx1"/>
            </a:fontRef>
          </p:style>
        </p:cxnSp>
      </p:grpSp>
      <p:sp>
        <p:nvSpPr>
          <p:cNvPr id="3" name="文本占位符 2">
            <a:extLst>
              <a:ext uri="{FF2B5EF4-FFF2-40B4-BE49-F238E27FC236}">
                <a16:creationId xmlns:a16="http://schemas.microsoft.com/office/drawing/2014/main" id="{F96B3C86-81A3-5042-CF02-386935C04600}"/>
              </a:ext>
            </a:extLst>
          </p:cNvPr>
          <p:cNvSpPr>
            <a:spLocks noGrp="1"/>
          </p:cNvSpPr>
          <p:nvPr>
            <p:ph type="body" sz="quarter" idx="10"/>
          </p:nvPr>
        </p:nvSpPr>
        <p:spPr>
          <a:xfrm>
            <a:off x="934668" y="164713"/>
            <a:ext cx="10878161" cy="558800"/>
          </a:xfrm>
          <a:prstGeom prst="rect">
            <a:avLst/>
          </a:prstGeom>
        </p:spPr>
        <p:txBody>
          <a:bodyPr anchor="ctr" anchorCtr="0"/>
          <a:lstStyle>
            <a:lvl1pPr marL="0" indent="0">
              <a:buNone/>
              <a:defRPr sz="2800" b="1">
                <a:latin typeface="微软雅黑" panose="020B0503020204020204" pitchFamily="34" charset="-122"/>
                <a:ea typeface="微软雅黑" panose="020B0503020204020204" pitchFamily="34" charset="-122"/>
              </a:defRPr>
            </a:lvl1pPr>
            <a:lvl2pPr marL="457177" indent="0">
              <a:buNone/>
              <a:defRPr>
                <a:latin typeface="微软雅黑" panose="020B0503020204020204" pitchFamily="34" charset="-122"/>
                <a:ea typeface="微软雅黑" panose="020B0503020204020204" pitchFamily="34" charset="-122"/>
              </a:defRPr>
            </a:lvl2pPr>
            <a:lvl3pPr marL="914353" indent="0">
              <a:buNone/>
              <a:defRPr>
                <a:latin typeface="微软雅黑" panose="020B0503020204020204" pitchFamily="34" charset="-122"/>
                <a:ea typeface="微软雅黑" panose="020B0503020204020204" pitchFamily="34" charset="-122"/>
              </a:defRPr>
            </a:lvl3pPr>
            <a:lvl4pPr marL="1371531" indent="0">
              <a:buNone/>
              <a:defRPr>
                <a:latin typeface="微软雅黑" panose="020B0503020204020204" pitchFamily="34" charset="-122"/>
                <a:ea typeface="微软雅黑" panose="020B0503020204020204" pitchFamily="34" charset="-122"/>
              </a:defRPr>
            </a:lvl4pPr>
            <a:lvl5pPr marL="1828709" indent="0">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 name="文本占位符 4">
            <a:extLst>
              <a:ext uri="{FF2B5EF4-FFF2-40B4-BE49-F238E27FC236}">
                <a16:creationId xmlns:a16="http://schemas.microsoft.com/office/drawing/2014/main" id="{CBA4A2BD-F83F-6511-573B-A79C9BE4545C}"/>
              </a:ext>
            </a:extLst>
          </p:cNvPr>
          <p:cNvSpPr>
            <a:spLocks noGrp="1"/>
          </p:cNvSpPr>
          <p:nvPr>
            <p:ph type="body" sz="quarter" idx="11"/>
          </p:nvPr>
        </p:nvSpPr>
        <p:spPr>
          <a:xfrm>
            <a:off x="173672" y="3161939"/>
            <a:ext cx="11635136" cy="534121"/>
          </a:xfrm>
          <a:prstGeom prst="rect">
            <a:avLst/>
          </a:prstGeom>
        </p:spPr>
        <p:txBody>
          <a:bodyPr wrap="square" anchor="b" anchorCtr="0">
            <a:spAutoFit/>
          </a:bodyPr>
          <a:lstStyle>
            <a:lvl1pPr marL="0" indent="720725" algn="just">
              <a:lnSpc>
                <a:spcPts val="38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276183548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文+图+文">
    <p:spTree>
      <p:nvGrpSpPr>
        <p:cNvPr id="1" name=""/>
        <p:cNvGrpSpPr/>
        <p:nvPr/>
      </p:nvGrpSpPr>
      <p:grpSpPr>
        <a:xfrm>
          <a:off x="0" y="0"/>
          <a:ext cx="0" cy="0"/>
          <a:chOff x="0" y="0"/>
          <a:chExt cx="0" cy="0"/>
        </a:xfrm>
      </p:grpSpPr>
      <p:sp>
        <p:nvSpPr>
          <p:cNvPr id="2" name="图片占位符 3">
            <a:extLst>
              <a:ext uri="{FF2B5EF4-FFF2-40B4-BE49-F238E27FC236}">
                <a16:creationId xmlns:a16="http://schemas.microsoft.com/office/drawing/2014/main" id="{312FB5E8-99C0-0F9F-677B-82D6C71ACA73}"/>
              </a:ext>
            </a:extLst>
          </p:cNvPr>
          <p:cNvSpPr>
            <a:spLocks noGrp="1"/>
          </p:cNvSpPr>
          <p:nvPr>
            <p:ph type="pic" sz="quarter" idx="12"/>
          </p:nvPr>
        </p:nvSpPr>
        <p:spPr>
          <a:xfrm>
            <a:off x="177693" y="714113"/>
            <a:ext cx="11635136" cy="5979173"/>
          </a:xfrm>
          <a:prstGeom prst="rect">
            <a:avLst/>
          </a:prstGeom>
        </p:spPr>
        <p:txBody>
          <a:bodyPr/>
          <a:lstStyle/>
          <a:p>
            <a:endParaRPr lang="zh-CN" altLang="en-US"/>
          </a:p>
        </p:txBody>
      </p:sp>
      <p:grpSp>
        <p:nvGrpSpPr>
          <p:cNvPr id="10" name="组合 9">
            <a:extLst>
              <a:ext uri="{FF2B5EF4-FFF2-40B4-BE49-F238E27FC236}">
                <a16:creationId xmlns:a16="http://schemas.microsoft.com/office/drawing/2014/main" id="{BF07FE9C-5B64-D3E7-AB3D-F0D279782971}"/>
              </a:ext>
            </a:extLst>
          </p:cNvPr>
          <p:cNvGrpSpPr/>
          <p:nvPr userDrawn="1"/>
        </p:nvGrpSpPr>
        <p:grpSpPr>
          <a:xfrm>
            <a:off x="177693" y="174113"/>
            <a:ext cx="11650635" cy="558923"/>
            <a:chOff x="552920" y="321895"/>
            <a:chExt cx="11650634" cy="558922"/>
          </a:xfrm>
        </p:grpSpPr>
        <p:sp>
          <p:nvSpPr>
            <p:cNvPr id="11" name="直角三角形 10">
              <a:extLst>
                <a:ext uri="{FF2B5EF4-FFF2-40B4-BE49-F238E27FC236}">
                  <a16:creationId xmlns:a16="http://schemas.microsoft.com/office/drawing/2014/main" id="{E81C092F-0218-BAAD-BE50-57D087DC2CC4}"/>
                </a:ext>
              </a:extLst>
            </p:cNvPr>
            <p:cNvSpPr/>
            <p:nvPr/>
          </p:nvSpPr>
          <p:spPr>
            <a:xfrm>
              <a:off x="754398" y="340817"/>
              <a:ext cx="540000" cy="540000"/>
            </a:xfrm>
            <a:prstGeom prst="rtTriangle">
              <a:avLst/>
            </a:prstGeom>
            <a:solidFill>
              <a:srgbClr val="818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2" name="直角三角形 11">
              <a:extLst>
                <a:ext uri="{FF2B5EF4-FFF2-40B4-BE49-F238E27FC236}">
                  <a16:creationId xmlns:a16="http://schemas.microsoft.com/office/drawing/2014/main" id="{EF958D07-DF83-479B-C551-51E72750B079}"/>
                </a:ext>
              </a:extLst>
            </p:cNvPr>
            <p:cNvSpPr/>
            <p:nvPr/>
          </p:nvSpPr>
          <p:spPr>
            <a:xfrm rot="5400000">
              <a:off x="738900" y="321895"/>
              <a:ext cx="540000" cy="540000"/>
            </a:xfrm>
            <a:prstGeom prst="rtTriangle">
              <a:avLst/>
            </a:prstGeom>
            <a:solidFill>
              <a:srgbClr val="818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直角三角形 12">
              <a:extLst>
                <a:ext uri="{FF2B5EF4-FFF2-40B4-BE49-F238E27FC236}">
                  <a16:creationId xmlns:a16="http://schemas.microsoft.com/office/drawing/2014/main" id="{446F09C2-67FB-A6B3-ADC5-1EF81E181ADD}"/>
                </a:ext>
              </a:extLst>
            </p:cNvPr>
            <p:cNvSpPr/>
            <p:nvPr/>
          </p:nvSpPr>
          <p:spPr>
            <a:xfrm>
              <a:off x="552920" y="340817"/>
              <a:ext cx="540000" cy="54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直角三角形 13">
              <a:extLst>
                <a:ext uri="{FF2B5EF4-FFF2-40B4-BE49-F238E27FC236}">
                  <a16:creationId xmlns:a16="http://schemas.microsoft.com/office/drawing/2014/main" id="{8CAF4DC9-F92D-AE51-BCB5-E67D00CCDA55}"/>
                </a:ext>
              </a:extLst>
            </p:cNvPr>
            <p:cNvSpPr/>
            <p:nvPr/>
          </p:nvSpPr>
          <p:spPr>
            <a:xfrm rot="5400000">
              <a:off x="552920" y="321895"/>
              <a:ext cx="540000" cy="54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15" name="直接连接符 14">
              <a:extLst>
                <a:ext uri="{FF2B5EF4-FFF2-40B4-BE49-F238E27FC236}">
                  <a16:creationId xmlns:a16="http://schemas.microsoft.com/office/drawing/2014/main" id="{A2DDDB9D-FC2E-CF14-D899-EF4283BCB897}"/>
                </a:ext>
              </a:extLst>
            </p:cNvPr>
            <p:cNvCxnSpPr>
              <a:cxnSpLocks/>
            </p:cNvCxnSpPr>
            <p:nvPr/>
          </p:nvCxnSpPr>
          <p:spPr>
            <a:xfrm>
              <a:off x="1108418" y="861895"/>
              <a:ext cx="11095136" cy="0"/>
            </a:xfrm>
            <a:prstGeom prst="line">
              <a:avLst/>
            </a:prstGeom>
            <a:ln w="38100">
              <a:solidFill>
                <a:srgbClr val="818588"/>
              </a:solidFill>
            </a:ln>
          </p:spPr>
          <p:style>
            <a:lnRef idx="1">
              <a:schemeClr val="accent1"/>
            </a:lnRef>
            <a:fillRef idx="0">
              <a:schemeClr val="accent1"/>
            </a:fillRef>
            <a:effectRef idx="0">
              <a:schemeClr val="accent1"/>
            </a:effectRef>
            <a:fontRef idx="minor">
              <a:schemeClr val="tx1"/>
            </a:fontRef>
          </p:style>
        </p:cxnSp>
      </p:grpSp>
      <p:sp>
        <p:nvSpPr>
          <p:cNvPr id="3" name="文本占位符 2">
            <a:extLst>
              <a:ext uri="{FF2B5EF4-FFF2-40B4-BE49-F238E27FC236}">
                <a16:creationId xmlns:a16="http://schemas.microsoft.com/office/drawing/2014/main" id="{F96B3C86-81A3-5042-CF02-386935C04600}"/>
              </a:ext>
            </a:extLst>
          </p:cNvPr>
          <p:cNvSpPr>
            <a:spLocks noGrp="1"/>
          </p:cNvSpPr>
          <p:nvPr>
            <p:ph type="body" sz="quarter" idx="10"/>
          </p:nvPr>
        </p:nvSpPr>
        <p:spPr>
          <a:xfrm>
            <a:off x="934668" y="164713"/>
            <a:ext cx="10878161" cy="558800"/>
          </a:xfrm>
          <a:prstGeom prst="rect">
            <a:avLst/>
          </a:prstGeom>
        </p:spPr>
        <p:txBody>
          <a:bodyPr anchor="ctr" anchorCtr="0"/>
          <a:lstStyle>
            <a:lvl1pPr marL="0" indent="0">
              <a:buNone/>
              <a:defRPr sz="2800" b="1">
                <a:latin typeface="微软雅黑" panose="020B0503020204020204" pitchFamily="34" charset="-122"/>
                <a:ea typeface="微软雅黑" panose="020B0503020204020204" pitchFamily="34" charset="-122"/>
              </a:defRPr>
            </a:lvl1pPr>
            <a:lvl2pPr marL="457177" indent="0">
              <a:buNone/>
              <a:defRPr>
                <a:latin typeface="微软雅黑" panose="020B0503020204020204" pitchFamily="34" charset="-122"/>
                <a:ea typeface="微软雅黑" panose="020B0503020204020204" pitchFamily="34" charset="-122"/>
              </a:defRPr>
            </a:lvl2pPr>
            <a:lvl3pPr marL="914353" indent="0">
              <a:buNone/>
              <a:defRPr>
                <a:latin typeface="微软雅黑" panose="020B0503020204020204" pitchFamily="34" charset="-122"/>
                <a:ea typeface="微软雅黑" panose="020B0503020204020204" pitchFamily="34" charset="-122"/>
              </a:defRPr>
            </a:lvl3pPr>
            <a:lvl4pPr marL="1371531" indent="0">
              <a:buNone/>
              <a:defRPr>
                <a:latin typeface="微软雅黑" panose="020B0503020204020204" pitchFamily="34" charset="-122"/>
                <a:ea typeface="微软雅黑" panose="020B0503020204020204" pitchFamily="34" charset="-122"/>
              </a:defRPr>
            </a:lvl4pPr>
            <a:lvl5pPr marL="1828709" indent="0">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 name="文本占位符 4">
            <a:extLst>
              <a:ext uri="{FF2B5EF4-FFF2-40B4-BE49-F238E27FC236}">
                <a16:creationId xmlns:a16="http://schemas.microsoft.com/office/drawing/2014/main" id="{CBA4A2BD-F83F-6511-573B-A79C9BE4545C}"/>
              </a:ext>
            </a:extLst>
          </p:cNvPr>
          <p:cNvSpPr>
            <a:spLocks noGrp="1"/>
          </p:cNvSpPr>
          <p:nvPr>
            <p:ph type="body" sz="quarter" idx="11"/>
          </p:nvPr>
        </p:nvSpPr>
        <p:spPr>
          <a:xfrm>
            <a:off x="193192" y="723513"/>
            <a:ext cx="11635136" cy="534121"/>
          </a:xfrm>
          <a:prstGeom prst="rect">
            <a:avLst/>
          </a:prstGeom>
        </p:spPr>
        <p:txBody>
          <a:bodyPr wrap="square" anchor="t" anchorCtr="0">
            <a:spAutoFit/>
          </a:bodyPr>
          <a:lstStyle>
            <a:lvl1pPr marL="0" indent="720725" algn="just">
              <a:lnSpc>
                <a:spcPts val="38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
        <p:nvSpPr>
          <p:cNvPr id="4" name="文本占位符 4">
            <a:extLst>
              <a:ext uri="{FF2B5EF4-FFF2-40B4-BE49-F238E27FC236}">
                <a16:creationId xmlns:a16="http://schemas.microsoft.com/office/drawing/2014/main" id="{AD779760-ECA1-DB4B-51E4-E960BE15828C}"/>
              </a:ext>
            </a:extLst>
          </p:cNvPr>
          <p:cNvSpPr>
            <a:spLocks noGrp="1"/>
          </p:cNvSpPr>
          <p:nvPr>
            <p:ph type="body" sz="quarter" idx="13"/>
          </p:nvPr>
        </p:nvSpPr>
        <p:spPr>
          <a:xfrm>
            <a:off x="177693" y="6124964"/>
            <a:ext cx="11635136" cy="534121"/>
          </a:xfrm>
          <a:prstGeom prst="rect">
            <a:avLst/>
          </a:prstGeom>
        </p:spPr>
        <p:txBody>
          <a:bodyPr wrap="square" anchor="b" anchorCtr="0">
            <a:spAutoFit/>
          </a:bodyPr>
          <a:lstStyle>
            <a:lvl1pPr marL="0" indent="720725" algn="just">
              <a:lnSpc>
                <a:spcPts val="38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235974808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正文2">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BF07FE9C-5B64-D3E7-AB3D-F0D279782971}"/>
              </a:ext>
            </a:extLst>
          </p:cNvPr>
          <p:cNvGrpSpPr/>
          <p:nvPr userDrawn="1"/>
        </p:nvGrpSpPr>
        <p:grpSpPr>
          <a:xfrm>
            <a:off x="177693" y="174113"/>
            <a:ext cx="11650635" cy="558923"/>
            <a:chOff x="552920" y="321895"/>
            <a:chExt cx="11650634" cy="558922"/>
          </a:xfrm>
        </p:grpSpPr>
        <p:sp>
          <p:nvSpPr>
            <p:cNvPr id="11" name="直角三角形 10">
              <a:extLst>
                <a:ext uri="{FF2B5EF4-FFF2-40B4-BE49-F238E27FC236}">
                  <a16:creationId xmlns:a16="http://schemas.microsoft.com/office/drawing/2014/main" id="{E81C092F-0218-BAAD-BE50-57D087DC2CC4}"/>
                </a:ext>
              </a:extLst>
            </p:cNvPr>
            <p:cNvSpPr/>
            <p:nvPr/>
          </p:nvSpPr>
          <p:spPr>
            <a:xfrm>
              <a:off x="754398" y="340817"/>
              <a:ext cx="540000" cy="540000"/>
            </a:xfrm>
            <a:prstGeom prst="rtTriangle">
              <a:avLst/>
            </a:prstGeom>
            <a:solidFill>
              <a:srgbClr val="818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2" name="直角三角形 11">
              <a:extLst>
                <a:ext uri="{FF2B5EF4-FFF2-40B4-BE49-F238E27FC236}">
                  <a16:creationId xmlns:a16="http://schemas.microsoft.com/office/drawing/2014/main" id="{EF958D07-DF83-479B-C551-51E72750B079}"/>
                </a:ext>
              </a:extLst>
            </p:cNvPr>
            <p:cNvSpPr/>
            <p:nvPr/>
          </p:nvSpPr>
          <p:spPr>
            <a:xfrm rot="5400000">
              <a:off x="738900" y="321895"/>
              <a:ext cx="540000" cy="540000"/>
            </a:xfrm>
            <a:prstGeom prst="rtTriangle">
              <a:avLst/>
            </a:prstGeom>
            <a:solidFill>
              <a:srgbClr val="818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直角三角形 12">
              <a:extLst>
                <a:ext uri="{FF2B5EF4-FFF2-40B4-BE49-F238E27FC236}">
                  <a16:creationId xmlns:a16="http://schemas.microsoft.com/office/drawing/2014/main" id="{446F09C2-67FB-A6B3-ADC5-1EF81E181ADD}"/>
                </a:ext>
              </a:extLst>
            </p:cNvPr>
            <p:cNvSpPr/>
            <p:nvPr/>
          </p:nvSpPr>
          <p:spPr>
            <a:xfrm>
              <a:off x="552920" y="340817"/>
              <a:ext cx="540000" cy="54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直角三角形 13">
              <a:extLst>
                <a:ext uri="{FF2B5EF4-FFF2-40B4-BE49-F238E27FC236}">
                  <a16:creationId xmlns:a16="http://schemas.microsoft.com/office/drawing/2014/main" id="{8CAF4DC9-F92D-AE51-BCB5-E67D00CCDA55}"/>
                </a:ext>
              </a:extLst>
            </p:cNvPr>
            <p:cNvSpPr/>
            <p:nvPr/>
          </p:nvSpPr>
          <p:spPr>
            <a:xfrm rot="5400000">
              <a:off x="552920" y="321895"/>
              <a:ext cx="540000" cy="54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15" name="直接连接符 14">
              <a:extLst>
                <a:ext uri="{FF2B5EF4-FFF2-40B4-BE49-F238E27FC236}">
                  <a16:creationId xmlns:a16="http://schemas.microsoft.com/office/drawing/2014/main" id="{A2DDDB9D-FC2E-CF14-D899-EF4283BCB897}"/>
                </a:ext>
              </a:extLst>
            </p:cNvPr>
            <p:cNvCxnSpPr>
              <a:cxnSpLocks/>
            </p:cNvCxnSpPr>
            <p:nvPr/>
          </p:nvCxnSpPr>
          <p:spPr>
            <a:xfrm>
              <a:off x="1108418" y="861895"/>
              <a:ext cx="11095136" cy="0"/>
            </a:xfrm>
            <a:prstGeom prst="line">
              <a:avLst/>
            </a:prstGeom>
            <a:ln w="38100">
              <a:solidFill>
                <a:srgbClr val="818588"/>
              </a:solidFill>
            </a:ln>
          </p:spPr>
          <p:style>
            <a:lnRef idx="1">
              <a:schemeClr val="accent1"/>
            </a:lnRef>
            <a:fillRef idx="0">
              <a:schemeClr val="accent1"/>
            </a:fillRef>
            <a:effectRef idx="0">
              <a:schemeClr val="accent1"/>
            </a:effectRef>
            <a:fontRef idx="minor">
              <a:schemeClr val="tx1"/>
            </a:fontRef>
          </p:style>
        </p:cxnSp>
      </p:grpSp>
      <p:sp>
        <p:nvSpPr>
          <p:cNvPr id="3" name="文本占位符 2">
            <a:extLst>
              <a:ext uri="{FF2B5EF4-FFF2-40B4-BE49-F238E27FC236}">
                <a16:creationId xmlns:a16="http://schemas.microsoft.com/office/drawing/2014/main" id="{F96B3C86-81A3-5042-CF02-386935C04600}"/>
              </a:ext>
            </a:extLst>
          </p:cNvPr>
          <p:cNvSpPr>
            <a:spLocks noGrp="1"/>
          </p:cNvSpPr>
          <p:nvPr>
            <p:ph type="body" sz="quarter" idx="10"/>
          </p:nvPr>
        </p:nvSpPr>
        <p:spPr>
          <a:xfrm>
            <a:off x="934668" y="164713"/>
            <a:ext cx="10878161" cy="558800"/>
          </a:xfrm>
          <a:prstGeom prst="rect">
            <a:avLst/>
          </a:prstGeom>
        </p:spPr>
        <p:txBody>
          <a:bodyPr anchor="ctr" anchorCtr="0"/>
          <a:lstStyle>
            <a:lvl1pPr marL="0" indent="0">
              <a:buNone/>
              <a:defRPr sz="2800" b="1">
                <a:latin typeface="微软雅黑" panose="020B0503020204020204" pitchFamily="34" charset="-122"/>
                <a:ea typeface="微软雅黑" panose="020B0503020204020204" pitchFamily="34" charset="-122"/>
              </a:defRPr>
            </a:lvl1pPr>
            <a:lvl2pPr marL="457177" indent="0">
              <a:buNone/>
              <a:defRPr>
                <a:latin typeface="微软雅黑" panose="020B0503020204020204" pitchFamily="34" charset="-122"/>
                <a:ea typeface="微软雅黑" panose="020B0503020204020204" pitchFamily="34" charset="-122"/>
              </a:defRPr>
            </a:lvl2pPr>
            <a:lvl3pPr marL="914353" indent="0">
              <a:buNone/>
              <a:defRPr>
                <a:latin typeface="微软雅黑" panose="020B0503020204020204" pitchFamily="34" charset="-122"/>
                <a:ea typeface="微软雅黑" panose="020B0503020204020204" pitchFamily="34" charset="-122"/>
              </a:defRPr>
            </a:lvl3pPr>
            <a:lvl4pPr marL="1371531" indent="0">
              <a:buNone/>
              <a:defRPr>
                <a:latin typeface="微软雅黑" panose="020B0503020204020204" pitchFamily="34" charset="-122"/>
                <a:ea typeface="微软雅黑" panose="020B0503020204020204" pitchFamily="34" charset="-122"/>
              </a:defRPr>
            </a:lvl4pPr>
            <a:lvl5pPr marL="1828709" indent="0">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 name="文本占位符 4">
            <a:extLst>
              <a:ext uri="{FF2B5EF4-FFF2-40B4-BE49-F238E27FC236}">
                <a16:creationId xmlns:a16="http://schemas.microsoft.com/office/drawing/2014/main" id="{CBA4A2BD-F83F-6511-573B-A79C9BE4545C}"/>
              </a:ext>
            </a:extLst>
          </p:cNvPr>
          <p:cNvSpPr>
            <a:spLocks noGrp="1"/>
          </p:cNvSpPr>
          <p:nvPr>
            <p:ph type="body" sz="quarter" idx="11"/>
          </p:nvPr>
        </p:nvSpPr>
        <p:spPr>
          <a:xfrm>
            <a:off x="193192" y="3519492"/>
            <a:ext cx="11635136" cy="534121"/>
          </a:xfrm>
          <a:prstGeom prst="rect">
            <a:avLst/>
          </a:prstGeom>
        </p:spPr>
        <p:txBody>
          <a:bodyPr wrap="square" anchor="ctr" anchorCtr="0">
            <a:spAutoFit/>
          </a:bodyPr>
          <a:lstStyle>
            <a:lvl1pPr marL="0" indent="720725" algn="just">
              <a:lnSpc>
                <a:spcPts val="38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393158460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文+图">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BF07FE9C-5B64-D3E7-AB3D-F0D279782971}"/>
              </a:ext>
            </a:extLst>
          </p:cNvPr>
          <p:cNvGrpSpPr/>
          <p:nvPr userDrawn="1"/>
        </p:nvGrpSpPr>
        <p:grpSpPr>
          <a:xfrm>
            <a:off x="177693" y="174113"/>
            <a:ext cx="11650635" cy="558923"/>
            <a:chOff x="552920" y="321895"/>
            <a:chExt cx="11650634" cy="558922"/>
          </a:xfrm>
        </p:grpSpPr>
        <p:sp>
          <p:nvSpPr>
            <p:cNvPr id="11" name="直角三角形 10">
              <a:extLst>
                <a:ext uri="{FF2B5EF4-FFF2-40B4-BE49-F238E27FC236}">
                  <a16:creationId xmlns:a16="http://schemas.microsoft.com/office/drawing/2014/main" id="{E81C092F-0218-BAAD-BE50-57D087DC2CC4}"/>
                </a:ext>
              </a:extLst>
            </p:cNvPr>
            <p:cNvSpPr/>
            <p:nvPr/>
          </p:nvSpPr>
          <p:spPr>
            <a:xfrm>
              <a:off x="754398" y="340817"/>
              <a:ext cx="540000" cy="540000"/>
            </a:xfrm>
            <a:prstGeom prst="rtTriangle">
              <a:avLst/>
            </a:prstGeom>
            <a:solidFill>
              <a:srgbClr val="818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2" name="直角三角形 11">
              <a:extLst>
                <a:ext uri="{FF2B5EF4-FFF2-40B4-BE49-F238E27FC236}">
                  <a16:creationId xmlns:a16="http://schemas.microsoft.com/office/drawing/2014/main" id="{EF958D07-DF83-479B-C551-51E72750B079}"/>
                </a:ext>
              </a:extLst>
            </p:cNvPr>
            <p:cNvSpPr/>
            <p:nvPr/>
          </p:nvSpPr>
          <p:spPr>
            <a:xfrm rot="5400000">
              <a:off x="738900" y="321895"/>
              <a:ext cx="540000" cy="540000"/>
            </a:xfrm>
            <a:prstGeom prst="rtTriangle">
              <a:avLst/>
            </a:prstGeom>
            <a:solidFill>
              <a:srgbClr val="818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直角三角形 12">
              <a:extLst>
                <a:ext uri="{FF2B5EF4-FFF2-40B4-BE49-F238E27FC236}">
                  <a16:creationId xmlns:a16="http://schemas.microsoft.com/office/drawing/2014/main" id="{446F09C2-67FB-A6B3-ADC5-1EF81E181ADD}"/>
                </a:ext>
              </a:extLst>
            </p:cNvPr>
            <p:cNvSpPr/>
            <p:nvPr/>
          </p:nvSpPr>
          <p:spPr>
            <a:xfrm>
              <a:off x="552920" y="340817"/>
              <a:ext cx="540000" cy="54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直角三角形 13">
              <a:extLst>
                <a:ext uri="{FF2B5EF4-FFF2-40B4-BE49-F238E27FC236}">
                  <a16:creationId xmlns:a16="http://schemas.microsoft.com/office/drawing/2014/main" id="{8CAF4DC9-F92D-AE51-BCB5-E67D00CCDA55}"/>
                </a:ext>
              </a:extLst>
            </p:cNvPr>
            <p:cNvSpPr/>
            <p:nvPr/>
          </p:nvSpPr>
          <p:spPr>
            <a:xfrm rot="5400000">
              <a:off x="552920" y="321895"/>
              <a:ext cx="540000" cy="54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15" name="直接连接符 14">
              <a:extLst>
                <a:ext uri="{FF2B5EF4-FFF2-40B4-BE49-F238E27FC236}">
                  <a16:creationId xmlns:a16="http://schemas.microsoft.com/office/drawing/2014/main" id="{A2DDDB9D-FC2E-CF14-D899-EF4283BCB897}"/>
                </a:ext>
              </a:extLst>
            </p:cNvPr>
            <p:cNvCxnSpPr>
              <a:cxnSpLocks/>
            </p:cNvCxnSpPr>
            <p:nvPr/>
          </p:nvCxnSpPr>
          <p:spPr>
            <a:xfrm>
              <a:off x="1108418" y="861895"/>
              <a:ext cx="11095136" cy="0"/>
            </a:xfrm>
            <a:prstGeom prst="line">
              <a:avLst/>
            </a:prstGeom>
            <a:ln w="38100">
              <a:solidFill>
                <a:srgbClr val="818588"/>
              </a:solidFill>
            </a:ln>
          </p:spPr>
          <p:style>
            <a:lnRef idx="1">
              <a:schemeClr val="accent1"/>
            </a:lnRef>
            <a:fillRef idx="0">
              <a:schemeClr val="accent1"/>
            </a:fillRef>
            <a:effectRef idx="0">
              <a:schemeClr val="accent1"/>
            </a:effectRef>
            <a:fontRef idx="minor">
              <a:schemeClr val="tx1"/>
            </a:fontRef>
          </p:style>
        </p:cxnSp>
      </p:grpSp>
      <p:sp>
        <p:nvSpPr>
          <p:cNvPr id="3" name="文本占位符 2">
            <a:extLst>
              <a:ext uri="{FF2B5EF4-FFF2-40B4-BE49-F238E27FC236}">
                <a16:creationId xmlns:a16="http://schemas.microsoft.com/office/drawing/2014/main" id="{F96B3C86-81A3-5042-CF02-386935C04600}"/>
              </a:ext>
            </a:extLst>
          </p:cNvPr>
          <p:cNvSpPr>
            <a:spLocks noGrp="1"/>
          </p:cNvSpPr>
          <p:nvPr>
            <p:ph type="body" sz="quarter" idx="10"/>
          </p:nvPr>
        </p:nvSpPr>
        <p:spPr>
          <a:xfrm>
            <a:off x="934668" y="164713"/>
            <a:ext cx="10878161" cy="558800"/>
          </a:xfrm>
          <a:prstGeom prst="rect">
            <a:avLst/>
          </a:prstGeom>
        </p:spPr>
        <p:txBody>
          <a:bodyPr anchor="ctr" anchorCtr="0"/>
          <a:lstStyle>
            <a:lvl1pPr marL="0" indent="0">
              <a:buNone/>
              <a:defRPr sz="2800" b="1">
                <a:latin typeface="微软雅黑" panose="020B0503020204020204" pitchFamily="34" charset="-122"/>
                <a:ea typeface="微软雅黑" panose="020B0503020204020204" pitchFamily="34" charset="-122"/>
              </a:defRPr>
            </a:lvl1pPr>
            <a:lvl2pPr marL="457177" indent="0">
              <a:buNone/>
              <a:defRPr>
                <a:latin typeface="微软雅黑" panose="020B0503020204020204" pitchFamily="34" charset="-122"/>
                <a:ea typeface="微软雅黑" panose="020B0503020204020204" pitchFamily="34" charset="-122"/>
              </a:defRPr>
            </a:lvl2pPr>
            <a:lvl3pPr marL="914353" indent="0">
              <a:buNone/>
              <a:defRPr>
                <a:latin typeface="微软雅黑" panose="020B0503020204020204" pitchFamily="34" charset="-122"/>
                <a:ea typeface="微软雅黑" panose="020B0503020204020204" pitchFamily="34" charset="-122"/>
              </a:defRPr>
            </a:lvl3pPr>
            <a:lvl4pPr marL="1371531" indent="0">
              <a:buNone/>
              <a:defRPr>
                <a:latin typeface="微软雅黑" panose="020B0503020204020204" pitchFamily="34" charset="-122"/>
                <a:ea typeface="微软雅黑" panose="020B0503020204020204" pitchFamily="34" charset="-122"/>
              </a:defRPr>
            </a:lvl4pPr>
            <a:lvl5pPr marL="1828709" indent="0">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 name="文本占位符 4">
            <a:extLst>
              <a:ext uri="{FF2B5EF4-FFF2-40B4-BE49-F238E27FC236}">
                <a16:creationId xmlns:a16="http://schemas.microsoft.com/office/drawing/2014/main" id="{CBA4A2BD-F83F-6511-573B-A79C9BE4545C}"/>
              </a:ext>
            </a:extLst>
          </p:cNvPr>
          <p:cNvSpPr>
            <a:spLocks noGrp="1"/>
          </p:cNvSpPr>
          <p:nvPr>
            <p:ph type="body" sz="quarter" idx="11"/>
          </p:nvPr>
        </p:nvSpPr>
        <p:spPr>
          <a:xfrm>
            <a:off x="193192" y="3519492"/>
            <a:ext cx="5623146" cy="534121"/>
          </a:xfrm>
          <a:prstGeom prst="rect">
            <a:avLst/>
          </a:prstGeom>
        </p:spPr>
        <p:txBody>
          <a:bodyPr wrap="square" anchor="ctr" anchorCtr="0">
            <a:spAutoFit/>
          </a:bodyPr>
          <a:lstStyle>
            <a:lvl1pPr marL="0" indent="720725" algn="l">
              <a:lnSpc>
                <a:spcPts val="38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
        <p:nvSpPr>
          <p:cNvPr id="4" name="图片占位符 3">
            <a:extLst>
              <a:ext uri="{FF2B5EF4-FFF2-40B4-BE49-F238E27FC236}">
                <a16:creationId xmlns:a16="http://schemas.microsoft.com/office/drawing/2014/main" id="{021B90FE-4895-1475-67F3-BB0674A3A889}"/>
              </a:ext>
            </a:extLst>
          </p:cNvPr>
          <p:cNvSpPr>
            <a:spLocks noGrp="1"/>
          </p:cNvSpPr>
          <p:nvPr>
            <p:ph type="pic" sz="quarter" idx="12"/>
          </p:nvPr>
        </p:nvSpPr>
        <p:spPr>
          <a:xfrm>
            <a:off x="5919629" y="840548"/>
            <a:ext cx="5893200" cy="5892008"/>
          </a:xfrm>
          <a:prstGeom prst="rect">
            <a:avLst/>
          </a:prstGeom>
        </p:spPr>
        <p:txBody>
          <a:bodyPr/>
          <a:lstStyle/>
          <a:p>
            <a:endParaRPr lang="zh-CN" altLang="en-US"/>
          </a:p>
        </p:txBody>
      </p:sp>
    </p:spTree>
    <p:extLst>
      <p:ext uri="{BB962C8B-B14F-4D97-AF65-F5344CB8AC3E}">
        <p14:creationId xmlns:p14="http://schemas.microsoft.com/office/powerpoint/2010/main" val="273681638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BF07FE9C-5B64-D3E7-AB3D-F0D279782971}"/>
              </a:ext>
            </a:extLst>
          </p:cNvPr>
          <p:cNvGrpSpPr/>
          <p:nvPr userDrawn="1"/>
        </p:nvGrpSpPr>
        <p:grpSpPr>
          <a:xfrm>
            <a:off x="177693" y="174113"/>
            <a:ext cx="11650635" cy="558923"/>
            <a:chOff x="552920" y="321895"/>
            <a:chExt cx="11650634" cy="558922"/>
          </a:xfrm>
        </p:grpSpPr>
        <p:sp>
          <p:nvSpPr>
            <p:cNvPr id="11" name="直角三角形 10">
              <a:extLst>
                <a:ext uri="{FF2B5EF4-FFF2-40B4-BE49-F238E27FC236}">
                  <a16:creationId xmlns:a16="http://schemas.microsoft.com/office/drawing/2014/main" id="{E81C092F-0218-BAAD-BE50-57D087DC2CC4}"/>
                </a:ext>
              </a:extLst>
            </p:cNvPr>
            <p:cNvSpPr/>
            <p:nvPr/>
          </p:nvSpPr>
          <p:spPr>
            <a:xfrm>
              <a:off x="754398" y="340817"/>
              <a:ext cx="540000" cy="540000"/>
            </a:xfrm>
            <a:prstGeom prst="rtTriangle">
              <a:avLst/>
            </a:prstGeom>
            <a:solidFill>
              <a:srgbClr val="818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2" name="直角三角形 11">
              <a:extLst>
                <a:ext uri="{FF2B5EF4-FFF2-40B4-BE49-F238E27FC236}">
                  <a16:creationId xmlns:a16="http://schemas.microsoft.com/office/drawing/2014/main" id="{EF958D07-DF83-479B-C551-51E72750B079}"/>
                </a:ext>
              </a:extLst>
            </p:cNvPr>
            <p:cNvSpPr/>
            <p:nvPr/>
          </p:nvSpPr>
          <p:spPr>
            <a:xfrm rot="5400000">
              <a:off x="738900" y="321895"/>
              <a:ext cx="540000" cy="540000"/>
            </a:xfrm>
            <a:prstGeom prst="rtTriangle">
              <a:avLst/>
            </a:prstGeom>
            <a:solidFill>
              <a:srgbClr val="818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直角三角形 12">
              <a:extLst>
                <a:ext uri="{FF2B5EF4-FFF2-40B4-BE49-F238E27FC236}">
                  <a16:creationId xmlns:a16="http://schemas.microsoft.com/office/drawing/2014/main" id="{446F09C2-67FB-A6B3-ADC5-1EF81E181ADD}"/>
                </a:ext>
              </a:extLst>
            </p:cNvPr>
            <p:cNvSpPr/>
            <p:nvPr/>
          </p:nvSpPr>
          <p:spPr>
            <a:xfrm>
              <a:off x="552920" y="340817"/>
              <a:ext cx="540000" cy="54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直角三角形 13">
              <a:extLst>
                <a:ext uri="{FF2B5EF4-FFF2-40B4-BE49-F238E27FC236}">
                  <a16:creationId xmlns:a16="http://schemas.microsoft.com/office/drawing/2014/main" id="{8CAF4DC9-F92D-AE51-BCB5-E67D00CCDA55}"/>
                </a:ext>
              </a:extLst>
            </p:cNvPr>
            <p:cNvSpPr/>
            <p:nvPr/>
          </p:nvSpPr>
          <p:spPr>
            <a:xfrm rot="5400000">
              <a:off x="552920" y="321895"/>
              <a:ext cx="540000" cy="54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15" name="直接连接符 14">
              <a:extLst>
                <a:ext uri="{FF2B5EF4-FFF2-40B4-BE49-F238E27FC236}">
                  <a16:creationId xmlns:a16="http://schemas.microsoft.com/office/drawing/2014/main" id="{A2DDDB9D-FC2E-CF14-D899-EF4283BCB897}"/>
                </a:ext>
              </a:extLst>
            </p:cNvPr>
            <p:cNvCxnSpPr>
              <a:cxnSpLocks/>
            </p:cNvCxnSpPr>
            <p:nvPr/>
          </p:nvCxnSpPr>
          <p:spPr>
            <a:xfrm>
              <a:off x="1108418" y="861895"/>
              <a:ext cx="11095136" cy="0"/>
            </a:xfrm>
            <a:prstGeom prst="line">
              <a:avLst/>
            </a:prstGeom>
            <a:ln w="38100">
              <a:solidFill>
                <a:srgbClr val="818588"/>
              </a:solidFill>
            </a:ln>
          </p:spPr>
          <p:style>
            <a:lnRef idx="1">
              <a:schemeClr val="accent1"/>
            </a:lnRef>
            <a:fillRef idx="0">
              <a:schemeClr val="accent1"/>
            </a:fillRef>
            <a:effectRef idx="0">
              <a:schemeClr val="accent1"/>
            </a:effectRef>
            <a:fontRef idx="minor">
              <a:schemeClr val="tx1"/>
            </a:fontRef>
          </p:style>
        </p:cxnSp>
      </p:grpSp>
      <p:sp>
        <p:nvSpPr>
          <p:cNvPr id="3" name="文本占位符 2">
            <a:extLst>
              <a:ext uri="{FF2B5EF4-FFF2-40B4-BE49-F238E27FC236}">
                <a16:creationId xmlns:a16="http://schemas.microsoft.com/office/drawing/2014/main" id="{F96B3C86-81A3-5042-CF02-386935C04600}"/>
              </a:ext>
            </a:extLst>
          </p:cNvPr>
          <p:cNvSpPr>
            <a:spLocks noGrp="1"/>
          </p:cNvSpPr>
          <p:nvPr>
            <p:ph type="body" sz="quarter" idx="10"/>
          </p:nvPr>
        </p:nvSpPr>
        <p:spPr>
          <a:xfrm>
            <a:off x="934668" y="164713"/>
            <a:ext cx="10878161" cy="558800"/>
          </a:xfrm>
          <a:prstGeom prst="rect">
            <a:avLst/>
          </a:prstGeom>
        </p:spPr>
        <p:txBody>
          <a:bodyPr anchor="ctr" anchorCtr="0"/>
          <a:lstStyle>
            <a:lvl1pPr marL="0" indent="0">
              <a:buNone/>
              <a:defRPr sz="2800" b="1">
                <a:latin typeface="微软雅黑" panose="020B0503020204020204" pitchFamily="34" charset="-122"/>
                <a:ea typeface="微软雅黑" panose="020B0503020204020204" pitchFamily="34" charset="-122"/>
              </a:defRPr>
            </a:lvl1pPr>
            <a:lvl2pPr marL="457177" indent="0">
              <a:buNone/>
              <a:defRPr>
                <a:latin typeface="微软雅黑" panose="020B0503020204020204" pitchFamily="34" charset="-122"/>
                <a:ea typeface="微软雅黑" panose="020B0503020204020204" pitchFamily="34" charset="-122"/>
              </a:defRPr>
            </a:lvl2pPr>
            <a:lvl3pPr marL="914353" indent="0">
              <a:buNone/>
              <a:defRPr>
                <a:latin typeface="微软雅黑" panose="020B0503020204020204" pitchFamily="34" charset="-122"/>
                <a:ea typeface="微软雅黑" panose="020B0503020204020204" pitchFamily="34" charset="-122"/>
              </a:defRPr>
            </a:lvl3pPr>
            <a:lvl4pPr marL="1371531" indent="0">
              <a:buNone/>
              <a:defRPr>
                <a:latin typeface="微软雅黑" panose="020B0503020204020204" pitchFamily="34" charset="-122"/>
                <a:ea typeface="微软雅黑" panose="020B0503020204020204" pitchFamily="34" charset="-122"/>
              </a:defRPr>
            </a:lvl4pPr>
            <a:lvl5pPr marL="1828709" indent="0">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4" name="图片占位符 3">
            <a:extLst>
              <a:ext uri="{FF2B5EF4-FFF2-40B4-BE49-F238E27FC236}">
                <a16:creationId xmlns:a16="http://schemas.microsoft.com/office/drawing/2014/main" id="{021B90FE-4895-1475-67F3-BB0674A3A889}"/>
              </a:ext>
            </a:extLst>
          </p:cNvPr>
          <p:cNvSpPr>
            <a:spLocks noGrp="1"/>
          </p:cNvSpPr>
          <p:nvPr>
            <p:ph type="pic" sz="quarter" idx="12"/>
          </p:nvPr>
        </p:nvSpPr>
        <p:spPr>
          <a:xfrm>
            <a:off x="177693" y="840548"/>
            <a:ext cx="11635136" cy="5892008"/>
          </a:xfrm>
          <a:prstGeom prst="rect">
            <a:avLst/>
          </a:prstGeom>
        </p:spPr>
        <p:txBody>
          <a:bodyPr/>
          <a:lstStyle/>
          <a:p>
            <a:endParaRPr lang="zh-CN" altLang="en-US"/>
          </a:p>
        </p:txBody>
      </p:sp>
    </p:spTree>
    <p:extLst>
      <p:ext uri="{BB962C8B-B14F-4D97-AF65-F5344CB8AC3E}">
        <p14:creationId xmlns:p14="http://schemas.microsoft.com/office/powerpoint/2010/main" val="246642234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4479532"/>
      </p:ext>
    </p:extLst>
  </p:cSld>
  <p:clrMap bg1="lt1" tx1="dk1" bg2="lt2" tx2="dk2" accent1="accent1" accent2="accent2" accent3="accent3" accent4="accent4" accent5="accent5" accent6="accent6" hlink="hlink" folHlink="folHlink"/>
  <p:sldLayoutIdLst>
    <p:sldLayoutId id="2147483680" r:id="rId1"/>
    <p:sldLayoutId id="2147483686" r:id="rId2"/>
    <p:sldLayoutId id="2147483682" r:id="rId3"/>
    <p:sldLayoutId id="2147483683" r:id="rId4"/>
    <p:sldLayoutId id="2147483684" r:id="rId5"/>
    <p:sldLayoutId id="2147483689" r:id="rId6"/>
    <p:sldLayoutId id="2147483685" r:id="rId7"/>
    <p:sldLayoutId id="2147483687" r:id="rId8"/>
    <p:sldLayoutId id="2147483688" r:id="rId9"/>
  </p:sldLayoutIdLst>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11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1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1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1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12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12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12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1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8.xml"/></Relationships>
</file>

<file path=ppt/slides/_rels/slide13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13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8.xml"/></Relationships>
</file>

<file path=ppt/slides/_rels/slide13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8.xml"/></Relationships>
</file>

<file path=ppt/slides/_rels/slide13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8.xml"/></Relationships>
</file>

<file path=ppt/slides/_rels/slide13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13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14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8.xml"/></Relationships>
</file>

<file path=ppt/slides/_rels/slide14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8.xml"/></Relationships>
</file>

<file path=ppt/slides/_rels/slide14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8.xml"/></Relationships>
</file>

<file path=ppt/slides/_rels/slide14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8.xml"/></Relationships>
</file>

<file path=ppt/slides/_rels/slide14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8.xml"/></Relationships>
</file>

<file path=ppt/slides/_rels/slide14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8.xml"/></Relationships>
</file>

<file path=ppt/slides/_rels/slide14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5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8.xml"/></Relationships>
</file>

<file path=ppt/slides/_rels/slide15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8.xml"/></Relationships>
</file>

<file path=ppt/slides/_rels/slide15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8.xml"/></Relationships>
</file>

<file path=ppt/slides/_rels/slide15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8.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8.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8.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00.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8.xml"/></Relationships>
</file>

<file path=ppt/slides/_rels/slide20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8.xml"/></Relationships>
</file>

<file path=ppt/slides/_rels/slide20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8.xml"/></Relationships>
</file>

<file path=ppt/slides/_rels/slide20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8.xml"/></Relationships>
</file>

<file path=ppt/slides/_rels/slide20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8.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8.xml"/></Relationships>
</file>

<file path=ppt/slides/_rels/slide20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8.xml"/></Relationships>
</file>

<file path=ppt/slides/_rels/slide209.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8.xml"/></Relationships>
</file>

<file path=ppt/slides/_rels/slide211.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8.xml"/></Relationships>
</file>

<file path=ppt/slides/_rels/slide212.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8.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5.xml"/></Relationships>
</file>

<file path=ppt/slides/_rels/slide21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8.xml"/></Relationships>
</file>

<file path=ppt/slides/_rels/slide21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5.xml"/></Relationships>
</file>

<file path=ppt/slides/_rels/slide217.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8.xml"/></Relationships>
</file>

<file path=ppt/slides/_rels/slide218.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8.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5.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5.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5.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5.xml"/></Relationships>
</file>

<file path=ppt/slides/_rels/slide22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8.xml"/></Relationships>
</file>

<file path=ppt/slides/_rels/slide228.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5.xml"/></Relationships>
</file>

<file path=ppt/slides/_rels/slide22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5.xml"/></Relationships>
</file>

<file path=ppt/slides/_rels/slide23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5.xml"/></Relationships>
</file>

<file path=ppt/slides/_rels/slide23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6.xml"/></Relationships>
</file>

<file path=ppt/slides/_rels/slide233.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6.xml"/></Relationships>
</file>

<file path=ppt/slides/_rels/slide234.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6.xml"/></Relationships>
</file>

<file path=ppt/slides/_rels/slide235.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6.xml"/></Relationships>
</file>

<file path=ppt/slides/_rels/slide236.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5.xml"/></Relationships>
</file>

<file path=ppt/slides/_rels/slide237.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5.xml"/></Relationships>
</file>

<file path=ppt/slides/_rels/slide238.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5.xml"/></Relationships>
</file>

<file path=ppt/slides/_rels/slide239.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5.xml"/></Relationships>
</file>

<file path=ppt/slides/_rels/slide241.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5.xml"/></Relationships>
</file>

<file path=ppt/slides/_rels/slide242.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5.xml"/></Relationships>
</file>

<file path=ppt/slides/_rels/slide243.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5.xml"/></Relationships>
</file>

<file path=ppt/slides/_rels/slide244.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5.xml"/></Relationships>
</file>

<file path=ppt/slides/_rels/slide245.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5.xml"/></Relationships>
</file>

<file path=ppt/slides/_rels/slide246.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8.xml"/></Relationships>
</file>

<file path=ppt/slides/_rels/slide24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5.xml"/></Relationships>
</file>

<file path=ppt/slides/_rels/slide248.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5.xml"/></Relationships>
</file>

<file path=ppt/slides/_rels/slide249.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8.xml"/></Relationships>
</file>

<file path=ppt/slides/_rels/slide251.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5.xml"/></Relationships>
</file>

<file path=ppt/slides/_rels/slide252.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5.xml"/></Relationships>
</file>

<file path=ppt/slides/_rels/slide253.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5.xml"/></Relationships>
</file>

<file path=ppt/slides/_rels/slide254.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5.xml"/></Relationships>
</file>

<file path=ppt/slides/_rels/slide255.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5.xml"/></Relationships>
</file>

<file path=ppt/slides/_rels/slide256.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5.xml"/></Relationships>
</file>

<file path=ppt/slides/_rels/slide257.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5.xml"/></Relationships>
</file>

<file path=ppt/slides/_rels/slide258.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5.xml"/></Relationships>
</file>

<file path=ppt/slides/_rels/slide259.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5.xml"/></Relationships>
</file>

<file path=ppt/slides/_rels/slide261.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5.xml"/></Relationships>
</file>

<file path=ppt/slides/_rels/slide262.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5.xml"/></Relationships>
</file>

<file path=ppt/slides/_rels/slide263.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5.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8.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8.xml"/></Relationships>
</file>

<file path=ppt/slides/_rels/slide269.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270.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8.xml"/></Relationships>
</file>

<file path=ppt/slides/_rels/slide271.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9.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3.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8.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5.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9.xml"/></Relationships>
</file>

<file path=ppt/slides/_rels/slide276.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9.xml"/></Relationships>
</file>

<file path=ppt/slides/_rels/slide277.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9.xml"/></Relationships>
</file>

<file path=ppt/slides/_rels/slide278.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9.xml"/></Relationships>
</file>

<file path=ppt/slides/_rels/slide279.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80.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9.xml"/></Relationships>
</file>

<file path=ppt/slides/_rels/slide281.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9.xml"/></Relationships>
</file>

<file path=ppt/slides/_rels/slide282.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9.xml"/></Relationships>
</file>

<file path=ppt/slides/_rels/slide283.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9.xml"/></Relationships>
</file>

<file path=ppt/slides/_rels/slide284.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9.xml"/></Relationships>
</file>

<file path=ppt/slides/_rels/slide285.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9.xml"/></Relationships>
</file>

<file path=ppt/slides/_rels/slide286.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9.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8.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8.xml"/></Relationships>
</file>

<file path=ppt/slides/_rels/slide289.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0.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8.xml"/></Relationships>
</file>

<file path=ppt/slides/_rels/slide291.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9.xml"/></Relationships>
</file>

<file path=ppt/slides/_rels/slide292.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8.xml"/></Relationships>
</file>

<file path=ppt/slides/_rels/slide293.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9.xml"/></Relationships>
</file>

<file path=ppt/slides/_rels/slide294.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8.xml"/></Relationships>
</file>

<file path=ppt/slides/_rels/slide295.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9.xml"/></Relationships>
</file>

<file path=ppt/slides/_rels/slide296.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8.xml"/></Relationships>
</file>

<file path=ppt/slides/_rels/slide297.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9.xml"/></Relationships>
</file>

<file path=ppt/slides/_rels/slide298.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8.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1.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8.xml"/></Relationships>
</file>

<file path=ppt/slides/_rels/slide302.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9.xml"/></Relationships>
</file>

<file path=ppt/slides/_rels/slide303.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8.xml"/></Relationships>
</file>

<file path=ppt/slides/_rels/slide304.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9.xml"/></Relationships>
</file>

<file path=ppt/slides/_rels/slide305.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8.xml"/></Relationships>
</file>

<file path=ppt/slides/_rels/slide306.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9.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8.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5.xml"/></Relationships>
</file>

<file path=ppt/slides/_rels/slide309.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0.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5.xml"/></Relationships>
</file>

<file path=ppt/slides/_rels/slide311.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5.xml"/></Relationships>
</file>

<file path=ppt/slides/_rels/slide312.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5.xml"/></Relationships>
</file>

<file path=ppt/slides/_rels/slide313.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5.xml"/></Relationships>
</file>

<file path=ppt/slides/_rels/slide314.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5.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6.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5.xml"/></Relationships>
</file>

<file path=ppt/slides/_rels/slide317.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5.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320.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5.xml"/></Relationships>
</file>

<file path=ppt/slides/_rels/slide321.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5.xml"/></Relationships>
</file>

<file path=ppt/slides/_rels/slide322.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5.xml"/></Relationships>
</file>

<file path=ppt/slides/_rels/slide323.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5.xml"/></Relationships>
</file>

<file path=ppt/slides/_rels/slide324.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5.xml"/></Relationships>
</file>

<file path=ppt/slides/_rels/slide325.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5.xml"/></Relationships>
</file>

<file path=ppt/slides/_rels/slide326.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5.xml"/></Relationships>
</file>

<file path=ppt/slides/_rels/slide327.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5.xml"/></Relationships>
</file>

<file path=ppt/slides/_rels/slide328.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5.xml"/></Relationships>
</file>

<file path=ppt/slides/_rels/slide329.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330.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5.xml"/></Relationships>
</file>

<file path=ppt/slides/_rels/slide331.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5.xml"/></Relationships>
</file>

<file path=ppt/slides/_rels/slide332.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5.xml"/></Relationships>
</file>

<file path=ppt/slides/_rels/slide333.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5.xml"/></Relationships>
</file>

<file path=ppt/slides/_rels/slide334.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5.xml"/></Relationships>
</file>

<file path=ppt/slides/_rels/slide335.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8.xml"/></Relationships>
</file>

<file path=ppt/slides/_rels/slide336.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8.xml"/></Relationships>
</file>

<file path=ppt/slides/_rels/slide337.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5.xml"/></Relationships>
</file>

<file path=ppt/slides/_rels/slide338.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5.xml"/></Relationships>
</file>

<file path=ppt/slides/_rels/slide339.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0.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8.xml"/></Relationships>
</file>

<file path=ppt/slides/_rels/slide341.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5.xml"/></Relationships>
</file>

<file path=ppt/slides/_rels/slide342.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5.xml"/></Relationships>
</file>

<file path=ppt/slides/_rels/slide343.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5.xml"/></Relationships>
</file>

<file path=ppt/slides/_rels/slide344.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5.xml"/></Relationships>
</file>

<file path=ppt/slides/_rels/slide345.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5.xml"/></Relationships>
</file>

<file path=ppt/slides/_rels/slide346.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5.xml"/></Relationships>
</file>

<file path=ppt/slides/_rels/slide347.xml.rels><?xml version="1.0" encoding="UTF-8" standalone="yes"?>
<Relationships xmlns="http://schemas.openxmlformats.org/package/2006/relationships"><Relationship Id="rId2" Type="http://schemas.openxmlformats.org/officeDocument/2006/relationships/image" Target="../media/image219.png"/><Relationship Id="rId1" Type="http://schemas.openxmlformats.org/officeDocument/2006/relationships/slideLayout" Target="../slideLayouts/slideLayout5.xml"/></Relationships>
</file>

<file path=ppt/slides/_rels/slide348.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5.xml"/></Relationships>
</file>

<file path=ppt/slides/_rels/slide349.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0.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5.xml"/></Relationships>
</file>

<file path=ppt/slides/_rels/slide351.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5.xml"/></Relationships>
</file>

<file path=ppt/slides/_rels/slide352.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5.xml"/></Relationships>
</file>

<file path=ppt/slides/_rels/slide353.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5.xml"/></Relationships>
</file>

<file path=ppt/slides/_rels/slide354.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5.xml"/></Relationships>
</file>

<file path=ppt/slides/_rels/slide355.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5.xml"/></Relationships>
</file>

<file path=ppt/slides/_rels/slide356.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5.xml"/></Relationships>
</file>

<file path=ppt/slides/_rels/slide357.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5.xml"/></Relationships>
</file>

<file path=ppt/slides/_rels/slide358.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5.xml"/></Relationships>
</file>

<file path=ppt/slides/_rels/slide359.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0.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5.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3.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8.xml"/></Relationships>
</file>

<file path=ppt/slides/_rels/slide364.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8.xml"/></Relationships>
</file>

<file path=ppt/slides/_rels/slide365.xml.rels><?xml version="1.0" encoding="UTF-8" standalone="yes"?>
<Relationships xmlns="http://schemas.openxmlformats.org/package/2006/relationships"><Relationship Id="rId2" Type="http://schemas.openxmlformats.org/officeDocument/2006/relationships/image" Target="../media/image235.png"/><Relationship Id="rId1" Type="http://schemas.openxmlformats.org/officeDocument/2006/relationships/slideLayout" Target="../slideLayouts/slideLayout8.xml"/></Relationships>
</file>

<file path=ppt/slides/_rels/slide366.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8.xml"/></Relationships>
</file>

<file path=ppt/slides/_rels/slide367.xml.rels><?xml version="1.0" encoding="UTF-8" standalone="yes"?>
<Relationships xmlns="http://schemas.openxmlformats.org/package/2006/relationships"><Relationship Id="rId2" Type="http://schemas.openxmlformats.org/officeDocument/2006/relationships/image" Target="../media/image237.png"/><Relationship Id="rId1" Type="http://schemas.openxmlformats.org/officeDocument/2006/relationships/slideLayout" Target="../slideLayouts/slideLayout8.xml"/></Relationships>
</file>

<file path=ppt/slides/_rels/slide368.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8.xml"/></Relationships>
</file>

<file path=ppt/slides/_rels/slide369.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0.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9.xml"/></Relationships>
</file>

<file path=ppt/slides/_rels/slide371.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9.xml"/></Relationships>
</file>

<file path=ppt/slides/_rels/slide372.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9.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8.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8.xml"/></Relationships>
</file>

<file path=ppt/slides/_rels/slide379.xml.rels><?xml version="1.0" encoding="UTF-8" standalone="yes"?>
<Relationships xmlns="http://schemas.openxmlformats.org/package/2006/relationships"><Relationship Id="rId2" Type="http://schemas.openxmlformats.org/officeDocument/2006/relationships/image" Target="../media/image244.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0.xml.rels><?xml version="1.0" encoding="UTF-8" standalone="yes"?>
<Relationships xmlns="http://schemas.openxmlformats.org/package/2006/relationships"><Relationship Id="rId2" Type="http://schemas.openxmlformats.org/officeDocument/2006/relationships/image" Target="../media/image245.png"/><Relationship Id="rId1" Type="http://schemas.openxmlformats.org/officeDocument/2006/relationships/slideLayout" Target="../slideLayouts/slideLayout8.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3.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5.xml"/></Relationships>
</file>

<file path=ppt/slides/_rels/slide394.xml.rels><?xml version="1.0" encoding="UTF-8" standalone="yes"?>
<Relationships xmlns="http://schemas.openxmlformats.org/package/2006/relationships"><Relationship Id="rId2" Type="http://schemas.openxmlformats.org/officeDocument/2006/relationships/image" Target="../media/image247.png"/><Relationship Id="rId1" Type="http://schemas.openxmlformats.org/officeDocument/2006/relationships/slideLayout" Target="../slideLayouts/slideLayout5.xml"/></Relationships>
</file>

<file path=ppt/slides/_rels/slide395.xml.rels><?xml version="1.0" encoding="UTF-8" standalone="yes"?>
<Relationships xmlns="http://schemas.openxmlformats.org/package/2006/relationships"><Relationship Id="rId2" Type="http://schemas.openxmlformats.org/officeDocument/2006/relationships/image" Target="../media/image248.png"/><Relationship Id="rId1" Type="http://schemas.openxmlformats.org/officeDocument/2006/relationships/slideLayout" Target="../slideLayouts/slideLayout5.xml"/></Relationships>
</file>

<file path=ppt/slides/_rels/slide396.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Layout" Target="../slideLayouts/slideLayout5.xml"/></Relationships>
</file>

<file path=ppt/slides/_rels/slide397.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5.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400.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5.xml"/></Relationships>
</file>

<file path=ppt/slides/_rels/slide401.xml.rels><?xml version="1.0" encoding="UTF-8" standalone="yes"?>
<Relationships xmlns="http://schemas.openxmlformats.org/package/2006/relationships"><Relationship Id="rId2" Type="http://schemas.openxmlformats.org/officeDocument/2006/relationships/image" Target="../media/image252.png"/><Relationship Id="rId1" Type="http://schemas.openxmlformats.org/officeDocument/2006/relationships/slideLayout" Target="../slideLayouts/slideLayout5.xml"/></Relationships>
</file>

<file path=ppt/slides/_rels/slide402.xml.rels><?xml version="1.0" encoding="UTF-8" standalone="yes"?>
<Relationships xmlns="http://schemas.openxmlformats.org/package/2006/relationships"><Relationship Id="rId2" Type="http://schemas.openxmlformats.org/officeDocument/2006/relationships/image" Target="../media/image253.png"/><Relationship Id="rId1" Type="http://schemas.openxmlformats.org/officeDocument/2006/relationships/slideLayout" Target="../slideLayouts/slideLayout5.xml"/></Relationships>
</file>

<file path=ppt/slides/_rels/slide403.xml.rels><?xml version="1.0" encoding="UTF-8" standalone="yes"?>
<Relationships xmlns="http://schemas.openxmlformats.org/package/2006/relationships"><Relationship Id="rId2" Type="http://schemas.openxmlformats.org/officeDocument/2006/relationships/image" Target="../media/image254.png"/><Relationship Id="rId1" Type="http://schemas.openxmlformats.org/officeDocument/2006/relationships/slideLayout" Target="../slideLayouts/slideLayout5.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7.xml.rels><?xml version="1.0" encoding="UTF-8" standalone="yes"?>
<Relationships xmlns="http://schemas.openxmlformats.org/package/2006/relationships"><Relationship Id="rId2" Type="http://schemas.openxmlformats.org/officeDocument/2006/relationships/image" Target="../media/image255.png"/><Relationship Id="rId1" Type="http://schemas.openxmlformats.org/officeDocument/2006/relationships/slideLayout" Target="../slideLayouts/slideLayout5.xml"/></Relationships>
</file>

<file path=ppt/slides/_rels/slide408.xml.rels><?xml version="1.0" encoding="UTF-8" standalone="yes"?>
<Relationships xmlns="http://schemas.openxmlformats.org/package/2006/relationships"><Relationship Id="rId2" Type="http://schemas.openxmlformats.org/officeDocument/2006/relationships/image" Target="../media/image256.png"/><Relationship Id="rId1" Type="http://schemas.openxmlformats.org/officeDocument/2006/relationships/slideLayout" Target="../slideLayouts/slideLayout5.xml"/></Relationships>
</file>

<file path=ppt/slides/_rels/slide409.xml.rels><?xml version="1.0" encoding="UTF-8" standalone="yes"?>
<Relationships xmlns="http://schemas.openxmlformats.org/package/2006/relationships"><Relationship Id="rId2" Type="http://schemas.openxmlformats.org/officeDocument/2006/relationships/image" Target="../media/image257.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410.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5.xml"/></Relationships>
</file>

<file path=ppt/slides/_rels/slide411.xml.rels><?xml version="1.0" encoding="UTF-8" standalone="yes"?>
<Relationships xmlns="http://schemas.openxmlformats.org/package/2006/relationships"><Relationship Id="rId2" Type="http://schemas.openxmlformats.org/officeDocument/2006/relationships/image" Target="../media/image259.png"/><Relationship Id="rId1" Type="http://schemas.openxmlformats.org/officeDocument/2006/relationships/slideLayout" Target="../slideLayouts/slideLayout5.xml"/></Relationships>
</file>

<file path=ppt/slides/_rels/slide412.xml.rels><?xml version="1.0" encoding="UTF-8" standalone="yes"?>
<Relationships xmlns="http://schemas.openxmlformats.org/package/2006/relationships"><Relationship Id="rId2" Type="http://schemas.openxmlformats.org/officeDocument/2006/relationships/image" Target="../media/image260.png"/><Relationship Id="rId1" Type="http://schemas.openxmlformats.org/officeDocument/2006/relationships/slideLayout" Target="../slideLayouts/slideLayout5.xml"/></Relationships>
</file>

<file path=ppt/slides/_rels/slide413.xml.rels><?xml version="1.0" encoding="UTF-8" standalone="yes"?>
<Relationships xmlns="http://schemas.openxmlformats.org/package/2006/relationships"><Relationship Id="rId2" Type="http://schemas.openxmlformats.org/officeDocument/2006/relationships/image" Target="../media/image261.png"/><Relationship Id="rId1" Type="http://schemas.openxmlformats.org/officeDocument/2006/relationships/slideLayout" Target="../slideLayouts/slideLayout5.xml"/></Relationships>
</file>

<file path=ppt/slides/_rels/slide414.xml.rels><?xml version="1.0" encoding="UTF-8" standalone="yes"?>
<Relationships xmlns="http://schemas.openxmlformats.org/package/2006/relationships"><Relationship Id="rId2" Type="http://schemas.openxmlformats.org/officeDocument/2006/relationships/image" Target="../media/image262.png"/><Relationship Id="rId1" Type="http://schemas.openxmlformats.org/officeDocument/2006/relationships/slideLayout" Target="../slideLayouts/slideLayout5.xml"/></Relationships>
</file>

<file path=ppt/slides/_rels/slide415.xml.rels><?xml version="1.0" encoding="UTF-8" standalone="yes"?>
<Relationships xmlns="http://schemas.openxmlformats.org/package/2006/relationships"><Relationship Id="rId2" Type="http://schemas.openxmlformats.org/officeDocument/2006/relationships/image" Target="../media/image263.png"/><Relationship Id="rId1" Type="http://schemas.openxmlformats.org/officeDocument/2006/relationships/slideLayout" Target="../slideLayouts/slideLayout5.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8.xml.rels><?xml version="1.0" encoding="UTF-8" standalone="yes"?>
<Relationships xmlns="http://schemas.openxmlformats.org/package/2006/relationships"><Relationship Id="rId2" Type="http://schemas.openxmlformats.org/officeDocument/2006/relationships/image" Target="../media/image264.png"/><Relationship Id="rId1" Type="http://schemas.openxmlformats.org/officeDocument/2006/relationships/slideLayout" Target="../slideLayouts/slideLayout5.xml"/></Relationships>
</file>

<file path=ppt/slides/_rels/slide419.xml.rels><?xml version="1.0" encoding="UTF-8" standalone="yes"?>
<Relationships xmlns="http://schemas.openxmlformats.org/package/2006/relationships"><Relationship Id="rId2" Type="http://schemas.openxmlformats.org/officeDocument/2006/relationships/image" Target="../media/image265.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0.xml.rels><?xml version="1.0" encoding="UTF-8" standalone="yes"?>
<Relationships xmlns="http://schemas.openxmlformats.org/package/2006/relationships"><Relationship Id="rId2" Type="http://schemas.openxmlformats.org/officeDocument/2006/relationships/image" Target="../media/image266.png"/><Relationship Id="rId1" Type="http://schemas.openxmlformats.org/officeDocument/2006/relationships/slideLayout" Target="../slideLayouts/slideLayout5.xml"/></Relationships>
</file>

<file path=ppt/slides/_rels/slide421.xml.rels><?xml version="1.0" encoding="UTF-8" standalone="yes"?>
<Relationships xmlns="http://schemas.openxmlformats.org/package/2006/relationships"><Relationship Id="rId2" Type="http://schemas.openxmlformats.org/officeDocument/2006/relationships/image" Target="../media/image267.png"/><Relationship Id="rId1" Type="http://schemas.openxmlformats.org/officeDocument/2006/relationships/slideLayout" Target="../slideLayouts/slideLayout5.xml"/></Relationships>
</file>

<file path=ppt/slides/_rels/slide422.xml.rels><?xml version="1.0" encoding="UTF-8" standalone="yes"?>
<Relationships xmlns="http://schemas.openxmlformats.org/package/2006/relationships"><Relationship Id="rId2" Type="http://schemas.openxmlformats.org/officeDocument/2006/relationships/image" Target="../media/image268.png"/><Relationship Id="rId1" Type="http://schemas.openxmlformats.org/officeDocument/2006/relationships/slideLayout" Target="../slideLayouts/slideLayout5.xml"/></Relationships>
</file>

<file path=ppt/slides/_rels/slide423.xml.rels><?xml version="1.0" encoding="UTF-8" standalone="yes"?>
<Relationships xmlns="http://schemas.openxmlformats.org/package/2006/relationships"><Relationship Id="rId2" Type="http://schemas.openxmlformats.org/officeDocument/2006/relationships/image" Target="../media/image269.png"/><Relationship Id="rId1" Type="http://schemas.openxmlformats.org/officeDocument/2006/relationships/slideLayout" Target="../slideLayouts/slideLayout5.xml"/></Relationships>
</file>

<file path=ppt/slides/_rels/slide424.xml.rels><?xml version="1.0" encoding="UTF-8" standalone="yes"?>
<Relationships xmlns="http://schemas.openxmlformats.org/package/2006/relationships"><Relationship Id="rId2" Type="http://schemas.openxmlformats.org/officeDocument/2006/relationships/image" Target="../media/image269.png"/><Relationship Id="rId1" Type="http://schemas.openxmlformats.org/officeDocument/2006/relationships/slideLayout" Target="../slideLayouts/slideLayout5.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6.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5.xml"/></Relationships>
</file>

<file path=ppt/slides/_rels/slide427.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5.xml"/></Relationships>
</file>

<file path=ppt/slides/_rels/slide428.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5.xml"/></Relationships>
</file>

<file path=ppt/slides/_rels/slide429.xml.rels><?xml version="1.0" encoding="UTF-8" standalone="yes"?>
<Relationships xmlns="http://schemas.openxmlformats.org/package/2006/relationships"><Relationship Id="rId2" Type="http://schemas.openxmlformats.org/officeDocument/2006/relationships/image" Target="../media/image273.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1.xml.rels><?xml version="1.0" encoding="UTF-8" standalone="yes"?>
<Relationships xmlns="http://schemas.openxmlformats.org/package/2006/relationships"><Relationship Id="rId2" Type="http://schemas.openxmlformats.org/officeDocument/2006/relationships/image" Target="../media/image274.png"/><Relationship Id="rId1" Type="http://schemas.openxmlformats.org/officeDocument/2006/relationships/slideLayout" Target="../slideLayouts/slideLayout5.xml"/></Relationships>
</file>

<file path=ppt/slides/_rels/slide442.xml.rels><?xml version="1.0" encoding="UTF-8" standalone="yes"?>
<Relationships xmlns="http://schemas.openxmlformats.org/package/2006/relationships"><Relationship Id="rId2" Type="http://schemas.openxmlformats.org/officeDocument/2006/relationships/image" Target="../media/image275.png"/><Relationship Id="rId1" Type="http://schemas.openxmlformats.org/officeDocument/2006/relationships/slideLayout" Target="../slideLayouts/slideLayout5.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1.xml.rels><?xml version="1.0" encoding="UTF-8" standalone="yes"?>
<Relationships xmlns="http://schemas.openxmlformats.org/package/2006/relationships"><Relationship Id="rId2" Type="http://schemas.openxmlformats.org/officeDocument/2006/relationships/image" Target="../media/image276.png"/><Relationship Id="rId1" Type="http://schemas.openxmlformats.org/officeDocument/2006/relationships/slideLayout" Target="../slideLayouts/slideLayout8.xml"/></Relationships>
</file>

<file path=ppt/slides/_rels/slide452.xml.rels><?xml version="1.0" encoding="UTF-8" standalone="yes"?>
<Relationships xmlns="http://schemas.openxmlformats.org/package/2006/relationships"><Relationship Id="rId2" Type="http://schemas.openxmlformats.org/officeDocument/2006/relationships/image" Target="../media/image277.png"/><Relationship Id="rId1" Type="http://schemas.openxmlformats.org/officeDocument/2006/relationships/slideLayout" Target="../slideLayouts/slideLayout8.xml"/></Relationships>
</file>

<file path=ppt/slides/_rels/slide453.xml.rels><?xml version="1.0" encoding="UTF-8" standalone="yes"?>
<Relationships xmlns="http://schemas.openxmlformats.org/package/2006/relationships"><Relationship Id="rId2" Type="http://schemas.openxmlformats.org/officeDocument/2006/relationships/image" Target="../media/image278.png"/><Relationship Id="rId1" Type="http://schemas.openxmlformats.org/officeDocument/2006/relationships/slideLayout" Target="../slideLayouts/slideLayout8.xml"/></Relationships>
</file>

<file path=ppt/slides/_rels/slide454.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5.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6.xml.rels><?xml version="1.0" encoding="UTF-8" standalone="yes"?>
<Relationships xmlns="http://schemas.openxmlformats.org/package/2006/relationships"><Relationship Id="rId2" Type="http://schemas.openxmlformats.org/officeDocument/2006/relationships/image" Target="../media/image280.png"/><Relationship Id="rId1" Type="http://schemas.openxmlformats.org/officeDocument/2006/relationships/slideLayout" Target="../slideLayouts/slideLayout8.xml"/></Relationships>
</file>

<file path=ppt/slides/_rels/slide457.xml.rels><?xml version="1.0" encoding="UTF-8" standalone="yes"?>
<Relationships xmlns="http://schemas.openxmlformats.org/package/2006/relationships"><Relationship Id="rId2" Type="http://schemas.openxmlformats.org/officeDocument/2006/relationships/image" Target="../media/image281.png"/><Relationship Id="rId1" Type="http://schemas.openxmlformats.org/officeDocument/2006/relationships/slideLayout" Target="../slideLayouts/slideLayout8.xml"/></Relationships>
</file>

<file path=ppt/slides/_rels/slide458.xml.rels><?xml version="1.0" encoding="UTF-8" standalone="yes"?>
<Relationships xmlns="http://schemas.openxmlformats.org/package/2006/relationships"><Relationship Id="rId2" Type="http://schemas.openxmlformats.org/officeDocument/2006/relationships/image" Target="../media/image282.png"/><Relationship Id="rId1" Type="http://schemas.openxmlformats.org/officeDocument/2006/relationships/slideLayout" Target="../slideLayouts/slideLayout8.xml"/></Relationships>
</file>

<file path=ppt/slides/_rels/slide459.xml.rels><?xml version="1.0" encoding="UTF-8" standalone="yes"?>
<Relationships xmlns="http://schemas.openxmlformats.org/package/2006/relationships"><Relationship Id="rId2" Type="http://schemas.openxmlformats.org/officeDocument/2006/relationships/image" Target="../media/image283.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0.xml.rels><?xml version="1.0" encoding="UTF-8" standalone="yes"?>
<Relationships xmlns="http://schemas.openxmlformats.org/package/2006/relationships"><Relationship Id="rId2" Type="http://schemas.openxmlformats.org/officeDocument/2006/relationships/image" Target="../media/image284.png"/><Relationship Id="rId1" Type="http://schemas.openxmlformats.org/officeDocument/2006/relationships/slideLayout" Target="../slideLayouts/slideLayout8.xml"/></Relationships>
</file>

<file path=ppt/slides/_rels/slide461.xml.rels><?xml version="1.0" encoding="UTF-8" standalone="yes"?>
<Relationships xmlns="http://schemas.openxmlformats.org/package/2006/relationships"><Relationship Id="rId2" Type="http://schemas.openxmlformats.org/officeDocument/2006/relationships/image" Target="../media/image285.png"/><Relationship Id="rId1" Type="http://schemas.openxmlformats.org/officeDocument/2006/relationships/slideLayout" Target="../slideLayouts/slideLayout8.xml"/></Relationships>
</file>

<file path=ppt/slides/_rels/slide462.xml.rels><?xml version="1.0" encoding="UTF-8" standalone="yes"?>
<Relationships xmlns="http://schemas.openxmlformats.org/package/2006/relationships"><Relationship Id="rId2" Type="http://schemas.openxmlformats.org/officeDocument/2006/relationships/image" Target="../media/image286.png"/><Relationship Id="rId1" Type="http://schemas.openxmlformats.org/officeDocument/2006/relationships/slideLayout" Target="../slideLayouts/slideLayout8.xml"/></Relationships>
</file>

<file path=ppt/slides/_rels/slide463.xml.rels><?xml version="1.0" encoding="UTF-8" standalone="yes"?>
<Relationships xmlns="http://schemas.openxmlformats.org/package/2006/relationships"><Relationship Id="rId2" Type="http://schemas.openxmlformats.org/officeDocument/2006/relationships/image" Target="../media/image287.png"/><Relationship Id="rId1" Type="http://schemas.openxmlformats.org/officeDocument/2006/relationships/slideLayout" Target="../slideLayouts/slideLayout5.xml"/></Relationships>
</file>

<file path=ppt/slides/_rels/slide464.xml.rels><?xml version="1.0" encoding="UTF-8" standalone="yes"?>
<Relationships xmlns="http://schemas.openxmlformats.org/package/2006/relationships"><Relationship Id="rId2" Type="http://schemas.openxmlformats.org/officeDocument/2006/relationships/image" Target="../media/image288.png"/><Relationship Id="rId1" Type="http://schemas.openxmlformats.org/officeDocument/2006/relationships/slideLayout" Target="../slideLayouts/slideLayout5.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6.xml.rels><?xml version="1.0" encoding="UTF-8" standalone="yes"?>
<Relationships xmlns="http://schemas.openxmlformats.org/package/2006/relationships"><Relationship Id="rId2" Type="http://schemas.openxmlformats.org/officeDocument/2006/relationships/image" Target="../media/image289.png"/><Relationship Id="rId1" Type="http://schemas.openxmlformats.org/officeDocument/2006/relationships/slideLayout" Target="../slideLayouts/slideLayout8.xml"/></Relationships>
</file>

<file path=ppt/slides/_rels/slide467.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5.xml"/></Relationships>
</file>

<file path=ppt/slides/_rels/slide468.xml.rels><?xml version="1.0" encoding="UTF-8" standalone="yes"?>
<Relationships xmlns="http://schemas.openxmlformats.org/package/2006/relationships"><Relationship Id="rId2" Type="http://schemas.openxmlformats.org/officeDocument/2006/relationships/image" Target="../media/image291.png"/><Relationship Id="rId1" Type="http://schemas.openxmlformats.org/officeDocument/2006/relationships/slideLayout" Target="../slideLayouts/slideLayout8.xml"/></Relationships>
</file>

<file path=ppt/slides/_rels/slide469.xml.rels><?xml version="1.0" encoding="UTF-8" standalone="yes"?>
<Relationships xmlns="http://schemas.openxmlformats.org/package/2006/relationships"><Relationship Id="rId2" Type="http://schemas.openxmlformats.org/officeDocument/2006/relationships/image" Target="../media/image292.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470.xml.rels><?xml version="1.0" encoding="UTF-8" standalone="yes"?>
<Relationships xmlns="http://schemas.openxmlformats.org/package/2006/relationships"><Relationship Id="rId2" Type="http://schemas.openxmlformats.org/officeDocument/2006/relationships/image" Target="../media/image293.png"/><Relationship Id="rId1" Type="http://schemas.openxmlformats.org/officeDocument/2006/relationships/slideLayout" Target="../slideLayouts/slideLayout8.xml"/></Relationships>
</file>

<file path=ppt/slides/_rels/slide4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3.xml.rels><?xml version="1.0" encoding="UTF-8" standalone="yes"?>
<Relationships xmlns="http://schemas.openxmlformats.org/package/2006/relationships"><Relationship Id="rId2" Type="http://schemas.openxmlformats.org/officeDocument/2006/relationships/image" Target="../media/image294.png"/><Relationship Id="rId1" Type="http://schemas.openxmlformats.org/officeDocument/2006/relationships/slideLayout" Target="../slideLayouts/slideLayout8.xml"/></Relationships>
</file>

<file path=ppt/slides/_rels/slide4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5.xml.rels><?xml version="1.0" encoding="UTF-8" standalone="yes"?>
<Relationships xmlns="http://schemas.openxmlformats.org/package/2006/relationships"><Relationship Id="rId2" Type="http://schemas.openxmlformats.org/officeDocument/2006/relationships/image" Target="../media/image295.png"/><Relationship Id="rId1" Type="http://schemas.openxmlformats.org/officeDocument/2006/relationships/slideLayout" Target="../slideLayouts/slideLayout8.xml"/></Relationships>
</file>

<file path=ppt/slides/_rels/slide476.xml.rels><?xml version="1.0" encoding="UTF-8" standalone="yes"?>
<Relationships xmlns="http://schemas.openxmlformats.org/package/2006/relationships"><Relationship Id="rId2" Type="http://schemas.openxmlformats.org/officeDocument/2006/relationships/image" Target="../media/image296.png"/><Relationship Id="rId1" Type="http://schemas.openxmlformats.org/officeDocument/2006/relationships/slideLayout" Target="../slideLayouts/slideLayout8.xml"/></Relationships>
</file>

<file path=ppt/slides/_rels/slide477.xml.rels><?xml version="1.0" encoding="UTF-8" standalone="yes"?>
<Relationships xmlns="http://schemas.openxmlformats.org/package/2006/relationships"><Relationship Id="rId2" Type="http://schemas.openxmlformats.org/officeDocument/2006/relationships/image" Target="../media/image297.png"/><Relationship Id="rId1" Type="http://schemas.openxmlformats.org/officeDocument/2006/relationships/slideLayout" Target="../slideLayouts/slideLayout8.xml"/></Relationships>
</file>

<file path=ppt/slides/_rels/slide478.xml.rels><?xml version="1.0" encoding="UTF-8" standalone="yes"?>
<Relationships xmlns="http://schemas.openxmlformats.org/package/2006/relationships"><Relationship Id="rId2" Type="http://schemas.openxmlformats.org/officeDocument/2006/relationships/image" Target="../media/image298.png"/><Relationship Id="rId1" Type="http://schemas.openxmlformats.org/officeDocument/2006/relationships/slideLayout" Target="../slideLayouts/slideLayout8.xml"/></Relationships>
</file>

<file path=ppt/slides/_rels/slide4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1.xml.rels><?xml version="1.0" encoding="UTF-8" standalone="yes"?>
<Relationships xmlns="http://schemas.openxmlformats.org/package/2006/relationships"><Relationship Id="rId2" Type="http://schemas.openxmlformats.org/officeDocument/2006/relationships/image" Target="../media/image299.png"/><Relationship Id="rId1" Type="http://schemas.openxmlformats.org/officeDocument/2006/relationships/slideLayout" Target="../slideLayouts/slideLayout8.xml"/></Relationships>
</file>

<file path=ppt/slides/_rels/slide4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1.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slideLayout" Target="../slideLayouts/slideLayout8.xml"/></Relationships>
</file>

<file path=ppt/slides/_rels/slide5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5.xml.rels><?xml version="1.0" encoding="UTF-8" standalone="yes"?>
<Relationships xmlns="http://schemas.openxmlformats.org/package/2006/relationships"><Relationship Id="rId2" Type="http://schemas.openxmlformats.org/officeDocument/2006/relationships/image" Target="../media/image301.png"/><Relationship Id="rId1" Type="http://schemas.openxmlformats.org/officeDocument/2006/relationships/slideLayout" Target="../slideLayouts/slideLayout8.xml"/></Relationships>
</file>

<file path=ppt/slides/_rels/slide506.xml.rels><?xml version="1.0" encoding="UTF-8" standalone="yes"?>
<Relationships xmlns="http://schemas.openxmlformats.org/package/2006/relationships"><Relationship Id="rId2" Type="http://schemas.openxmlformats.org/officeDocument/2006/relationships/image" Target="../media/image302.png"/><Relationship Id="rId1" Type="http://schemas.openxmlformats.org/officeDocument/2006/relationships/slideLayout" Target="../slideLayouts/slideLayout5.xml"/></Relationships>
</file>

<file path=ppt/slides/_rels/slide5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8.xml.rels><?xml version="1.0" encoding="UTF-8" standalone="yes"?>
<Relationships xmlns="http://schemas.openxmlformats.org/package/2006/relationships"><Relationship Id="rId2" Type="http://schemas.openxmlformats.org/officeDocument/2006/relationships/image" Target="../media/image303.png"/><Relationship Id="rId1" Type="http://schemas.openxmlformats.org/officeDocument/2006/relationships/slideLayout" Target="../slideLayouts/slideLayout5.xml"/></Relationships>
</file>

<file path=ppt/slides/_rels/slide509.xml.rels><?xml version="1.0" encoding="UTF-8" standalone="yes"?>
<Relationships xmlns="http://schemas.openxmlformats.org/package/2006/relationships"><Relationship Id="rId2" Type="http://schemas.openxmlformats.org/officeDocument/2006/relationships/image" Target="../media/image304.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0.xml.rels><?xml version="1.0" encoding="UTF-8" standalone="yes"?>
<Relationships xmlns="http://schemas.openxmlformats.org/package/2006/relationships"><Relationship Id="rId2" Type="http://schemas.openxmlformats.org/officeDocument/2006/relationships/image" Target="../media/image305.png"/><Relationship Id="rId1" Type="http://schemas.openxmlformats.org/officeDocument/2006/relationships/slideLayout" Target="../slideLayouts/slideLayout5.xml"/></Relationships>
</file>

<file path=ppt/slides/_rels/slide511.xml.rels><?xml version="1.0" encoding="UTF-8" standalone="yes"?>
<Relationships xmlns="http://schemas.openxmlformats.org/package/2006/relationships"><Relationship Id="rId2" Type="http://schemas.openxmlformats.org/officeDocument/2006/relationships/image" Target="../media/image306.png"/><Relationship Id="rId1" Type="http://schemas.openxmlformats.org/officeDocument/2006/relationships/slideLayout" Target="../slideLayouts/slideLayout5.xml"/></Relationships>
</file>

<file path=ppt/slides/_rels/slide512.xml.rels><?xml version="1.0" encoding="UTF-8" standalone="yes"?>
<Relationships xmlns="http://schemas.openxmlformats.org/package/2006/relationships"><Relationship Id="rId2" Type="http://schemas.openxmlformats.org/officeDocument/2006/relationships/image" Target="../media/image307.png"/><Relationship Id="rId1" Type="http://schemas.openxmlformats.org/officeDocument/2006/relationships/slideLayout" Target="../slideLayouts/slideLayout5.xml"/></Relationships>
</file>

<file path=ppt/slides/_rels/slide513.xml.rels><?xml version="1.0" encoding="UTF-8" standalone="yes"?>
<Relationships xmlns="http://schemas.openxmlformats.org/package/2006/relationships"><Relationship Id="rId2" Type="http://schemas.openxmlformats.org/officeDocument/2006/relationships/image" Target="../media/image308.png"/><Relationship Id="rId1" Type="http://schemas.openxmlformats.org/officeDocument/2006/relationships/slideLayout" Target="../slideLayouts/slideLayout5.xml"/></Relationships>
</file>

<file path=ppt/slides/_rels/slide514.xml.rels><?xml version="1.0" encoding="UTF-8" standalone="yes"?>
<Relationships xmlns="http://schemas.openxmlformats.org/package/2006/relationships"><Relationship Id="rId2" Type="http://schemas.openxmlformats.org/officeDocument/2006/relationships/image" Target="../media/image309.png"/><Relationship Id="rId1" Type="http://schemas.openxmlformats.org/officeDocument/2006/relationships/slideLayout" Target="../slideLayouts/slideLayout5.xml"/></Relationships>
</file>

<file path=ppt/slides/_rels/slide515.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5.xml"/></Relationships>
</file>

<file path=ppt/slides/_rels/slide516.xml.rels><?xml version="1.0" encoding="UTF-8" standalone="yes"?>
<Relationships xmlns="http://schemas.openxmlformats.org/package/2006/relationships"><Relationship Id="rId2" Type="http://schemas.openxmlformats.org/officeDocument/2006/relationships/image" Target="../media/image311.png"/><Relationship Id="rId1" Type="http://schemas.openxmlformats.org/officeDocument/2006/relationships/slideLayout" Target="../slideLayouts/slideLayout5.xml"/></Relationships>
</file>

<file path=ppt/slides/_rels/slide5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98C3639-D57C-894E-4B0D-21886CEBEE24}"/>
              </a:ext>
            </a:extLst>
          </p:cNvPr>
          <p:cNvSpPr>
            <a:spLocks noGrp="1"/>
          </p:cNvSpPr>
          <p:nvPr>
            <p:ph type="body" sz="quarter" idx="10"/>
          </p:nvPr>
        </p:nvSpPr>
        <p:spPr>
          <a:xfrm>
            <a:off x="1447486" y="1949130"/>
            <a:ext cx="9161339" cy="854080"/>
          </a:xfrm>
        </p:spPr>
        <p:txBody>
          <a:bodyPr/>
          <a:lstStyle/>
          <a:p>
            <a:r>
              <a:rPr lang="en-US" altLang="zh-CN" dirty="0"/>
              <a:t>SQL Server </a:t>
            </a:r>
            <a:r>
              <a:rPr lang="zh-CN" altLang="en-US" dirty="0"/>
              <a:t>数据库</a:t>
            </a:r>
          </a:p>
        </p:txBody>
      </p:sp>
      <p:sp>
        <p:nvSpPr>
          <p:cNvPr id="3" name="文本占位符 2">
            <a:extLst>
              <a:ext uri="{FF2B5EF4-FFF2-40B4-BE49-F238E27FC236}">
                <a16:creationId xmlns:a16="http://schemas.microsoft.com/office/drawing/2014/main" id="{7E95417E-CE73-9A50-390C-30CE46ED2C9A}"/>
              </a:ext>
            </a:extLst>
          </p:cNvPr>
          <p:cNvSpPr>
            <a:spLocks noGrp="1"/>
          </p:cNvSpPr>
          <p:nvPr>
            <p:ph type="body" sz="quarter" idx="11"/>
          </p:nvPr>
        </p:nvSpPr>
        <p:spPr/>
        <p:txBody>
          <a:bodyPr/>
          <a:lstStyle/>
          <a:p>
            <a:r>
              <a:rPr lang="zh-CN" altLang="en-US" dirty="0"/>
              <a:t>开发与实践</a:t>
            </a:r>
          </a:p>
        </p:txBody>
      </p:sp>
    </p:spTree>
    <p:extLst>
      <p:ext uri="{BB962C8B-B14F-4D97-AF65-F5344CB8AC3E}">
        <p14:creationId xmlns:p14="http://schemas.microsoft.com/office/powerpoint/2010/main" val="108430704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3E77D-5B2B-6A29-1264-180765237B8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836918B-009E-9039-97D9-6EE1187020FD}"/>
              </a:ext>
            </a:extLst>
          </p:cNvPr>
          <p:cNvSpPr>
            <a:spLocks noGrp="1"/>
          </p:cNvSpPr>
          <p:nvPr>
            <p:ph type="body" sz="quarter" idx="10"/>
          </p:nvPr>
        </p:nvSpPr>
        <p:spPr/>
        <p:txBody>
          <a:bodyPr/>
          <a:lstStyle/>
          <a:p>
            <a:r>
              <a:rPr lang="en-US" altLang="zh-CN" dirty="0"/>
              <a:t>1.2 </a:t>
            </a:r>
            <a:r>
              <a:rPr lang="zh-CN" altLang="en-US" dirty="0"/>
              <a:t>数据模型</a:t>
            </a:r>
          </a:p>
        </p:txBody>
      </p:sp>
      <p:sp>
        <p:nvSpPr>
          <p:cNvPr id="5" name="文本占位符 4">
            <a:extLst>
              <a:ext uri="{FF2B5EF4-FFF2-40B4-BE49-F238E27FC236}">
                <a16:creationId xmlns:a16="http://schemas.microsoft.com/office/drawing/2014/main" id="{9CCEB27D-FE3B-F6BD-AA12-4033D8936A24}"/>
              </a:ext>
            </a:extLst>
          </p:cNvPr>
          <p:cNvSpPr>
            <a:spLocks noGrp="1"/>
          </p:cNvSpPr>
          <p:nvPr>
            <p:ph type="body" sz="quarter" idx="11"/>
          </p:nvPr>
        </p:nvSpPr>
        <p:spPr>
          <a:xfrm>
            <a:off x="193192" y="2302754"/>
            <a:ext cx="11635136" cy="2967607"/>
          </a:xfrm>
        </p:spPr>
        <p:txBody>
          <a:bodyPr/>
          <a:lstStyle/>
          <a:p>
            <a:r>
              <a:rPr lang="en-US" altLang="zh-CN" dirty="0"/>
              <a:t>1.2.1</a:t>
            </a:r>
            <a:r>
              <a:rPr lang="zh-CN" altLang="en-US" dirty="0"/>
              <a:t>　数据模型的概念</a:t>
            </a:r>
            <a:endParaRPr lang="en-US" altLang="zh-CN" dirty="0"/>
          </a:p>
          <a:p>
            <a:r>
              <a:rPr lang="zh-CN" altLang="en-US" dirty="0"/>
              <a:t>数据库中的数据是结构化的，建立数据库时需要考虑如何组织数据，如何表示数据之间的联系，并将数据合理地存放在计算机中，这样才能便于对数据进行有效的处理。</a:t>
            </a:r>
            <a:endParaRPr lang="en-US" altLang="zh-CN" dirty="0"/>
          </a:p>
          <a:p>
            <a:r>
              <a:rPr lang="zh-CN" altLang="en-US" dirty="0"/>
              <a:t>数据模型是对现实世界的一种抽象和描述，它可以用来模拟现实世界中的事物、概念和关系，并在计算机中进行存储、管理和查询。</a:t>
            </a:r>
            <a:endParaRPr lang="en-US" altLang="zh-CN" dirty="0"/>
          </a:p>
        </p:txBody>
      </p:sp>
    </p:spTree>
    <p:extLst>
      <p:ext uri="{BB962C8B-B14F-4D97-AF65-F5344CB8AC3E}">
        <p14:creationId xmlns:p14="http://schemas.microsoft.com/office/powerpoint/2010/main" val="282283092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09E2F-648A-1F28-803B-91681449F1D8}"/>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D678B95D-9028-6A6C-F3E7-C0D46F13F032}"/>
              </a:ext>
            </a:extLst>
          </p:cNvPr>
          <p:cNvSpPr>
            <a:spLocks noGrp="1"/>
          </p:cNvSpPr>
          <p:nvPr>
            <p:ph type="body" sz="quarter" idx="10"/>
          </p:nvPr>
        </p:nvSpPr>
        <p:spPr/>
        <p:txBody>
          <a:bodyPr/>
          <a:lstStyle/>
          <a:p>
            <a:r>
              <a:rPr lang="en-US" altLang="zh-CN" dirty="0"/>
              <a:t>3.2 SQL Server </a:t>
            </a:r>
            <a:r>
              <a:rPr lang="zh-CN" altLang="en-US" dirty="0"/>
              <a:t>数据库的体系结构</a:t>
            </a:r>
          </a:p>
        </p:txBody>
      </p:sp>
      <p:sp>
        <p:nvSpPr>
          <p:cNvPr id="3" name="文本占位符 2">
            <a:extLst>
              <a:ext uri="{FF2B5EF4-FFF2-40B4-BE49-F238E27FC236}">
                <a16:creationId xmlns:a16="http://schemas.microsoft.com/office/drawing/2014/main" id="{7287529A-0F3C-3FBB-7126-ACA6FC307E13}"/>
              </a:ext>
            </a:extLst>
          </p:cNvPr>
          <p:cNvSpPr>
            <a:spLocks noGrp="1"/>
          </p:cNvSpPr>
          <p:nvPr>
            <p:ph type="body" sz="quarter" idx="11"/>
          </p:nvPr>
        </p:nvSpPr>
        <p:spPr>
          <a:xfrm>
            <a:off x="193192" y="1087513"/>
            <a:ext cx="5623146" cy="5398081"/>
          </a:xfrm>
        </p:spPr>
        <p:txBody>
          <a:bodyPr/>
          <a:lstStyle/>
          <a:p>
            <a:r>
              <a:rPr lang="en-US" altLang="zh-CN" dirty="0"/>
              <a:t>3.2.2</a:t>
            </a:r>
            <a:r>
              <a:rPr lang="zh-CN" altLang="en-US" dirty="0"/>
              <a:t>　</a:t>
            </a:r>
            <a:r>
              <a:rPr lang="en-US" altLang="zh-CN" dirty="0"/>
              <a:t>SQL Server </a:t>
            </a:r>
            <a:r>
              <a:rPr lang="zh-CN" altLang="en-US" dirty="0"/>
              <a:t>的数据库种类</a:t>
            </a:r>
            <a:endParaRPr lang="en-US" altLang="zh-CN" dirty="0"/>
          </a:p>
          <a:p>
            <a:r>
              <a:rPr lang="en-US" altLang="zh-CN" dirty="0"/>
              <a:t>2. </a:t>
            </a:r>
            <a:r>
              <a:rPr lang="zh-CN" altLang="en-US" dirty="0"/>
              <a:t>用户数据库</a:t>
            </a:r>
          </a:p>
          <a:p>
            <a:r>
              <a:rPr lang="zh-CN" altLang="en-US" dirty="0"/>
              <a:t>用户数据库是由用户创建并使用的数据库，主要用于存储应用程序的数据。用户数据库由永久存储表和索引等数据库对象构成，并存储在一个或多个操作系统文件中。用户数据库和系统数据库一样，被划分为多个逻辑页，通过指定数据库 </a:t>
            </a:r>
            <a:r>
              <a:rPr lang="en-US" altLang="zh-CN" dirty="0"/>
              <a:t>ID</a:t>
            </a:r>
            <a:r>
              <a:rPr lang="zh-CN" altLang="en-US" dirty="0"/>
              <a:t>、文件 </a:t>
            </a:r>
            <a:r>
              <a:rPr lang="en-US" altLang="zh-CN" dirty="0"/>
              <a:t>ID </a:t>
            </a:r>
            <a:r>
              <a:rPr lang="zh-CN" altLang="en-US" dirty="0"/>
              <a:t>和页号来引用任何一页。</a:t>
            </a:r>
            <a:endParaRPr lang="en-US" altLang="zh-CN" dirty="0"/>
          </a:p>
          <a:p>
            <a:r>
              <a:rPr lang="zh-CN" altLang="en-US" dirty="0"/>
              <a:t>系统数据库与用户数据库的结构如图 </a:t>
            </a:r>
            <a:r>
              <a:rPr lang="en-US" altLang="zh-CN" dirty="0"/>
              <a:t>3-1 </a:t>
            </a:r>
            <a:r>
              <a:rPr lang="zh-CN" altLang="en-US" dirty="0"/>
              <a:t>所示。</a:t>
            </a:r>
            <a:endParaRPr lang="en-US" altLang="zh-CN" dirty="0"/>
          </a:p>
        </p:txBody>
      </p:sp>
      <p:pic>
        <p:nvPicPr>
          <p:cNvPr id="6" name="图片占位符 5">
            <a:extLst>
              <a:ext uri="{FF2B5EF4-FFF2-40B4-BE49-F238E27FC236}">
                <a16:creationId xmlns:a16="http://schemas.microsoft.com/office/drawing/2014/main" id="{195C8F4D-FE2C-A8E5-BEE9-EABB82808ADB}"/>
              </a:ext>
            </a:extLst>
          </p:cNvPr>
          <p:cNvPicPr>
            <a:picLocks noGrp="1" noChangeAspect="1"/>
          </p:cNvPicPr>
          <p:nvPr>
            <p:ph type="pic" sz="quarter" idx="12"/>
          </p:nvPr>
        </p:nvPicPr>
        <p:blipFill rotWithShape="1">
          <a:blip r:embed="rId2"/>
          <a:srcRect t="-53477" b="-53477"/>
          <a:stretch>
            <a:fillRect/>
          </a:stretch>
        </p:blipFill>
        <p:spPr>
          <a:prstGeom prst="rect">
            <a:avLst/>
          </a:prstGeom>
        </p:spPr>
      </p:pic>
    </p:spTree>
    <p:extLst>
      <p:ext uri="{BB962C8B-B14F-4D97-AF65-F5344CB8AC3E}">
        <p14:creationId xmlns:p14="http://schemas.microsoft.com/office/powerpoint/2010/main" val="312840205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61CB4-9FA7-C39A-87B0-CC6059437263}"/>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D389574-90DC-3358-6DAB-9C7538118DA1}"/>
              </a:ext>
            </a:extLst>
          </p:cNvPr>
          <p:cNvSpPr>
            <a:spLocks noGrp="1"/>
          </p:cNvSpPr>
          <p:nvPr>
            <p:ph type="body" sz="quarter" idx="10"/>
          </p:nvPr>
        </p:nvSpPr>
        <p:spPr/>
        <p:txBody>
          <a:bodyPr/>
          <a:lstStyle/>
          <a:p>
            <a:r>
              <a:rPr lang="en-US" altLang="zh-CN" dirty="0"/>
              <a:t>3.2 SQL Server </a:t>
            </a:r>
            <a:r>
              <a:rPr lang="zh-CN" altLang="en-US" dirty="0"/>
              <a:t>数据库的体系结构</a:t>
            </a:r>
          </a:p>
        </p:txBody>
      </p:sp>
      <p:sp>
        <p:nvSpPr>
          <p:cNvPr id="3" name="文本占位符 2">
            <a:extLst>
              <a:ext uri="{FF2B5EF4-FFF2-40B4-BE49-F238E27FC236}">
                <a16:creationId xmlns:a16="http://schemas.microsoft.com/office/drawing/2014/main" id="{B725070B-0ACA-6C2B-DA22-CE3E7E5983BD}"/>
              </a:ext>
            </a:extLst>
          </p:cNvPr>
          <p:cNvSpPr>
            <a:spLocks noGrp="1"/>
          </p:cNvSpPr>
          <p:nvPr>
            <p:ph type="body" sz="quarter" idx="11"/>
          </p:nvPr>
        </p:nvSpPr>
        <p:spPr>
          <a:xfrm>
            <a:off x="193192" y="2549452"/>
            <a:ext cx="11635136" cy="2474203"/>
          </a:xfrm>
        </p:spPr>
        <p:txBody>
          <a:bodyPr/>
          <a:lstStyle/>
          <a:p>
            <a:r>
              <a:rPr lang="en-US" altLang="zh-CN" dirty="0"/>
              <a:t>3.2.2</a:t>
            </a:r>
            <a:r>
              <a:rPr lang="zh-CN" altLang="en-US" dirty="0"/>
              <a:t>　</a:t>
            </a:r>
            <a:r>
              <a:rPr lang="en-US" altLang="zh-CN" dirty="0"/>
              <a:t>SQL Server </a:t>
            </a:r>
            <a:r>
              <a:rPr lang="zh-CN" altLang="en-US" dirty="0"/>
              <a:t>的数据库种类</a:t>
            </a:r>
            <a:endParaRPr lang="en-US" altLang="zh-CN" dirty="0"/>
          </a:p>
          <a:p>
            <a:r>
              <a:rPr lang="en-US" altLang="zh-CN" dirty="0"/>
              <a:t>3. </a:t>
            </a:r>
            <a:r>
              <a:rPr lang="zh-CN" altLang="en-US" dirty="0"/>
              <a:t>示例数据库</a:t>
            </a:r>
            <a:endParaRPr lang="en-US" altLang="zh-CN" dirty="0"/>
          </a:p>
          <a:p>
            <a:r>
              <a:rPr lang="zh-CN" altLang="en-US" dirty="0"/>
              <a:t>示例数据库是为学习和演示目的提供的预构建数据库。默认情况下，</a:t>
            </a:r>
            <a:r>
              <a:rPr lang="en-US" altLang="zh-CN" dirty="0"/>
              <a:t>SQL Server 2022 </a:t>
            </a:r>
            <a:r>
              <a:rPr lang="zh-CN" altLang="en-US" dirty="0"/>
              <a:t>安装时不自动包含示例数据库，需要单独下载和安装。这些数据库通常包括一些示例数据和查询，非常适合初学者学习使用。</a:t>
            </a:r>
            <a:endParaRPr lang="en-US" altLang="zh-CN" dirty="0"/>
          </a:p>
        </p:txBody>
      </p:sp>
    </p:spTree>
    <p:extLst>
      <p:ext uri="{BB962C8B-B14F-4D97-AF65-F5344CB8AC3E}">
        <p14:creationId xmlns:p14="http://schemas.microsoft.com/office/powerpoint/2010/main" val="81591638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0917D-7A6D-89D1-C469-E3FAEFA0D6D4}"/>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51181799-7420-9772-CA98-000EE900AADA}"/>
              </a:ext>
            </a:extLst>
          </p:cNvPr>
          <p:cNvSpPr>
            <a:spLocks noGrp="1"/>
          </p:cNvSpPr>
          <p:nvPr>
            <p:ph type="body" sz="quarter" idx="10"/>
          </p:nvPr>
        </p:nvSpPr>
        <p:spPr/>
        <p:txBody>
          <a:bodyPr/>
          <a:lstStyle/>
          <a:p>
            <a:r>
              <a:rPr lang="en-US" altLang="zh-CN" dirty="0"/>
              <a:t>3.2 SQL Server </a:t>
            </a:r>
            <a:r>
              <a:rPr lang="zh-CN" altLang="en-US" dirty="0"/>
              <a:t>数据库的体系结构</a:t>
            </a:r>
          </a:p>
        </p:txBody>
      </p:sp>
      <p:sp>
        <p:nvSpPr>
          <p:cNvPr id="3" name="文本占位符 2">
            <a:extLst>
              <a:ext uri="{FF2B5EF4-FFF2-40B4-BE49-F238E27FC236}">
                <a16:creationId xmlns:a16="http://schemas.microsoft.com/office/drawing/2014/main" id="{AC8B46FA-8522-2AAE-336D-8CDBAB833AED}"/>
              </a:ext>
            </a:extLst>
          </p:cNvPr>
          <p:cNvSpPr>
            <a:spLocks noGrp="1"/>
          </p:cNvSpPr>
          <p:nvPr>
            <p:ph type="body" sz="quarter" idx="11"/>
          </p:nvPr>
        </p:nvSpPr>
        <p:spPr>
          <a:xfrm>
            <a:off x="193192" y="1087514"/>
            <a:ext cx="11635136" cy="5398081"/>
          </a:xfrm>
        </p:spPr>
        <p:txBody>
          <a:bodyPr/>
          <a:lstStyle/>
          <a:p>
            <a:r>
              <a:rPr lang="en-US" altLang="zh-CN" dirty="0"/>
              <a:t>3.2.3</a:t>
            </a:r>
            <a:r>
              <a:rPr lang="zh-CN" altLang="en-US" dirty="0"/>
              <a:t>　</a:t>
            </a:r>
            <a:r>
              <a:rPr lang="en-US" altLang="zh-CN" dirty="0"/>
              <a:t>SQL Server </a:t>
            </a:r>
            <a:r>
              <a:rPr lang="zh-CN" altLang="en-US" dirty="0"/>
              <a:t>数据库的存储结构</a:t>
            </a:r>
            <a:endParaRPr lang="en-US" altLang="zh-CN" dirty="0"/>
          </a:p>
          <a:p>
            <a:r>
              <a:rPr lang="en-US" altLang="zh-CN" dirty="0"/>
              <a:t>1. </a:t>
            </a:r>
            <a:r>
              <a:rPr lang="zh-CN" altLang="en-US" dirty="0"/>
              <a:t>数据库的逻辑结构</a:t>
            </a:r>
          </a:p>
          <a:p>
            <a:r>
              <a:rPr lang="zh-CN" altLang="en-US" dirty="0"/>
              <a:t>数据库的逻辑结构描述了数据库内部各组件之间的逻辑关系，包括用户可见的各种数据库对象，如表、视图、约束、规则、默认值和索引等。这些逻辑组件构成了数据库的基本框架，使得用户可以通过 </a:t>
            </a:r>
            <a:r>
              <a:rPr lang="en-US" altLang="zh-CN" dirty="0"/>
              <a:t>SQL </a:t>
            </a:r>
            <a:r>
              <a:rPr lang="zh-CN" altLang="en-US" dirty="0"/>
              <a:t>语句与数据库进行交互。</a:t>
            </a:r>
            <a:endParaRPr lang="en-US" altLang="zh-CN" dirty="0"/>
          </a:p>
          <a:p>
            <a:pPr marL="1074738" indent="-342900">
              <a:buSzPct val="80000"/>
              <a:buFont typeface="Wingdings" panose="05000000000000000000" pitchFamily="2" charset="2"/>
              <a:buChar char="l"/>
            </a:pPr>
            <a:r>
              <a:rPr lang="zh-CN" altLang="en-US" dirty="0"/>
              <a:t>数据表：用于存储实际的数据记录。</a:t>
            </a:r>
            <a:endParaRPr lang="en-US" altLang="zh-CN" dirty="0"/>
          </a:p>
          <a:p>
            <a:pPr marL="1074738" indent="-342900">
              <a:buSzPct val="80000"/>
              <a:buFont typeface="Wingdings" panose="05000000000000000000" pitchFamily="2" charset="2"/>
              <a:buChar char="l"/>
            </a:pPr>
            <a:r>
              <a:rPr lang="zh-CN" altLang="en-US" dirty="0"/>
              <a:t>视图：提供对一个或多个表的数据的定制化视图，简化复杂查询。</a:t>
            </a:r>
            <a:endParaRPr lang="en-US" altLang="zh-CN" dirty="0"/>
          </a:p>
          <a:p>
            <a:pPr marL="1074738" indent="-342900">
              <a:buSzPct val="80000"/>
              <a:buFont typeface="Wingdings" panose="05000000000000000000" pitchFamily="2" charset="2"/>
              <a:buChar char="l"/>
            </a:pPr>
            <a:r>
              <a:rPr lang="zh-CN" altLang="en-US" dirty="0"/>
              <a:t>约束：确保数据完整性，如主键约束、外键约束等。</a:t>
            </a:r>
            <a:endParaRPr lang="en-US" altLang="zh-CN" dirty="0"/>
          </a:p>
          <a:p>
            <a:pPr marL="1074738" indent="-342900">
              <a:buSzPct val="80000"/>
              <a:buFont typeface="Wingdings" panose="05000000000000000000" pitchFamily="2" charset="2"/>
              <a:buChar char="l"/>
            </a:pPr>
            <a:r>
              <a:rPr lang="zh-CN" altLang="en-US" dirty="0"/>
              <a:t>规则和默认值：定义列中可以接受的数据类型和默认值。</a:t>
            </a:r>
            <a:endParaRPr lang="en-US" altLang="zh-CN" dirty="0"/>
          </a:p>
          <a:p>
            <a:pPr marL="1074738" indent="-342900">
              <a:buSzPct val="80000"/>
              <a:buFont typeface="Wingdings" panose="05000000000000000000" pitchFamily="2" charset="2"/>
              <a:buChar char="l"/>
            </a:pPr>
            <a:r>
              <a:rPr lang="zh-CN" altLang="en-US" dirty="0"/>
              <a:t>索引：提高查询效率，加快数据检索速度。</a:t>
            </a:r>
            <a:endParaRPr lang="en-US" altLang="zh-CN" dirty="0"/>
          </a:p>
          <a:p>
            <a:r>
              <a:rPr lang="zh-CN" altLang="en-US" dirty="0"/>
              <a:t>逻辑结构的设计将直接影响数据库的使用便捷性和查询性能。</a:t>
            </a:r>
            <a:endParaRPr lang="en-US" altLang="zh-CN" dirty="0"/>
          </a:p>
        </p:txBody>
      </p:sp>
    </p:spTree>
    <p:extLst>
      <p:ext uri="{BB962C8B-B14F-4D97-AF65-F5344CB8AC3E}">
        <p14:creationId xmlns:p14="http://schemas.microsoft.com/office/powerpoint/2010/main" val="65223150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D094E0-7A6C-DFB1-70F7-EFCBEFF69215}"/>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1E4A26CA-C4BE-5517-86D9-5F7B3CE7EA4A}"/>
              </a:ext>
            </a:extLst>
          </p:cNvPr>
          <p:cNvSpPr>
            <a:spLocks noGrp="1"/>
          </p:cNvSpPr>
          <p:nvPr>
            <p:ph type="body" sz="quarter" idx="10"/>
          </p:nvPr>
        </p:nvSpPr>
        <p:spPr/>
        <p:txBody>
          <a:bodyPr/>
          <a:lstStyle/>
          <a:p>
            <a:r>
              <a:rPr lang="en-US" altLang="zh-CN" dirty="0"/>
              <a:t>3.2 SQL Server </a:t>
            </a:r>
            <a:r>
              <a:rPr lang="zh-CN" altLang="en-US" dirty="0"/>
              <a:t>数据库的体系结构</a:t>
            </a:r>
          </a:p>
        </p:txBody>
      </p:sp>
      <p:sp>
        <p:nvSpPr>
          <p:cNvPr id="3" name="文本占位符 2">
            <a:extLst>
              <a:ext uri="{FF2B5EF4-FFF2-40B4-BE49-F238E27FC236}">
                <a16:creationId xmlns:a16="http://schemas.microsoft.com/office/drawing/2014/main" id="{AFE79324-A089-7586-9837-F42F6C14BBBA}"/>
              </a:ext>
            </a:extLst>
          </p:cNvPr>
          <p:cNvSpPr>
            <a:spLocks noGrp="1"/>
          </p:cNvSpPr>
          <p:nvPr>
            <p:ph type="body" sz="quarter" idx="11"/>
          </p:nvPr>
        </p:nvSpPr>
        <p:spPr>
          <a:xfrm>
            <a:off x="193192" y="1818485"/>
            <a:ext cx="11635136" cy="3936142"/>
          </a:xfrm>
        </p:spPr>
        <p:txBody>
          <a:bodyPr/>
          <a:lstStyle/>
          <a:p>
            <a:r>
              <a:rPr lang="en-US" altLang="zh-CN" dirty="0"/>
              <a:t>3.2.3</a:t>
            </a:r>
            <a:r>
              <a:rPr lang="zh-CN" altLang="en-US" dirty="0"/>
              <a:t>　</a:t>
            </a:r>
            <a:r>
              <a:rPr lang="en-US" altLang="zh-CN" dirty="0"/>
              <a:t>SQL Server </a:t>
            </a:r>
            <a:r>
              <a:rPr lang="zh-CN" altLang="en-US" dirty="0"/>
              <a:t>数据库的存储结构</a:t>
            </a:r>
            <a:endParaRPr lang="en-US" altLang="zh-CN" dirty="0"/>
          </a:p>
          <a:p>
            <a:r>
              <a:rPr lang="en-US" altLang="zh-CN" dirty="0"/>
              <a:t>2. </a:t>
            </a:r>
            <a:r>
              <a:rPr lang="zh-CN" altLang="en-US" dirty="0"/>
              <a:t>数据库的物理结构</a:t>
            </a:r>
          </a:p>
          <a:p>
            <a:r>
              <a:rPr lang="zh-CN" altLang="en-US" dirty="0"/>
              <a:t>数据库的物理结构涉及数据的实际存储方式，主要包括主数据文件、次要数据文件和事务日志文件等物理文件。这些文件存储在磁盘上，以特定的路径命名，并通过操作系统进行管理。</a:t>
            </a:r>
            <a:endParaRPr lang="en-US" altLang="zh-CN" dirty="0"/>
          </a:p>
          <a:p>
            <a:r>
              <a:rPr lang="zh-CN" altLang="en-US" dirty="0"/>
              <a:t>（</a:t>
            </a:r>
            <a:r>
              <a:rPr lang="en-US" altLang="zh-CN" dirty="0"/>
              <a:t>1</a:t>
            </a:r>
            <a:r>
              <a:rPr lang="zh-CN" altLang="en-US" dirty="0"/>
              <a:t>）主数据文件。</a:t>
            </a:r>
            <a:endParaRPr lang="en-US" altLang="zh-CN" dirty="0"/>
          </a:p>
          <a:p>
            <a:r>
              <a:rPr lang="zh-CN" altLang="en-US" dirty="0"/>
              <a:t>（</a:t>
            </a:r>
            <a:r>
              <a:rPr lang="en-US" altLang="zh-CN" dirty="0"/>
              <a:t>2</a:t>
            </a:r>
            <a:r>
              <a:rPr lang="zh-CN" altLang="en-US" dirty="0"/>
              <a:t>）次要数据文件。</a:t>
            </a:r>
            <a:endParaRPr lang="en-US" altLang="zh-CN" dirty="0"/>
          </a:p>
          <a:p>
            <a:r>
              <a:rPr lang="zh-CN" altLang="en-US" dirty="0"/>
              <a:t>（</a:t>
            </a:r>
            <a:r>
              <a:rPr lang="en-US" altLang="zh-CN" dirty="0"/>
              <a:t>3</a:t>
            </a:r>
            <a:r>
              <a:rPr lang="zh-CN" altLang="en-US" dirty="0"/>
              <a:t>）事务日志文件。</a:t>
            </a:r>
            <a:endParaRPr lang="en-US" altLang="zh-CN" dirty="0"/>
          </a:p>
        </p:txBody>
      </p:sp>
    </p:spTree>
    <p:extLst>
      <p:ext uri="{BB962C8B-B14F-4D97-AF65-F5344CB8AC3E}">
        <p14:creationId xmlns:p14="http://schemas.microsoft.com/office/powerpoint/2010/main" val="299384092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0E4AE-97C1-C072-BDCE-E78D20E78B2C}"/>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4D6AA4A9-6EB6-3C69-AB79-797724231834}"/>
              </a:ext>
            </a:extLst>
          </p:cNvPr>
          <p:cNvSpPr>
            <a:spLocks noGrp="1"/>
          </p:cNvSpPr>
          <p:nvPr>
            <p:ph type="body" sz="quarter" idx="10"/>
          </p:nvPr>
        </p:nvSpPr>
        <p:spPr/>
        <p:txBody>
          <a:bodyPr/>
          <a:lstStyle/>
          <a:p>
            <a:r>
              <a:rPr lang="en-US" altLang="zh-CN" dirty="0"/>
              <a:t>3.2 SQL Server </a:t>
            </a:r>
            <a:r>
              <a:rPr lang="zh-CN" altLang="en-US" dirty="0"/>
              <a:t>数据库的体系结构</a:t>
            </a:r>
          </a:p>
        </p:txBody>
      </p:sp>
      <p:sp>
        <p:nvSpPr>
          <p:cNvPr id="3" name="文本占位符 2">
            <a:extLst>
              <a:ext uri="{FF2B5EF4-FFF2-40B4-BE49-F238E27FC236}">
                <a16:creationId xmlns:a16="http://schemas.microsoft.com/office/drawing/2014/main" id="{49414867-8AE1-A0B0-2342-9784779B1EF2}"/>
              </a:ext>
            </a:extLst>
          </p:cNvPr>
          <p:cNvSpPr>
            <a:spLocks noGrp="1"/>
          </p:cNvSpPr>
          <p:nvPr>
            <p:ph type="body" sz="quarter" idx="11"/>
          </p:nvPr>
        </p:nvSpPr>
        <p:spPr>
          <a:xfrm>
            <a:off x="193192" y="843855"/>
            <a:ext cx="5623146" cy="5885394"/>
          </a:xfrm>
        </p:spPr>
        <p:txBody>
          <a:bodyPr/>
          <a:lstStyle/>
          <a:p>
            <a:r>
              <a:rPr lang="en-US" altLang="zh-CN" dirty="0"/>
              <a:t>3.2.3</a:t>
            </a:r>
            <a:r>
              <a:rPr lang="zh-CN" altLang="en-US" dirty="0"/>
              <a:t>　</a:t>
            </a:r>
            <a:r>
              <a:rPr lang="en-US" altLang="zh-CN" dirty="0"/>
              <a:t>SQL Server </a:t>
            </a:r>
            <a:r>
              <a:rPr lang="zh-CN" altLang="en-US" dirty="0"/>
              <a:t>数据库的存储结构</a:t>
            </a:r>
            <a:endParaRPr lang="en-US" altLang="zh-CN" dirty="0"/>
          </a:p>
          <a:p>
            <a:r>
              <a:rPr lang="en-US" altLang="zh-CN" dirty="0"/>
              <a:t>3. </a:t>
            </a:r>
            <a:r>
              <a:rPr lang="zh-CN" altLang="en-US" dirty="0"/>
              <a:t>逻辑结构与物理结构的关系</a:t>
            </a:r>
            <a:endParaRPr lang="en-US" altLang="zh-CN" dirty="0"/>
          </a:p>
          <a:p>
            <a:r>
              <a:rPr lang="zh-CN" altLang="en-US" dirty="0"/>
              <a:t>从宏观上看，</a:t>
            </a:r>
            <a:r>
              <a:rPr lang="en-US" altLang="zh-CN" dirty="0"/>
              <a:t>SQL Server </a:t>
            </a:r>
            <a:r>
              <a:rPr lang="zh-CN" altLang="en-US" dirty="0"/>
              <a:t>通过分层架构实现数据的存储与访问：最上层是面向用户的逻辑对象（如表、视图），中间层是系统管理的数据库实例，底层则是操作系统的物理文件。这种分层设计既保证了数据操作的便捷性，又确保了存储的高效性和可靠性。</a:t>
            </a:r>
          </a:p>
          <a:p>
            <a:r>
              <a:rPr lang="zh-CN" altLang="en-US" dirty="0"/>
              <a:t>数据库的存储在磁盘上是以多个物理文件的形式实现的。然而，当用户与数据库交互时，主要操作的是逻辑组件，如表、视图和索引等，而不是物理文件。</a:t>
            </a:r>
            <a:endParaRPr lang="en-US" altLang="zh-CN" dirty="0"/>
          </a:p>
        </p:txBody>
      </p:sp>
      <p:pic>
        <p:nvPicPr>
          <p:cNvPr id="6" name="图片占位符 5">
            <a:extLst>
              <a:ext uri="{FF2B5EF4-FFF2-40B4-BE49-F238E27FC236}">
                <a16:creationId xmlns:a16="http://schemas.microsoft.com/office/drawing/2014/main" id="{6D8D8540-8796-FC85-996E-39A3F7F91495}"/>
              </a:ext>
            </a:extLst>
          </p:cNvPr>
          <p:cNvPicPr>
            <a:picLocks noGrp="1" noChangeAspect="1"/>
          </p:cNvPicPr>
          <p:nvPr>
            <p:ph type="pic" sz="quarter" idx="12"/>
          </p:nvPr>
        </p:nvPicPr>
        <p:blipFill rotWithShape="1">
          <a:blip r:embed="rId2"/>
          <a:srcRect t="-18784" b="-18784"/>
          <a:stretch>
            <a:fillRect/>
          </a:stretch>
        </p:blipFill>
        <p:spPr>
          <a:prstGeom prst="rect">
            <a:avLst/>
          </a:prstGeom>
        </p:spPr>
      </p:pic>
    </p:spTree>
    <p:extLst>
      <p:ext uri="{BB962C8B-B14F-4D97-AF65-F5344CB8AC3E}">
        <p14:creationId xmlns:p14="http://schemas.microsoft.com/office/powerpoint/2010/main" val="18001002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111FDFE5-4640-DDFE-CC2C-08726682202E}"/>
              </a:ext>
            </a:extLst>
          </p:cNvPr>
          <p:cNvSpPr>
            <a:spLocks noGrp="1"/>
          </p:cNvSpPr>
          <p:nvPr>
            <p:ph type="body" sz="quarter" idx="14"/>
          </p:nvPr>
        </p:nvSpPr>
        <p:spPr>
          <a:xfrm>
            <a:off x="2743200" y="2673350"/>
            <a:ext cx="7581900" cy="1467068"/>
          </a:xfrm>
        </p:spPr>
        <p:txBody>
          <a:bodyPr/>
          <a:lstStyle/>
          <a:p>
            <a:r>
              <a:rPr lang="en-US" altLang="zh-CN" dirty="0"/>
              <a:t>SQL Server  2022 </a:t>
            </a:r>
            <a:r>
              <a:rPr lang="zh-CN" altLang="en-US" dirty="0"/>
              <a:t>的</a:t>
            </a:r>
            <a:endParaRPr lang="en-US" altLang="zh-CN" dirty="0"/>
          </a:p>
          <a:p>
            <a:r>
              <a:rPr lang="zh-CN" altLang="en-US" dirty="0"/>
              <a:t>安装部署与服务管理</a:t>
            </a:r>
          </a:p>
        </p:txBody>
      </p:sp>
      <p:sp>
        <p:nvSpPr>
          <p:cNvPr id="6" name="文本占位符 5">
            <a:extLst>
              <a:ext uri="{FF2B5EF4-FFF2-40B4-BE49-F238E27FC236}">
                <a16:creationId xmlns:a16="http://schemas.microsoft.com/office/drawing/2014/main" id="{FAD5D49F-D30D-A069-847E-4A0F6485488D}"/>
              </a:ext>
            </a:extLst>
          </p:cNvPr>
          <p:cNvSpPr>
            <a:spLocks noGrp="1"/>
          </p:cNvSpPr>
          <p:nvPr>
            <p:ph type="body" sz="quarter" idx="15"/>
          </p:nvPr>
        </p:nvSpPr>
        <p:spPr>
          <a:xfrm>
            <a:off x="1543813" y="1154994"/>
            <a:ext cx="2790825" cy="911932"/>
          </a:xfrm>
        </p:spPr>
        <p:txBody>
          <a:bodyPr/>
          <a:lstStyle/>
          <a:p>
            <a:r>
              <a:rPr lang="zh-CN" altLang="en-US" dirty="0"/>
              <a:t>任务实施</a:t>
            </a:r>
          </a:p>
        </p:txBody>
      </p:sp>
    </p:spTree>
    <p:extLst>
      <p:ext uri="{BB962C8B-B14F-4D97-AF65-F5344CB8AC3E}">
        <p14:creationId xmlns:p14="http://schemas.microsoft.com/office/powerpoint/2010/main" val="55827086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490A7CA-0F30-DC0E-0E97-DF7D1686B719}"/>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CF44310D-C145-3F96-1A38-C67E358FA2B1}"/>
              </a:ext>
            </a:extLst>
          </p:cNvPr>
          <p:cNvSpPr>
            <a:spLocks noGrp="1"/>
          </p:cNvSpPr>
          <p:nvPr>
            <p:ph type="body" sz="quarter" idx="11"/>
          </p:nvPr>
        </p:nvSpPr>
        <p:spPr>
          <a:xfrm>
            <a:off x="193192" y="2793107"/>
            <a:ext cx="5623146" cy="1986891"/>
          </a:xfrm>
        </p:spPr>
        <p:txBody>
          <a:bodyPr/>
          <a:lstStyle/>
          <a:p>
            <a:r>
              <a:rPr lang="en-US" altLang="zh-CN" dirty="0"/>
              <a:t>1. SQL Server 2022 </a:t>
            </a:r>
            <a:r>
              <a:rPr lang="zh-CN" altLang="en-US" dirty="0"/>
              <a:t>的下载</a:t>
            </a:r>
            <a:endParaRPr lang="en-US" altLang="zh-CN" dirty="0"/>
          </a:p>
          <a:p>
            <a:r>
              <a:rPr lang="zh-CN" altLang="en-US" dirty="0"/>
              <a:t>步骤 </a:t>
            </a:r>
            <a:r>
              <a:rPr lang="en-US" altLang="zh-CN" dirty="0"/>
              <a:t>01</a:t>
            </a:r>
            <a:r>
              <a:rPr lang="zh-CN" altLang="en-US" dirty="0"/>
              <a:t>　用户可以登录微软公司的官方网站，在下载专区下载，下载页面如图 </a:t>
            </a:r>
            <a:r>
              <a:rPr lang="en-US" altLang="zh-CN" dirty="0"/>
              <a:t>3-3 </a:t>
            </a:r>
            <a:r>
              <a:rPr lang="zh-CN" altLang="en-US" dirty="0"/>
              <a:t>所示。</a:t>
            </a:r>
          </a:p>
        </p:txBody>
      </p:sp>
      <p:pic>
        <p:nvPicPr>
          <p:cNvPr id="8" name="图片占位符 7">
            <a:extLst>
              <a:ext uri="{FF2B5EF4-FFF2-40B4-BE49-F238E27FC236}">
                <a16:creationId xmlns:a16="http://schemas.microsoft.com/office/drawing/2014/main" id="{F546C3A3-DEE1-15C4-1D9D-C3880C3DA191}"/>
              </a:ext>
            </a:extLst>
          </p:cNvPr>
          <p:cNvPicPr>
            <a:picLocks noGrp="1" noChangeAspect="1"/>
          </p:cNvPicPr>
          <p:nvPr>
            <p:ph type="pic" sz="quarter" idx="12"/>
          </p:nvPr>
        </p:nvPicPr>
        <p:blipFill rotWithShape="1">
          <a:blip r:embed="rId2"/>
          <a:srcRect t="-16929" b="-16929"/>
          <a:stretch>
            <a:fillRect/>
          </a:stretch>
        </p:blipFill>
        <p:spPr>
          <a:prstGeom prst="rect">
            <a:avLst/>
          </a:prstGeom>
        </p:spPr>
      </p:pic>
    </p:spTree>
    <p:extLst>
      <p:ext uri="{BB962C8B-B14F-4D97-AF65-F5344CB8AC3E}">
        <p14:creationId xmlns:p14="http://schemas.microsoft.com/office/powerpoint/2010/main" val="107662848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5780EA-D112-F7B2-E7A8-1749DF3B6A4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3A21597-85D1-1B04-4D05-56D412E8DE40}"/>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C5E4474F-699E-0030-1E06-20CA3272764A}"/>
              </a:ext>
            </a:extLst>
          </p:cNvPr>
          <p:cNvSpPr>
            <a:spLocks noGrp="1"/>
          </p:cNvSpPr>
          <p:nvPr>
            <p:ph type="body" sz="quarter" idx="11"/>
          </p:nvPr>
        </p:nvSpPr>
        <p:spPr>
          <a:xfrm>
            <a:off x="193192" y="2549451"/>
            <a:ext cx="5623146" cy="2474203"/>
          </a:xfrm>
        </p:spPr>
        <p:txBody>
          <a:bodyPr/>
          <a:lstStyle/>
          <a:p>
            <a:r>
              <a:rPr lang="en-US" altLang="zh-CN" dirty="0"/>
              <a:t>1. SQL Server 2022 </a:t>
            </a:r>
            <a:r>
              <a:rPr lang="zh-CN" altLang="en-US" dirty="0"/>
              <a:t>的下载</a:t>
            </a:r>
            <a:endParaRPr lang="en-US" altLang="zh-CN" dirty="0"/>
          </a:p>
          <a:p>
            <a:r>
              <a:rPr lang="zh-CN" altLang="en-US" dirty="0"/>
              <a:t>步骤 </a:t>
            </a:r>
            <a:r>
              <a:rPr lang="en-US" altLang="zh-CN" dirty="0"/>
              <a:t>02</a:t>
            </a:r>
            <a:r>
              <a:rPr lang="zh-CN" altLang="en-US" dirty="0"/>
              <a:t>　选择好版本后，单击对应版本的“立即下载”按钮，即可下载名为“</a:t>
            </a:r>
            <a:r>
              <a:rPr lang="en-US" altLang="zh-CN" dirty="0"/>
              <a:t>SQL2022-SSEI-Dev.exe”</a:t>
            </a:r>
            <a:r>
              <a:rPr lang="zh-CN" altLang="en-US" dirty="0"/>
              <a:t>的可执行安装文件，如图 </a:t>
            </a:r>
            <a:r>
              <a:rPr lang="en-US" altLang="zh-CN" dirty="0"/>
              <a:t>3-4 </a:t>
            </a:r>
            <a:r>
              <a:rPr lang="zh-CN" altLang="en-US" dirty="0"/>
              <a:t>所示。</a:t>
            </a:r>
          </a:p>
        </p:txBody>
      </p:sp>
      <p:pic>
        <p:nvPicPr>
          <p:cNvPr id="6" name="图片占位符 5">
            <a:extLst>
              <a:ext uri="{FF2B5EF4-FFF2-40B4-BE49-F238E27FC236}">
                <a16:creationId xmlns:a16="http://schemas.microsoft.com/office/drawing/2014/main" id="{A4A886DA-ADFD-AC2A-992C-51A7B8AC2AC9}"/>
              </a:ext>
            </a:extLst>
          </p:cNvPr>
          <p:cNvPicPr>
            <a:picLocks noGrp="1" noChangeAspect="1"/>
          </p:cNvPicPr>
          <p:nvPr>
            <p:ph type="pic" sz="quarter" idx="12"/>
          </p:nvPr>
        </p:nvPicPr>
        <p:blipFill rotWithShape="1">
          <a:blip r:embed="rId2"/>
          <a:srcRect t="-39892" b="-39892"/>
          <a:stretch>
            <a:fillRect/>
          </a:stretch>
        </p:blipFill>
        <p:spPr>
          <a:prstGeom prst="rect">
            <a:avLst/>
          </a:prstGeom>
        </p:spPr>
      </p:pic>
    </p:spTree>
    <p:extLst>
      <p:ext uri="{BB962C8B-B14F-4D97-AF65-F5344CB8AC3E}">
        <p14:creationId xmlns:p14="http://schemas.microsoft.com/office/powerpoint/2010/main" val="337674264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2C7E5-2E9F-0AE8-991B-EBD6D7962C9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8F60905-1F3C-B254-E4A1-F86EDDC53D1C}"/>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8EEBCD94-3053-128F-E27D-CD46CBC7277B}"/>
              </a:ext>
            </a:extLst>
          </p:cNvPr>
          <p:cNvSpPr>
            <a:spLocks noGrp="1"/>
          </p:cNvSpPr>
          <p:nvPr>
            <p:ph type="body" sz="quarter" idx="11"/>
          </p:nvPr>
        </p:nvSpPr>
        <p:spPr>
          <a:xfrm>
            <a:off x="193192" y="2549451"/>
            <a:ext cx="11635136" cy="2474203"/>
          </a:xfrm>
        </p:spPr>
        <p:txBody>
          <a:bodyPr/>
          <a:lstStyle/>
          <a:p>
            <a:r>
              <a:rPr lang="en-US" altLang="zh-CN" dirty="0"/>
              <a:t>1. SQL Server 2022 </a:t>
            </a:r>
            <a:r>
              <a:rPr lang="zh-CN" altLang="en-US" dirty="0"/>
              <a:t>的下载</a:t>
            </a:r>
            <a:endParaRPr lang="en-US" altLang="zh-CN" dirty="0"/>
          </a:p>
          <a:p>
            <a:r>
              <a:rPr lang="zh-CN" altLang="en-US" dirty="0"/>
              <a:t>步骤 </a:t>
            </a:r>
            <a:r>
              <a:rPr lang="en-US" altLang="zh-CN" dirty="0"/>
              <a:t>03</a:t>
            </a:r>
            <a:r>
              <a:rPr lang="zh-CN" altLang="en-US" dirty="0"/>
              <a:t>　双击可执行文件，弹出 </a:t>
            </a:r>
            <a:r>
              <a:rPr lang="en-US" altLang="zh-CN" dirty="0"/>
              <a:t>SQL Server 2022 Developer Edition </a:t>
            </a:r>
            <a:r>
              <a:rPr lang="zh-CN" altLang="en-US" dirty="0"/>
              <a:t>的下载指导界面。首先选择下载介质，如图 </a:t>
            </a:r>
            <a:r>
              <a:rPr lang="en-US" altLang="zh-CN" dirty="0"/>
              <a:t>3-5 </a:t>
            </a:r>
            <a:r>
              <a:rPr lang="zh-CN" altLang="en-US" dirty="0"/>
              <a:t>所示；然后选择下载包及下载位置，如图 </a:t>
            </a:r>
            <a:r>
              <a:rPr lang="en-US" altLang="zh-CN" dirty="0"/>
              <a:t>3-6 </a:t>
            </a:r>
            <a:r>
              <a:rPr lang="zh-CN" altLang="en-US" dirty="0"/>
              <a:t>所示；单击“下载”按钮开始下载，界面显示下载进度，如图 </a:t>
            </a:r>
            <a:r>
              <a:rPr lang="en-US" altLang="zh-CN" dirty="0"/>
              <a:t>3-7 </a:t>
            </a:r>
            <a:r>
              <a:rPr lang="zh-CN" altLang="en-US" dirty="0"/>
              <a:t>所示；下载完成后，界面会显示下载成功，如图 </a:t>
            </a:r>
            <a:r>
              <a:rPr lang="en-US" altLang="zh-CN" dirty="0"/>
              <a:t>3-8 </a:t>
            </a:r>
            <a:r>
              <a:rPr lang="zh-CN" altLang="en-US" dirty="0"/>
              <a:t>所示。</a:t>
            </a:r>
          </a:p>
        </p:txBody>
      </p:sp>
    </p:spTree>
    <p:extLst>
      <p:ext uri="{BB962C8B-B14F-4D97-AF65-F5344CB8AC3E}">
        <p14:creationId xmlns:p14="http://schemas.microsoft.com/office/powerpoint/2010/main" val="22322213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71C9088-1E11-AC3A-7E70-71A414CB8F46}"/>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pic>
        <p:nvPicPr>
          <p:cNvPr id="9" name="图片占位符 8">
            <a:extLst>
              <a:ext uri="{FF2B5EF4-FFF2-40B4-BE49-F238E27FC236}">
                <a16:creationId xmlns:a16="http://schemas.microsoft.com/office/drawing/2014/main" id="{35FEFAF5-4002-FCFA-A5E1-46B01BC2881D}"/>
              </a:ext>
            </a:extLst>
          </p:cNvPr>
          <p:cNvPicPr>
            <a:picLocks noGrp="1" noChangeAspect="1"/>
          </p:cNvPicPr>
          <p:nvPr>
            <p:ph type="pic" sz="quarter" idx="12"/>
          </p:nvPr>
        </p:nvPicPr>
        <p:blipFill rotWithShape="1">
          <a:blip r:embed="rId2"/>
          <a:srcRect l="-33874" r="-33874"/>
          <a:stretch>
            <a:fillRect/>
          </a:stretch>
        </p:blipFill>
        <p:spPr>
          <a:prstGeom prst="rect">
            <a:avLst/>
          </a:prstGeom>
        </p:spPr>
      </p:pic>
    </p:spTree>
    <p:extLst>
      <p:ext uri="{BB962C8B-B14F-4D97-AF65-F5344CB8AC3E}">
        <p14:creationId xmlns:p14="http://schemas.microsoft.com/office/powerpoint/2010/main" val="235868195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84B24-8727-9935-9781-CF1370240F6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5D1D0C8-F828-7DC5-356D-25BA95D9736E}"/>
              </a:ext>
            </a:extLst>
          </p:cNvPr>
          <p:cNvSpPr>
            <a:spLocks noGrp="1"/>
          </p:cNvSpPr>
          <p:nvPr>
            <p:ph type="body" sz="quarter" idx="10"/>
          </p:nvPr>
        </p:nvSpPr>
        <p:spPr/>
        <p:txBody>
          <a:bodyPr/>
          <a:lstStyle/>
          <a:p>
            <a:r>
              <a:rPr lang="en-US" altLang="zh-CN" dirty="0"/>
              <a:t>1.2 </a:t>
            </a:r>
            <a:r>
              <a:rPr lang="zh-CN" altLang="en-US" dirty="0"/>
              <a:t>数据模型</a:t>
            </a:r>
          </a:p>
        </p:txBody>
      </p:sp>
      <p:sp>
        <p:nvSpPr>
          <p:cNvPr id="5" name="文本占位符 4">
            <a:extLst>
              <a:ext uri="{FF2B5EF4-FFF2-40B4-BE49-F238E27FC236}">
                <a16:creationId xmlns:a16="http://schemas.microsoft.com/office/drawing/2014/main" id="{A9698413-722C-5378-36B3-9C273BC0C896}"/>
              </a:ext>
            </a:extLst>
          </p:cNvPr>
          <p:cNvSpPr>
            <a:spLocks noGrp="1"/>
          </p:cNvSpPr>
          <p:nvPr>
            <p:ph type="body" sz="quarter" idx="11"/>
          </p:nvPr>
        </p:nvSpPr>
        <p:spPr>
          <a:xfrm>
            <a:off x="193192" y="1815441"/>
            <a:ext cx="11635136" cy="3942233"/>
          </a:xfrm>
        </p:spPr>
        <p:txBody>
          <a:bodyPr/>
          <a:lstStyle/>
          <a:p>
            <a:r>
              <a:rPr lang="en-US" altLang="zh-CN" dirty="0"/>
              <a:t>1.2.1</a:t>
            </a:r>
            <a:r>
              <a:rPr lang="zh-CN" altLang="en-US" dirty="0"/>
              <a:t>　数据模型的概念</a:t>
            </a:r>
            <a:endParaRPr lang="en-US" altLang="zh-CN" dirty="0"/>
          </a:p>
          <a:p>
            <a:r>
              <a:rPr lang="zh-CN" altLang="en-US" dirty="0"/>
              <a:t>良好的数据模型应该具备以下 </a:t>
            </a:r>
            <a:r>
              <a:rPr lang="en-US" altLang="zh-CN" dirty="0"/>
              <a:t>3 </a:t>
            </a:r>
            <a:r>
              <a:rPr lang="zh-CN" altLang="en-US" dirty="0"/>
              <a:t>个特点。</a:t>
            </a:r>
            <a:endParaRPr lang="en-US" altLang="zh-CN" dirty="0"/>
          </a:p>
          <a:p>
            <a:pPr marL="1074738" indent="-342900">
              <a:buSzPct val="80000"/>
              <a:buFont typeface="Wingdings" panose="05000000000000000000" pitchFamily="2" charset="2"/>
              <a:buChar char="l"/>
            </a:pPr>
            <a:r>
              <a:rPr lang="zh-CN" altLang="en-US" dirty="0"/>
              <a:t>能够比较真实地描述现实世界，即数据模型应该能够反映现实世界的本质特征和规律。</a:t>
            </a:r>
            <a:endParaRPr lang="en-US" altLang="zh-CN" dirty="0"/>
          </a:p>
          <a:p>
            <a:pPr marL="1074738" indent="-342900">
              <a:buSzPct val="80000"/>
              <a:buFont typeface="Wingdings" panose="05000000000000000000" pitchFamily="2" charset="2"/>
              <a:buChar char="l"/>
            </a:pPr>
            <a:r>
              <a:rPr lang="zh-CN" altLang="en-US" dirty="0"/>
              <a:t>易于被用户理解，即数据模型应该具有清晰、简洁、易于理解的表达方式，能够帮助用户快速理解数据结构和关系。</a:t>
            </a:r>
            <a:endParaRPr lang="en-US" altLang="zh-CN" dirty="0"/>
          </a:p>
          <a:p>
            <a:pPr marL="1074738" indent="-342900">
              <a:buSzPct val="80000"/>
              <a:buFont typeface="Wingdings" panose="05000000000000000000" pitchFamily="2" charset="2"/>
              <a:buChar char="l"/>
            </a:pPr>
            <a:r>
              <a:rPr lang="zh-CN" altLang="en-US" dirty="0"/>
              <a:t>易于在计算机上实现，即数据模型应该能够被计算机程序理解和处理，能够方便地进行存储、管理和查询。</a:t>
            </a:r>
            <a:endParaRPr lang="en-US" altLang="zh-CN" dirty="0"/>
          </a:p>
        </p:txBody>
      </p:sp>
    </p:spTree>
    <p:extLst>
      <p:ext uri="{BB962C8B-B14F-4D97-AF65-F5344CB8AC3E}">
        <p14:creationId xmlns:p14="http://schemas.microsoft.com/office/powerpoint/2010/main" val="176329049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AE4C3-F2F8-C414-9DAE-77C1F945DEA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CDE2E9A-0FDE-00B2-D844-065F9370D4BD}"/>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pic>
        <p:nvPicPr>
          <p:cNvPr id="6" name="图片占位符 5">
            <a:extLst>
              <a:ext uri="{FF2B5EF4-FFF2-40B4-BE49-F238E27FC236}">
                <a16:creationId xmlns:a16="http://schemas.microsoft.com/office/drawing/2014/main" id="{FC4257B4-F003-7DF7-CB37-7BE5B128AD0E}"/>
              </a:ext>
            </a:extLst>
          </p:cNvPr>
          <p:cNvPicPr>
            <a:picLocks noGrp="1" noChangeAspect="1"/>
          </p:cNvPicPr>
          <p:nvPr>
            <p:ph type="pic" sz="quarter" idx="12"/>
          </p:nvPr>
        </p:nvPicPr>
        <p:blipFill rotWithShape="1">
          <a:blip r:embed="rId2"/>
          <a:srcRect l="-33682" r="-33682"/>
          <a:stretch>
            <a:fillRect/>
          </a:stretch>
        </p:blipFill>
        <p:spPr>
          <a:prstGeom prst="rect">
            <a:avLst/>
          </a:prstGeom>
        </p:spPr>
      </p:pic>
    </p:spTree>
    <p:extLst>
      <p:ext uri="{BB962C8B-B14F-4D97-AF65-F5344CB8AC3E}">
        <p14:creationId xmlns:p14="http://schemas.microsoft.com/office/powerpoint/2010/main" val="89367869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DE1E7-F5F0-E663-0E32-97E9CF60F7D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72B2268-AD9C-58D7-598B-71075121EA6C}"/>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pic>
        <p:nvPicPr>
          <p:cNvPr id="7" name="图片占位符 6">
            <a:extLst>
              <a:ext uri="{FF2B5EF4-FFF2-40B4-BE49-F238E27FC236}">
                <a16:creationId xmlns:a16="http://schemas.microsoft.com/office/drawing/2014/main" id="{6487E1DE-E52B-42BE-DDD6-98A2C28C3952}"/>
              </a:ext>
            </a:extLst>
          </p:cNvPr>
          <p:cNvPicPr>
            <a:picLocks noGrp="1" noChangeAspect="1"/>
          </p:cNvPicPr>
          <p:nvPr>
            <p:ph type="pic" sz="quarter" idx="12"/>
          </p:nvPr>
        </p:nvPicPr>
        <p:blipFill rotWithShape="1">
          <a:blip r:embed="rId2"/>
          <a:srcRect l="-33095" r="-33095"/>
          <a:stretch>
            <a:fillRect/>
          </a:stretch>
        </p:blipFill>
        <p:spPr>
          <a:prstGeom prst="rect">
            <a:avLst/>
          </a:prstGeom>
        </p:spPr>
      </p:pic>
    </p:spTree>
    <p:extLst>
      <p:ext uri="{BB962C8B-B14F-4D97-AF65-F5344CB8AC3E}">
        <p14:creationId xmlns:p14="http://schemas.microsoft.com/office/powerpoint/2010/main" val="30125513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93787-5B35-ED09-DC45-3C4AF9A0A95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E393945-E6D5-8EDE-9FD1-6423F1A22D8F}"/>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pic>
        <p:nvPicPr>
          <p:cNvPr id="6" name="图片占位符 5">
            <a:extLst>
              <a:ext uri="{FF2B5EF4-FFF2-40B4-BE49-F238E27FC236}">
                <a16:creationId xmlns:a16="http://schemas.microsoft.com/office/drawing/2014/main" id="{6D05F4F4-4EEB-F793-DDE8-F1B6D7474BB5}"/>
              </a:ext>
            </a:extLst>
          </p:cNvPr>
          <p:cNvPicPr>
            <a:picLocks noGrp="1" noChangeAspect="1"/>
          </p:cNvPicPr>
          <p:nvPr>
            <p:ph type="pic" sz="quarter" idx="12"/>
          </p:nvPr>
        </p:nvPicPr>
        <p:blipFill rotWithShape="1">
          <a:blip r:embed="rId2"/>
          <a:srcRect l="-32817" r="-32817"/>
          <a:stretch>
            <a:fillRect/>
          </a:stretch>
        </p:blipFill>
        <p:spPr>
          <a:prstGeom prst="rect">
            <a:avLst/>
          </a:prstGeom>
        </p:spPr>
      </p:pic>
    </p:spTree>
    <p:extLst>
      <p:ext uri="{BB962C8B-B14F-4D97-AF65-F5344CB8AC3E}">
        <p14:creationId xmlns:p14="http://schemas.microsoft.com/office/powerpoint/2010/main" val="175188286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F1F2D-75FD-4EA0-3D8D-04E908AFFD5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17BE61F-0CA9-8880-DC76-BF4875C1819C}"/>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46841C5C-E507-EC4D-F4BF-D43CE3AF498F}"/>
              </a:ext>
            </a:extLst>
          </p:cNvPr>
          <p:cNvSpPr>
            <a:spLocks noGrp="1"/>
          </p:cNvSpPr>
          <p:nvPr>
            <p:ph type="body" sz="quarter" idx="11"/>
          </p:nvPr>
        </p:nvSpPr>
        <p:spPr>
          <a:xfrm>
            <a:off x="193192" y="2549451"/>
            <a:ext cx="5623146" cy="2474203"/>
          </a:xfrm>
        </p:spPr>
        <p:txBody>
          <a:bodyPr/>
          <a:lstStyle/>
          <a:p>
            <a:r>
              <a:rPr lang="en-US" altLang="zh-CN" dirty="0"/>
              <a:t>1. SQL Server 2022 </a:t>
            </a:r>
            <a:r>
              <a:rPr lang="zh-CN" altLang="en-US" dirty="0"/>
              <a:t>的下载</a:t>
            </a:r>
            <a:endParaRPr lang="en-US" altLang="zh-CN" dirty="0"/>
          </a:p>
          <a:p>
            <a:r>
              <a:rPr lang="zh-CN" altLang="en-US" dirty="0"/>
              <a:t>步骤 </a:t>
            </a:r>
            <a:r>
              <a:rPr lang="en-US" altLang="zh-CN" dirty="0"/>
              <a:t>04</a:t>
            </a:r>
            <a:r>
              <a:rPr lang="zh-CN" altLang="en-US" dirty="0"/>
              <a:t>　选择“打开文件夹”选项，可以见到刚刚下载的“</a:t>
            </a:r>
            <a:r>
              <a:rPr lang="en-US" altLang="zh-CN" dirty="0"/>
              <a:t>SQLServer2022-x64-CHS-Dev.iso”</a:t>
            </a:r>
            <a:r>
              <a:rPr lang="zh-CN" altLang="en-US" dirty="0"/>
              <a:t>光盘映像文件，如图 </a:t>
            </a:r>
            <a:r>
              <a:rPr lang="en-US" altLang="zh-CN" dirty="0"/>
              <a:t>3-9 </a:t>
            </a:r>
            <a:r>
              <a:rPr lang="zh-CN" altLang="en-US" dirty="0"/>
              <a:t>所示。</a:t>
            </a:r>
          </a:p>
        </p:txBody>
      </p:sp>
      <p:pic>
        <p:nvPicPr>
          <p:cNvPr id="6" name="图片占位符 5">
            <a:extLst>
              <a:ext uri="{FF2B5EF4-FFF2-40B4-BE49-F238E27FC236}">
                <a16:creationId xmlns:a16="http://schemas.microsoft.com/office/drawing/2014/main" id="{4BF7AECE-F15A-FCAA-22A5-36EDBC463691}"/>
              </a:ext>
            </a:extLst>
          </p:cNvPr>
          <p:cNvPicPr>
            <a:picLocks noGrp="1" noChangeAspect="1"/>
          </p:cNvPicPr>
          <p:nvPr>
            <p:ph type="pic" sz="quarter" idx="12"/>
          </p:nvPr>
        </p:nvPicPr>
        <p:blipFill rotWithShape="1">
          <a:blip r:embed="rId2"/>
          <a:srcRect t="-37506" b="-37506"/>
          <a:stretch>
            <a:fillRect/>
          </a:stretch>
        </p:blipFill>
        <p:spPr>
          <a:prstGeom prst="rect">
            <a:avLst/>
          </a:prstGeom>
        </p:spPr>
      </p:pic>
    </p:spTree>
    <p:extLst>
      <p:ext uri="{BB962C8B-B14F-4D97-AF65-F5344CB8AC3E}">
        <p14:creationId xmlns:p14="http://schemas.microsoft.com/office/powerpoint/2010/main" val="97975460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7529F-73A1-A206-A7DD-2A8F983176D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FB2B6D9-81C7-0A7C-EE84-C3CE0F4F4510}"/>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9C5E797E-7D09-AA05-EBF6-6F2EECE4F428}"/>
              </a:ext>
            </a:extLst>
          </p:cNvPr>
          <p:cNvSpPr>
            <a:spLocks noGrp="1"/>
          </p:cNvSpPr>
          <p:nvPr>
            <p:ph type="body" sz="quarter" idx="11"/>
          </p:nvPr>
        </p:nvSpPr>
        <p:spPr>
          <a:xfrm>
            <a:off x="193192" y="2549451"/>
            <a:ext cx="5623146" cy="2474203"/>
          </a:xfrm>
        </p:spPr>
        <p:txBody>
          <a:bodyPr/>
          <a:lstStyle/>
          <a:p>
            <a:r>
              <a:rPr lang="en-US" altLang="zh-CN" dirty="0"/>
              <a:t>2. SQL Server 2022 </a:t>
            </a:r>
            <a:r>
              <a:rPr lang="zh-CN" altLang="en-US" dirty="0"/>
              <a:t>的安装与配置</a:t>
            </a:r>
            <a:endParaRPr lang="en-US" altLang="zh-CN" dirty="0"/>
          </a:p>
          <a:p>
            <a:pPr algn="l"/>
            <a:r>
              <a:rPr lang="zh-CN" altLang="en-US" dirty="0"/>
              <a:t>步骤 </a:t>
            </a:r>
            <a:r>
              <a:rPr lang="en-US" altLang="zh-CN" dirty="0"/>
              <a:t>01</a:t>
            </a:r>
            <a:r>
              <a:rPr lang="zh-CN" altLang="en-US" dirty="0"/>
              <a:t>　双击下载的“</a:t>
            </a:r>
            <a:r>
              <a:rPr lang="en-US" altLang="zh-CN" dirty="0"/>
              <a:t>SQLServer2022-x64-CHS-Dev.iso”</a:t>
            </a:r>
            <a:r>
              <a:rPr lang="zh-CN" altLang="en-US" dirty="0"/>
              <a:t>光盘映像文件，打开安装文件夹，如图 </a:t>
            </a:r>
            <a:r>
              <a:rPr lang="en-US" altLang="zh-CN" dirty="0"/>
              <a:t>3-10 </a:t>
            </a:r>
            <a:r>
              <a:rPr lang="zh-CN" altLang="en-US" dirty="0"/>
              <a:t>所示。</a:t>
            </a:r>
          </a:p>
        </p:txBody>
      </p:sp>
      <p:pic>
        <p:nvPicPr>
          <p:cNvPr id="8" name="图片占位符 7">
            <a:extLst>
              <a:ext uri="{FF2B5EF4-FFF2-40B4-BE49-F238E27FC236}">
                <a16:creationId xmlns:a16="http://schemas.microsoft.com/office/drawing/2014/main" id="{202BFE63-BE5D-183D-B796-D888DEFB5F72}"/>
              </a:ext>
            </a:extLst>
          </p:cNvPr>
          <p:cNvPicPr>
            <a:picLocks noGrp="1" noChangeAspect="1"/>
          </p:cNvPicPr>
          <p:nvPr>
            <p:ph type="pic" sz="quarter" idx="12"/>
          </p:nvPr>
        </p:nvPicPr>
        <p:blipFill>
          <a:blip r:embed="rId2"/>
          <a:srcRect l="10577" r="10577"/>
          <a:stretch/>
        </p:blipFill>
        <p:spPr>
          <a:prstGeom prst="rect">
            <a:avLst/>
          </a:prstGeom>
        </p:spPr>
      </p:pic>
    </p:spTree>
    <p:extLst>
      <p:ext uri="{BB962C8B-B14F-4D97-AF65-F5344CB8AC3E}">
        <p14:creationId xmlns:p14="http://schemas.microsoft.com/office/powerpoint/2010/main" val="410403844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C70486-066D-28C0-9026-8F92014DCF4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04BC656-61F2-2CDD-22EC-779226EB28E1}"/>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2D82A62E-9D3C-A850-30E7-3908C7FB273C}"/>
              </a:ext>
            </a:extLst>
          </p:cNvPr>
          <p:cNvSpPr>
            <a:spLocks noGrp="1"/>
          </p:cNvSpPr>
          <p:nvPr>
            <p:ph type="body" sz="quarter" idx="11"/>
          </p:nvPr>
        </p:nvSpPr>
        <p:spPr>
          <a:xfrm>
            <a:off x="193192" y="2549451"/>
            <a:ext cx="5623146" cy="2474203"/>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02</a:t>
            </a:r>
            <a:r>
              <a:rPr lang="zh-CN" altLang="en-US" dirty="0"/>
              <a:t>　双击“</a:t>
            </a:r>
            <a:r>
              <a:rPr lang="en-US" altLang="zh-CN" dirty="0"/>
              <a:t>setup.exe”</a:t>
            </a:r>
            <a:r>
              <a:rPr lang="zh-CN" altLang="en-US" dirty="0"/>
              <a:t>可执行文件，进入“</a:t>
            </a:r>
            <a:r>
              <a:rPr lang="en-US" altLang="zh-CN" dirty="0"/>
              <a:t>SQL Server </a:t>
            </a:r>
            <a:r>
              <a:rPr lang="zh-CN" altLang="en-US" dirty="0"/>
              <a:t>安装中心”（见图 </a:t>
            </a:r>
            <a:r>
              <a:rPr lang="en-US" altLang="zh-CN" dirty="0"/>
              <a:t>3-11</a:t>
            </a:r>
            <a:r>
              <a:rPr lang="zh-CN" altLang="en-US" dirty="0"/>
              <a:t>），即可开始 </a:t>
            </a:r>
            <a:r>
              <a:rPr lang="en-US" altLang="zh-CN" dirty="0"/>
              <a:t>SQL Server 2022 Developer </a:t>
            </a:r>
            <a:r>
              <a:rPr lang="zh-CN" altLang="en-US" dirty="0"/>
              <a:t>软件的安装操作。</a:t>
            </a:r>
          </a:p>
        </p:txBody>
      </p:sp>
      <p:pic>
        <p:nvPicPr>
          <p:cNvPr id="7" name="图片占位符 6">
            <a:extLst>
              <a:ext uri="{FF2B5EF4-FFF2-40B4-BE49-F238E27FC236}">
                <a16:creationId xmlns:a16="http://schemas.microsoft.com/office/drawing/2014/main" id="{2B156996-1998-7BC4-2EF5-89077F4A8422}"/>
              </a:ext>
            </a:extLst>
          </p:cNvPr>
          <p:cNvPicPr>
            <a:picLocks noGrp="1" noChangeAspect="1"/>
          </p:cNvPicPr>
          <p:nvPr>
            <p:ph type="pic" sz="quarter" idx="12"/>
          </p:nvPr>
        </p:nvPicPr>
        <p:blipFill rotWithShape="1">
          <a:blip r:embed="rId2"/>
          <a:srcRect t="-13949" b="-13949"/>
          <a:stretch>
            <a:fillRect/>
          </a:stretch>
        </p:blipFill>
        <p:spPr>
          <a:prstGeom prst="rect">
            <a:avLst/>
          </a:prstGeom>
        </p:spPr>
      </p:pic>
    </p:spTree>
    <p:extLst>
      <p:ext uri="{BB962C8B-B14F-4D97-AF65-F5344CB8AC3E}">
        <p14:creationId xmlns:p14="http://schemas.microsoft.com/office/powerpoint/2010/main" val="202681805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501D8-318B-6295-5722-D714A1C8711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FD5B287-ACE9-1A00-CB77-7311FF46DC45}"/>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F5A0B18A-2CB9-EA34-B259-5E90847E4F05}"/>
              </a:ext>
            </a:extLst>
          </p:cNvPr>
          <p:cNvSpPr>
            <a:spLocks noGrp="1"/>
          </p:cNvSpPr>
          <p:nvPr>
            <p:ph type="body" sz="quarter" idx="11"/>
          </p:nvPr>
        </p:nvSpPr>
        <p:spPr>
          <a:xfrm>
            <a:off x="193192" y="3036763"/>
            <a:ext cx="5623146" cy="1499578"/>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03</a:t>
            </a:r>
            <a:r>
              <a:rPr lang="zh-CN" altLang="en-US" dirty="0"/>
              <a:t>　单击“安装”链接进入数据库安装界面，如图 </a:t>
            </a:r>
            <a:r>
              <a:rPr lang="en-US" altLang="zh-CN" dirty="0"/>
              <a:t>3-12 </a:t>
            </a:r>
            <a:r>
              <a:rPr lang="zh-CN" altLang="en-US" dirty="0"/>
              <a:t>所示。</a:t>
            </a:r>
          </a:p>
        </p:txBody>
      </p:sp>
      <p:pic>
        <p:nvPicPr>
          <p:cNvPr id="8" name="图片占位符 7">
            <a:extLst>
              <a:ext uri="{FF2B5EF4-FFF2-40B4-BE49-F238E27FC236}">
                <a16:creationId xmlns:a16="http://schemas.microsoft.com/office/drawing/2014/main" id="{1CA0D19F-77D8-872B-425B-89460ADC6666}"/>
              </a:ext>
            </a:extLst>
          </p:cNvPr>
          <p:cNvPicPr>
            <a:picLocks noGrp="1" noChangeAspect="1"/>
          </p:cNvPicPr>
          <p:nvPr>
            <p:ph type="pic" sz="quarter" idx="12"/>
          </p:nvPr>
        </p:nvPicPr>
        <p:blipFill rotWithShape="1">
          <a:blip r:embed="rId2"/>
          <a:srcRect t="-14008" b="-14008"/>
          <a:stretch>
            <a:fillRect/>
          </a:stretch>
        </p:blipFill>
        <p:spPr>
          <a:prstGeom prst="rect">
            <a:avLst/>
          </a:prstGeom>
        </p:spPr>
      </p:pic>
    </p:spTree>
    <p:extLst>
      <p:ext uri="{BB962C8B-B14F-4D97-AF65-F5344CB8AC3E}">
        <p14:creationId xmlns:p14="http://schemas.microsoft.com/office/powerpoint/2010/main" val="161387613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5B711-B1AC-96ED-45C7-6990E2E19B2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A67E774-1A18-BA67-4ACC-D9BAA12F98B9}"/>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FEC82052-D080-8DA8-3F72-F3A7FCA359DC}"/>
              </a:ext>
            </a:extLst>
          </p:cNvPr>
          <p:cNvSpPr>
            <a:spLocks noGrp="1"/>
          </p:cNvSpPr>
          <p:nvPr>
            <p:ph type="body" sz="quarter" idx="11"/>
          </p:nvPr>
        </p:nvSpPr>
        <p:spPr>
          <a:xfrm>
            <a:off x="193192" y="2549451"/>
            <a:ext cx="5623146" cy="2474203"/>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04</a:t>
            </a:r>
            <a:r>
              <a:rPr lang="zh-CN" altLang="en-US" dirty="0"/>
              <a:t>　单击“全新 </a:t>
            </a:r>
            <a:r>
              <a:rPr lang="en-US" altLang="zh-CN" dirty="0"/>
              <a:t>SQL Server </a:t>
            </a:r>
            <a:r>
              <a:rPr lang="zh-CN" altLang="en-US" dirty="0"/>
              <a:t>独立安装或向现有安装添加功能”链接启动 </a:t>
            </a:r>
            <a:r>
              <a:rPr lang="en-US" altLang="zh-CN" dirty="0"/>
              <a:t>SQL Server 2022 </a:t>
            </a:r>
            <a:r>
              <a:rPr lang="zh-CN" altLang="en-US" dirty="0"/>
              <a:t>安装向导，进入“版本”界面，如图 </a:t>
            </a:r>
            <a:r>
              <a:rPr lang="en-US" altLang="zh-CN" dirty="0"/>
              <a:t>3-13 </a:t>
            </a:r>
            <a:r>
              <a:rPr lang="zh-CN" altLang="en-US" dirty="0"/>
              <a:t>所示。</a:t>
            </a:r>
          </a:p>
        </p:txBody>
      </p:sp>
      <p:pic>
        <p:nvPicPr>
          <p:cNvPr id="7" name="图片占位符 6">
            <a:extLst>
              <a:ext uri="{FF2B5EF4-FFF2-40B4-BE49-F238E27FC236}">
                <a16:creationId xmlns:a16="http://schemas.microsoft.com/office/drawing/2014/main" id="{0C3E5F9F-47DC-19E3-425D-61C8CCC5B6EE}"/>
              </a:ext>
            </a:extLst>
          </p:cNvPr>
          <p:cNvPicPr>
            <a:picLocks noGrp="1" noChangeAspect="1"/>
          </p:cNvPicPr>
          <p:nvPr>
            <p:ph type="pic" sz="quarter" idx="12"/>
          </p:nvPr>
        </p:nvPicPr>
        <p:blipFill rotWithShape="1">
          <a:blip r:embed="rId2"/>
          <a:srcRect t="-3334" b="-3334"/>
          <a:stretch>
            <a:fillRect/>
          </a:stretch>
        </p:blipFill>
        <p:spPr>
          <a:prstGeom prst="rect">
            <a:avLst/>
          </a:prstGeom>
        </p:spPr>
      </p:pic>
    </p:spTree>
    <p:extLst>
      <p:ext uri="{BB962C8B-B14F-4D97-AF65-F5344CB8AC3E}">
        <p14:creationId xmlns:p14="http://schemas.microsoft.com/office/powerpoint/2010/main" val="347916736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AE889-02B8-6EA6-AF93-57EBA67600B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F00FE5A-96E1-3181-3566-4F36720AF41E}"/>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2DA24ECE-3387-1ECE-F603-8FAFE8244839}"/>
              </a:ext>
            </a:extLst>
          </p:cNvPr>
          <p:cNvSpPr>
            <a:spLocks noGrp="1"/>
          </p:cNvSpPr>
          <p:nvPr>
            <p:ph type="body" sz="quarter" idx="11"/>
          </p:nvPr>
        </p:nvSpPr>
        <p:spPr>
          <a:xfrm>
            <a:off x="193192" y="3036763"/>
            <a:ext cx="5623146" cy="1499578"/>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05</a:t>
            </a:r>
            <a:r>
              <a:rPr lang="zh-CN" altLang="en-US" dirty="0"/>
              <a:t>　单击“下一步”按钮，进入“许可条款”界面，如图 </a:t>
            </a:r>
            <a:r>
              <a:rPr lang="en-US" altLang="zh-CN" dirty="0"/>
              <a:t>3-14 </a:t>
            </a:r>
            <a:r>
              <a:rPr lang="zh-CN" altLang="en-US" dirty="0"/>
              <a:t>所示。</a:t>
            </a:r>
          </a:p>
        </p:txBody>
      </p:sp>
      <p:pic>
        <p:nvPicPr>
          <p:cNvPr id="8" name="图片占位符 7">
            <a:extLst>
              <a:ext uri="{FF2B5EF4-FFF2-40B4-BE49-F238E27FC236}">
                <a16:creationId xmlns:a16="http://schemas.microsoft.com/office/drawing/2014/main" id="{E8EDFD77-DF88-8CF5-F1D1-4683A96715FE}"/>
              </a:ext>
            </a:extLst>
          </p:cNvPr>
          <p:cNvPicPr>
            <a:picLocks noGrp="1" noChangeAspect="1"/>
          </p:cNvPicPr>
          <p:nvPr>
            <p:ph type="pic" sz="quarter" idx="12"/>
          </p:nvPr>
        </p:nvPicPr>
        <p:blipFill rotWithShape="1">
          <a:blip r:embed="rId2"/>
          <a:srcRect t="-3646" b="-3646"/>
          <a:stretch>
            <a:fillRect/>
          </a:stretch>
        </p:blipFill>
        <p:spPr>
          <a:prstGeom prst="rect">
            <a:avLst/>
          </a:prstGeom>
        </p:spPr>
      </p:pic>
    </p:spTree>
    <p:extLst>
      <p:ext uri="{BB962C8B-B14F-4D97-AF65-F5344CB8AC3E}">
        <p14:creationId xmlns:p14="http://schemas.microsoft.com/office/powerpoint/2010/main" val="270487229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7D64E-79AE-785A-2876-481BE04C269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CC25EA9-7358-3F4E-4151-FA8D40913486}"/>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22376654-B938-F5E6-9A3C-457316361903}"/>
              </a:ext>
            </a:extLst>
          </p:cNvPr>
          <p:cNvSpPr>
            <a:spLocks noGrp="1"/>
          </p:cNvSpPr>
          <p:nvPr>
            <p:ph type="body" sz="quarter" idx="11"/>
          </p:nvPr>
        </p:nvSpPr>
        <p:spPr>
          <a:xfrm>
            <a:off x="193192" y="2793107"/>
            <a:ext cx="5623146" cy="1986891"/>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06</a:t>
            </a:r>
            <a:r>
              <a:rPr lang="zh-CN" altLang="en-US" dirty="0"/>
              <a:t>　勾选“我接受许可条款和隐私声明”复选框，单击“下一步”按钮，即可进入“全局规则”界面，如图 </a:t>
            </a:r>
            <a:r>
              <a:rPr lang="en-US" altLang="zh-CN" dirty="0"/>
              <a:t>3-15 </a:t>
            </a:r>
            <a:r>
              <a:rPr lang="zh-CN" altLang="en-US" dirty="0"/>
              <a:t>所示。</a:t>
            </a:r>
          </a:p>
        </p:txBody>
      </p:sp>
      <p:pic>
        <p:nvPicPr>
          <p:cNvPr id="7" name="图片占位符 6">
            <a:extLst>
              <a:ext uri="{FF2B5EF4-FFF2-40B4-BE49-F238E27FC236}">
                <a16:creationId xmlns:a16="http://schemas.microsoft.com/office/drawing/2014/main" id="{303AD17B-A5A3-AC5B-6ADB-0F35153FD6F5}"/>
              </a:ext>
            </a:extLst>
          </p:cNvPr>
          <p:cNvPicPr>
            <a:picLocks noGrp="1" noChangeAspect="1"/>
          </p:cNvPicPr>
          <p:nvPr>
            <p:ph type="pic" sz="quarter" idx="12"/>
          </p:nvPr>
        </p:nvPicPr>
        <p:blipFill rotWithShape="1">
          <a:blip r:embed="rId2"/>
          <a:srcRect t="-3385" b="-3385"/>
          <a:stretch>
            <a:fillRect/>
          </a:stretch>
        </p:blipFill>
        <p:spPr>
          <a:prstGeom prst="rect">
            <a:avLst/>
          </a:prstGeom>
        </p:spPr>
      </p:pic>
    </p:spTree>
    <p:extLst>
      <p:ext uri="{BB962C8B-B14F-4D97-AF65-F5344CB8AC3E}">
        <p14:creationId xmlns:p14="http://schemas.microsoft.com/office/powerpoint/2010/main" val="367754387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FCC78-8F79-4FFF-346E-3DC92AEDC25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D9C0662-2008-9FC8-4FE6-F2A2F871A58E}"/>
              </a:ext>
            </a:extLst>
          </p:cNvPr>
          <p:cNvSpPr>
            <a:spLocks noGrp="1"/>
          </p:cNvSpPr>
          <p:nvPr>
            <p:ph type="body" sz="quarter" idx="10"/>
          </p:nvPr>
        </p:nvSpPr>
        <p:spPr/>
        <p:txBody>
          <a:bodyPr/>
          <a:lstStyle/>
          <a:p>
            <a:r>
              <a:rPr lang="en-US" altLang="zh-CN" dirty="0"/>
              <a:t>1.2 </a:t>
            </a:r>
            <a:r>
              <a:rPr lang="zh-CN" altLang="en-US" dirty="0"/>
              <a:t>数据模型</a:t>
            </a:r>
          </a:p>
        </p:txBody>
      </p:sp>
      <p:sp>
        <p:nvSpPr>
          <p:cNvPr id="5" name="文本占位符 4">
            <a:extLst>
              <a:ext uri="{FF2B5EF4-FFF2-40B4-BE49-F238E27FC236}">
                <a16:creationId xmlns:a16="http://schemas.microsoft.com/office/drawing/2014/main" id="{E0CB8C0C-51C9-FD7A-5AB5-8CBB2796F12D}"/>
              </a:ext>
            </a:extLst>
          </p:cNvPr>
          <p:cNvSpPr>
            <a:spLocks noGrp="1"/>
          </p:cNvSpPr>
          <p:nvPr>
            <p:ph type="body" sz="quarter" idx="11"/>
          </p:nvPr>
        </p:nvSpPr>
        <p:spPr>
          <a:xfrm>
            <a:off x="193192" y="2790068"/>
            <a:ext cx="11635136" cy="1992981"/>
          </a:xfrm>
        </p:spPr>
        <p:txBody>
          <a:bodyPr/>
          <a:lstStyle/>
          <a:p>
            <a:r>
              <a:rPr lang="en-US" altLang="zh-CN" dirty="0"/>
              <a:t>1.2.2</a:t>
            </a:r>
            <a:r>
              <a:rPr lang="zh-CN" altLang="en-US" dirty="0"/>
              <a:t>　数据模型的组成要素</a:t>
            </a:r>
            <a:endParaRPr lang="en-US" altLang="zh-CN" dirty="0"/>
          </a:p>
          <a:p>
            <a:r>
              <a:rPr lang="en-US" altLang="zh-CN" dirty="0"/>
              <a:t>1. </a:t>
            </a:r>
            <a:r>
              <a:rPr lang="zh-CN" altLang="en-US" dirty="0"/>
              <a:t>数据结构</a:t>
            </a:r>
            <a:endParaRPr lang="en-US" altLang="zh-CN" dirty="0"/>
          </a:p>
          <a:p>
            <a:r>
              <a:rPr lang="zh-CN" altLang="en-US" dirty="0"/>
              <a:t>数据结构用于对数据系统的静态特征进行描述，研究的是数据本身的类型、内容和性质，以及数据之间的关系。</a:t>
            </a:r>
            <a:endParaRPr lang="en-US" altLang="zh-CN" dirty="0"/>
          </a:p>
        </p:txBody>
      </p:sp>
    </p:spTree>
    <p:extLst>
      <p:ext uri="{BB962C8B-B14F-4D97-AF65-F5344CB8AC3E}">
        <p14:creationId xmlns:p14="http://schemas.microsoft.com/office/powerpoint/2010/main" val="230331399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23FF5-4C1C-E784-700B-AB49F4ACDB4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8A997CE-7182-C652-D276-E8064CAE5252}"/>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369AB9A1-2BA0-4F5D-324B-200A9440A97D}"/>
              </a:ext>
            </a:extLst>
          </p:cNvPr>
          <p:cNvSpPr>
            <a:spLocks noGrp="1"/>
          </p:cNvSpPr>
          <p:nvPr>
            <p:ph type="body" sz="quarter" idx="11"/>
          </p:nvPr>
        </p:nvSpPr>
        <p:spPr>
          <a:xfrm>
            <a:off x="193192" y="3036763"/>
            <a:ext cx="5623146" cy="1499578"/>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07</a:t>
            </a:r>
            <a:r>
              <a:rPr lang="zh-CN" altLang="en-US" dirty="0"/>
              <a:t>　单击“下一步”按钮进入“</a:t>
            </a:r>
            <a:r>
              <a:rPr lang="en-US" altLang="zh-CN" dirty="0"/>
              <a:t>Microsoft </a:t>
            </a:r>
            <a:r>
              <a:rPr lang="zh-CN" altLang="en-US" dirty="0"/>
              <a:t>更新”界面，如图 </a:t>
            </a:r>
            <a:r>
              <a:rPr lang="en-US" altLang="zh-CN" dirty="0"/>
              <a:t>3-16 </a:t>
            </a:r>
            <a:r>
              <a:rPr lang="zh-CN" altLang="en-US" dirty="0"/>
              <a:t>所示。</a:t>
            </a:r>
          </a:p>
        </p:txBody>
      </p:sp>
      <p:pic>
        <p:nvPicPr>
          <p:cNvPr id="8" name="图片占位符 7">
            <a:extLst>
              <a:ext uri="{FF2B5EF4-FFF2-40B4-BE49-F238E27FC236}">
                <a16:creationId xmlns:a16="http://schemas.microsoft.com/office/drawing/2014/main" id="{CFEDBF18-A1C4-D6C7-7BAD-033CF233D5F4}"/>
              </a:ext>
            </a:extLst>
          </p:cNvPr>
          <p:cNvPicPr>
            <a:picLocks noGrp="1" noChangeAspect="1"/>
          </p:cNvPicPr>
          <p:nvPr>
            <p:ph type="pic" sz="quarter" idx="12"/>
          </p:nvPr>
        </p:nvPicPr>
        <p:blipFill rotWithShape="1">
          <a:blip r:embed="rId2"/>
          <a:srcRect t="-16376" b="-16376"/>
          <a:stretch>
            <a:fillRect/>
          </a:stretch>
        </p:blipFill>
        <p:spPr>
          <a:prstGeom prst="rect">
            <a:avLst/>
          </a:prstGeom>
        </p:spPr>
      </p:pic>
    </p:spTree>
    <p:extLst>
      <p:ext uri="{BB962C8B-B14F-4D97-AF65-F5344CB8AC3E}">
        <p14:creationId xmlns:p14="http://schemas.microsoft.com/office/powerpoint/2010/main" val="254224039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EF429-B430-CD50-60C0-2CB5B17ED26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3AB6E21-E842-7969-1293-9FEB4DCB4BA8}"/>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F94CF888-0A31-60EB-717A-3C9F9CCB343D}"/>
              </a:ext>
            </a:extLst>
          </p:cNvPr>
          <p:cNvSpPr>
            <a:spLocks noGrp="1"/>
          </p:cNvSpPr>
          <p:nvPr>
            <p:ph type="body" sz="quarter" idx="11"/>
          </p:nvPr>
        </p:nvSpPr>
        <p:spPr>
          <a:xfrm>
            <a:off x="193192" y="2062138"/>
            <a:ext cx="5623146" cy="3448829"/>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08</a:t>
            </a:r>
            <a:r>
              <a:rPr lang="zh-CN" altLang="en-US" dirty="0"/>
              <a:t>　勾选“使用 </a:t>
            </a:r>
            <a:r>
              <a:rPr lang="en-US" altLang="zh-CN" dirty="0"/>
              <a:t>Microsoft </a:t>
            </a:r>
            <a:r>
              <a:rPr lang="zh-CN" altLang="en-US" dirty="0"/>
              <a:t>更新检查更新”复选框，单击“下一步”按钮，进入“安装规则”界面，如图 </a:t>
            </a:r>
            <a:r>
              <a:rPr lang="en-US" altLang="zh-CN" dirty="0"/>
              <a:t>3-17 </a:t>
            </a:r>
            <a:r>
              <a:rPr lang="zh-CN" altLang="en-US" dirty="0"/>
              <a:t>所示。若界面显示有规则未通过验证（即出现失败情况），用户需按照提示对相应设置进行适当调整，并确保所有问题均得到彻底修正。</a:t>
            </a:r>
          </a:p>
        </p:txBody>
      </p:sp>
      <p:pic>
        <p:nvPicPr>
          <p:cNvPr id="7" name="图片占位符 6">
            <a:extLst>
              <a:ext uri="{FF2B5EF4-FFF2-40B4-BE49-F238E27FC236}">
                <a16:creationId xmlns:a16="http://schemas.microsoft.com/office/drawing/2014/main" id="{E2C89487-D496-C0E4-DD32-C27D610ABBD2}"/>
              </a:ext>
            </a:extLst>
          </p:cNvPr>
          <p:cNvPicPr>
            <a:picLocks noGrp="1" noChangeAspect="1"/>
          </p:cNvPicPr>
          <p:nvPr>
            <p:ph type="pic" sz="quarter" idx="12"/>
          </p:nvPr>
        </p:nvPicPr>
        <p:blipFill rotWithShape="1">
          <a:blip r:embed="rId2"/>
          <a:srcRect t="-13354" b="-13354"/>
          <a:stretch>
            <a:fillRect/>
          </a:stretch>
        </p:blipFill>
        <p:spPr>
          <a:prstGeom prst="rect">
            <a:avLst/>
          </a:prstGeom>
        </p:spPr>
      </p:pic>
    </p:spTree>
    <p:extLst>
      <p:ext uri="{BB962C8B-B14F-4D97-AF65-F5344CB8AC3E}">
        <p14:creationId xmlns:p14="http://schemas.microsoft.com/office/powerpoint/2010/main" val="372316074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6579C-19DE-47A1-3690-1A2B9A2C1FD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FC67E72-410D-07E7-4EDB-FCD1559DE86D}"/>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41162BD4-C45A-EEE6-F266-D63060AC7B48}"/>
              </a:ext>
            </a:extLst>
          </p:cNvPr>
          <p:cNvSpPr>
            <a:spLocks noGrp="1"/>
          </p:cNvSpPr>
          <p:nvPr>
            <p:ph type="body" sz="quarter" idx="11"/>
          </p:nvPr>
        </p:nvSpPr>
        <p:spPr>
          <a:xfrm>
            <a:off x="193192" y="2305794"/>
            <a:ext cx="5623146" cy="2961516"/>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09</a:t>
            </a:r>
            <a:r>
              <a:rPr lang="zh-CN" altLang="en-US" dirty="0"/>
              <a:t>　单击“下一步”按钮，进入“适用于 </a:t>
            </a:r>
            <a:r>
              <a:rPr lang="en-US" altLang="zh-CN" dirty="0"/>
              <a:t>SQL Server </a:t>
            </a:r>
            <a:r>
              <a:rPr lang="zh-CN" altLang="en-US" dirty="0"/>
              <a:t>的 </a:t>
            </a:r>
            <a:r>
              <a:rPr lang="en-US" altLang="zh-CN" dirty="0"/>
              <a:t>Azure </a:t>
            </a:r>
            <a:r>
              <a:rPr lang="zh-CN" altLang="en-US" dirty="0"/>
              <a:t>扩展”界面，如图 </a:t>
            </a:r>
            <a:r>
              <a:rPr lang="en-US" altLang="zh-CN" dirty="0"/>
              <a:t>3-18 </a:t>
            </a:r>
            <a:r>
              <a:rPr lang="zh-CN" altLang="en-US" dirty="0"/>
              <a:t>所示。由于本书不介绍 </a:t>
            </a:r>
            <a:r>
              <a:rPr lang="en-US" altLang="zh-CN" dirty="0"/>
              <a:t>SQL Server </a:t>
            </a:r>
            <a:r>
              <a:rPr lang="zh-CN" altLang="en-US" dirty="0"/>
              <a:t>的 </a:t>
            </a:r>
            <a:r>
              <a:rPr lang="en-US" altLang="zh-CN" dirty="0"/>
              <a:t>Azure </a:t>
            </a:r>
            <a:r>
              <a:rPr lang="zh-CN" altLang="en-US" dirty="0"/>
              <a:t>扩展，因此此处取消勾选“适用于</a:t>
            </a:r>
            <a:r>
              <a:rPr lang="en-US" altLang="zh-CN" dirty="0"/>
              <a:t>SQL Server </a:t>
            </a:r>
            <a:r>
              <a:rPr lang="zh-CN" altLang="en-US" dirty="0"/>
              <a:t>的 </a:t>
            </a:r>
            <a:r>
              <a:rPr lang="en-US" altLang="zh-CN" dirty="0"/>
              <a:t>Azure”</a:t>
            </a:r>
            <a:r>
              <a:rPr lang="zh-CN" altLang="en-US" dirty="0"/>
              <a:t>复选框。</a:t>
            </a:r>
          </a:p>
        </p:txBody>
      </p:sp>
      <p:pic>
        <p:nvPicPr>
          <p:cNvPr id="8" name="图片占位符 7">
            <a:extLst>
              <a:ext uri="{FF2B5EF4-FFF2-40B4-BE49-F238E27FC236}">
                <a16:creationId xmlns:a16="http://schemas.microsoft.com/office/drawing/2014/main" id="{B78925AD-03CE-099C-02F8-E009CB86C1EE}"/>
              </a:ext>
            </a:extLst>
          </p:cNvPr>
          <p:cNvPicPr>
            <a:picLocks noGrp="1" noChangeAspect="1"/>
          </p:cNvPicPr>
          <p:nvPr>
            <p:ph type="pic" sz="quarter" idx="12"/>
          </p:nvPr>
        </p:nvPicPr>
        <p:blipFill rotWithShape="1">
          <a:blip r:embed="rId2"/>
          <a:srcRect t="-3277" b="-3277"/>
          <a:stretch>
            <a:fillRect/>
          </a:stretch>
        </p:blipFill>
        <p:spPr>
          <a:prstGeom prst="rect">
            <a:avLst/>
          </a:prstGeom>
        </p:spPr>
      </p:pic>
    </p:spTree>
    <p:extLst>
      <p:ext uri="{BB962C8B-B14F-4D97-AF65-F5344CB8AC3E}">
        <p14:creationId xmlns:p14="http://schemas.microsoft.com/office/powerpoint/2010/main" val="386370923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62EB3-C5AB-09D4-161D-EB99CC5198D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1F0FA3B-40B4-36EA-B62B-36F4038049F2}"/>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393F56FA-23FB-803C-D06B-68D2A9852FD1}"/>
              </a:ext>
            </a:extLst>
          </p:cNvPr>
          <p:cNvSpPr>
            <a:spLocks noGrp="1"/>
          </p:cNvSpPr>
          <p:nvPr>
            <p:ph type="body" sz="quarter" idx="11"/>
          </p:nvPr>
        </p:nvSpPr>
        <p:spPr>
          <a:xfrm>
            <a:off x="193192" y="3036763"/>
            <a:ext cx="5623146" cy="1499578"/>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10</a:t>
            </a:r>
            <a:r>
              <a:rPr lang="zh-CN" altLang="en-US" dirty="0"/>
              <a:t>　单击“下一步”按钮，进入“功能选择”界面，如图 </a:t>
            </a:r>
            <a:r>
              <a:rPr lang="en-US" altLang="zh-CN" dirty="0"/>
              <a:t>3-19 </a:t>
            </a:r>
            <a:r>
              <a:rPr lang="zh-CN" altLang="en-US" dirty="0"/>
              <a:t>所示。</a:t>
            </a:r>
          </a:p>
        </p:txBody>
      </p:sp>
      <p:pic>
        <p:nvPicPr>
          <p:cNvPr id="7" name="图片占位符 6">
            <a:extLst>
              <a:ext uri="{FF2B5EF4-FFF2-40B4-BE49-F238E27FC236}">
                <a16:creationId xmlns:a16="http://schemas.microsoft.com/office/drawing/2014/main" id="{4B1ADB7A-A5B7-86E0-8E12-C5F95AAA5A4D}"/>
              </a:ext>
            </a:extLst>
          </p:cNvPr>
          <p:cNvPicPr>
            <a:picLocks noGrp="1" noChangeAspect="1"/>
          </p:cNvPicPr>
          <p:nvPr>
            <p:ph type="pic" sz="quarter" idx="12"/>
          </p:nvPr>
        </p:nvPicPr>
        <p:blipFill rotWithShape="1">
          <a:blip r:embed="rId2"/>
          <a:srcRect t="-2883" b="-2883"/>
          <a:stretch>
            <a:fillRect/>
          </a:stretch>
        </p:blipFill>
        <p:spPr>
          <a:prstGeom prst="rect">
            <a:avLst/>
          </a:prstGeom>
        </p:spPr>
      </p:pic>
    </p:spTree>
    <p:extLst>
      <p:ext uri="{BB962C8B-B14F-4D97-AF65-F5344CB8AC3E}">
        <p14:creationId xmlns:p14="http://schemas.microsoft.com/office/powerpoint/2010/main" val="134168389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D2527-7B16-4B47-1AF6-68A61499E7B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A6BD4DD-885A-3C58-94C4-4EC961E1BEFC}"/>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9C8F137E-83D3-8D9E-74BA-789C1B8128A8}"/>
              </a:ext>
            </a:extLst>
          </p:cNvPr>
          <p:cNvSpPr>
            <a:spLocks noGrp="1"/>
          </p:cNvSpPr>
          <p:nvPr>
            <p:ph type="body" sz="quarter" idx="11"/>
          </p:nvPr>
        </p:nvSpPr>
        <p:spPr>
          <a:xfrm>
            <a:off x="193192" y="3036763"/>
            <a:ext cx="5623146" cy="1499578"/>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11</a:t>
            </a:r>
            <a:r>
              <a:rPr lang="zh-CN" altLang="en-US" dirty="0"/>
              <a:t>　单击“下一步”按钮，进入“实例配置”界面，如图 </a:t>
            </a:r>
            <a:r>
              <a:rPr lang="en-US" altLang="zh-CN" dirty="0"/>
              <a:t>3-20 </a:t>
            </a:r>
            <a:r>
              <a:rPr lang="zh-CN" altLang="en-US" dirty="0"/>
              <a:t>所示。</a:t>
            </a:r>
          </a:p>
        </p:txBody>
      </p:sp>
      <p:pic>
        <p:nvPicPr>
          <p:cNvPr id="8" name="图片占位符 7">
            <a:extLst>
              <a:ext uri="{FF2B5EF4-FFF2-40B4-BE49-F238E27FC236}">
                <a16:creationId xmlns:a16="http://schemas.microsoft.com/office/drawing/2014/main" id="{2150E254-0D99-0548-8320-A2192784B5F9}"/>
              </a:ext>
            </a:extLst>
          </p:cNvPr>
          <p:cNvPicPr>
            <a:picLocks noGrp="1" noChangeAspect="1"/>
          </p:cNvPicPr>
          <p:nvPr>
            <p:ph type="pic" sz="quarter" idx="12"/>
          </p:nvPr>
        </p:nvPicPr>
        <p:blipFill rotWithShape="1">
          <a:blip r:embed="rId2"/>
          <a:srcRect t="-3461" b="-3461"/>
          <a:stretch>
            <a:fillRect/>
          </a:stretch>
        </p:blipFill>
        <p:spPr>
          <a:prstGeom prst="rect">
            <a:avLst/>
          </a:prstGeom>
        </p:spPr>
      </p:pic>
    </p:spTree>
    <p:extLst>
      <p:ext uri="{BB962C8B-B14F-4D97-AF65-F5344CB8AC3E}">
        <p14:creationId xmlns:p14="http://schemas.microsoft.com/office/powerpoint/2010/main" val="143248587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3D8D2-08F0-4B55-F3CB-E4562C345C0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710FA27-CD93-E49A-7A84-699999D71F77}"/>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83F8D9E0-3772-2857-40AE-BAF87658E2F2}"/>
              </a:ext>
            </a:extLst>
          </p:cNvPr>
          <p:cNvSpPr>
            <a:spLocks noGrp="1"/>
          </p:cNvSpPr>
          <p:nvPr>
            <p:ph type="body" sz="quarter" idx="11"/>
          </p:nvPr>
        </p:nvSpPr>
        <p:spPr>
          <a:xfrm>
            <a:off x="193192" y="3036763"/>
            <a:ext cx="5623146" cy="1499578"/>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12</a:t>
            </a:r>
            <a:r>
              <a:rPr lang="zh-CN" altLang="en-US" dirty="0"/>
              <a:t>　单击“下一步”按钮，进入“</a:t>
            </a:r>
            <a:r>
              <a:rPr lang="en-US" altLang="zh-CN" dirty="0" err="1"/>
              <a:t>PolyBase</a:t>
            </a:r>
            <a:r>
              <a:rPr lang="en-US" altLang="zh-CN" dirty="0"/>
              <a:t> </a:t>
            </a:r>
            <a:r>
              <a:rPr lang="zh-CN" altLang="en-US" dirty="0"/>
              <a:t>配置”界面，如图 </a:t>
            </a:r>
            <a:r>
              <a:rPr lang="en-US" altLang="zh-CN" dirty="0"/>
              <a:t>3-21 </a:t>
            </a:r>
            <a:r>
              <a:rPr lang="zh-CN" altLang="en-US" dirty="0"/>
              <a:t>所示。</a:t>
            </a:r>
          </a:p>
        </p:txBody>
      </p:sp>
      <p:pic>
        <p:nvPicPr>
          <p:cNvPr id="7" name="图片占位符 6">
            <a:extLst>
              <a:ext uri="{FF2B5EF4-FFF2-40B4-BE49-F238E27FC236}">
                <a16:creationId xmlns:a16="http://schemas.microsoft.com/office/drawing/2014/main" id="{72C514BA-AB9E-8681-BC4A-1EF524E2D2A4}"/>
              </a:ext>
            </a:extLst>
          </p:cNvPr>
          <p:cNvPicPr>
            <a:picLocks noGrp="1" noChangeAspect="1"/>
          </p:cNvPicPr>
          <p:nvPr>
            <p:ph type="pic" sz="quarter" idx="12"/>
          </p:nvPr>
        </p:nvPicPr>
        <p:blipFill rotWithShape="1">
          <a:blip r:embed="rId2"/>
          <a:srcRect t="-5177" b="-5177"/>
          <a:stretch>
            <a:fillRect/>
          </a:stretch>
        </p:blipFill>
        <p:spPr>
          <a:prstGeom prst="rect">
            <a:avLst/>
          </a:prstGeom>
        </p:spPr>
      </p:pic>
    </p:spTree>
    <p:extLst>
      <p:ext uri="{BB962C8B-B14F-4D97-AF65-F5344CB8AC3E}">
        <p14:creationId xmlns:p14="http://schemas.microsoft.com/office/powerpoint/2010/main" val="4358405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6BC2C-105B-76D5-D2C1-6FB7D19AB63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CF63CF1-1D3D-A93A-D797-24AB16C6875F}"/>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5E77D323-A7E9-9CE9-54AF-C1B8255B02AF}"/>
              </a:ext>
            </a:extLst>
          </p:cNvPr>
          <p:cNvSpPr>
            <a:spLocks noGrp="1"/>
          </p:cNvSpPr>
          <p:nvPr>
            <p:ph type="body" sz="quarter" idx="11"/>
          </p:nvPr>
        </p:nvSpPr>
        <p:spPr>
          <a:xfrm>
            <a:off x="193192" y="1818481"/>
            <a:ext cx="5623146" cy="3936142"/>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13</a:t>
            </a:r>
            <a:r>
              <a:rPr lang="zh-CN" altLang="en-US" dirty="0"/>
              <a:t>　单击“下一步”按钮，进入“服务器配置”界面。在该步骤，用户可以自定义 </a:t>
            </a:r>
            <a:r>
              <a:rPr lang="en-US" altLang="zh-CN" dirty="0"/>
              <a:t>SQL Server </a:t>
            </a:r>
            <a:r>
              <a:rPr lang="zh-CN" altLang="en-US" dirty="0"/>
              <a:t>服务的启动类型、服务账户、内存分配等重要设置。此处应勾选“向</a:t>
            </a:r>
            <a:r>
              <a:rPr lang="en-US" altLang="zh-CN" dirty="0"/>
              <a:t>SQL Server </a:t>
            </a:r>
            <a:r>
              <a:rPr lang="zh-CN" altLang="en-US" dirty="0"/>
              <a:t>数据库引擎服务授予‘执行卷维护任务’特权”复选框，如图 </a:t>
            </a:r>
            <a:r>
              <a:rPr lang="en-US" altLang="zh-CN" dirty="0"/>
              <a:t>3-22 </a:t>
            </a:r>
            <a:r>
              <a:rPr lang="zh-CN" altLang="en-US" dirty="0"/>
              <a:t>所示。</a:t>
            </a:r>
          </a:p>
        </p:txBody>
      </p:sp>
      <p:pic>
        <p:nvPicPr>
          <p:cNvPr id="8" name="图片占位符 7">
            <a:extLst>
              <a:ext uri="{FF2B5EF4-FFF2-40B4-BE49-F238E27FC236}">
                <a16:creationId xmlns:a16="http://schemas.microsoft.com/office/drawing/2014/main" id="{C68DB03D-81A1-B05E-0D80-E07120148232}"/>
              </a:ext>
            </a:extLst>
          </p:cNvPr>
          <p:cNvPicPr>
            <a:picLocks noGrp="1" noChangeAspect="1"/>
          </p:cNvPicPr>
          <p:nvPr>
            <p:ph type="pic" sz="quarter" idx="12"/>
          </p:nvPr>
        </p:nvPicPr>
        <p:blipFill rotWithShape="1">
          <a:blip r:embed="rId2"/>
          <a:srcRect t="-3718" b="-3718"/>
          <a:stretch>
            <a:fillRect/>
          </a:stretch>
        </p:blipFill>
        <p:spPr>
          <a:prstGeom prst="rect">
            <a:avLst/>
          </a:prstGeom>
        </p:spPr>
      </p:pic>
    </p:spTree>
    <p:extLst>
      <p:ext uri="{BB962C8B-B14F-4D97-AF65-F5344CB8AC3E}">
        <p14:creationId xmlns:p14="http://schemas.microsoft.com/office/powerpoint/2010/main" val="268536616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1D354-68E5-876D-DE7F-BBD94CE3FF6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40C0D70-C9BD-80E8-A8BC-23626BB8CC0C}"/>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228FFEBF-D778-986F-1AF5-321CDA28ADAB}"/>
              </a:ext>
            </a:extLst>
          </p:cNvPr>
          <p:cNvSpPr>
            <a:spLocks noGrp="1"/>
          </p:cNvSpPr>
          <p:nvPr>
            <p:ph type="body" sz="quarter" idx="11"/>
          </p:nvPr>
        </p:nvSpPr>
        <p:spPr>
          <a:xfrm>
            <a:off x="193192" y="1331168"/>
            <a:ext cx="5623146" cy="4910768"/>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14</a:t>
            </a:r>
            <a:r>
              <a:rPr lang="zh-CN" altLang="en-US" dirty="0"/>
              <a:t>　单击“下一步”按钮，进入“数据库引擎配置”界面。具体设置如下：在该界面的“身份验证模式”一栏选择“混合模式（</a:t>
            </a:r>
            <a:r>
              <a:rPr lang="en-US" altLang="zh-CN" dirty="0"/>
              <a:t>SQL Server </a:t>
            </a:r>
            <a:r>
              <a:rPr lang="zh-CN" altLang="en-US" dirty="0"/>
              <a:t>身份验证和 </a:t>
            </a:r>
            <a:r>
              <a:rPr lang="en-US" altLang="zh-CN" dirty="0"/>
              <a:t>Windows </a:t>
            </a:r>
            <a:r>
              <a:rPr lang="zh-CN" altLang="en-US" dirty="0"/>
              <a:t>身份验证）”选项；在“为 </a:t>
            </a:r>
            <a:r>
              <a:rPr lang="en-US" altLang="zh-CN" dirty="0"/>
              <a:t>SQL Server </a:t>
            </a:r>
            <a:r>
              <a:rPr lang="zh-CN" altLang="en-US" dirty="0"/>
              <a:t>系统管理员 </a:t>
            </a:r>
            <a:r>
              <a:rPr lang="en-US" altLang="zh-CN" dirty="0"/>
              <a:t>(</a:t>
            </a:r>
            <a:r>
              <a:rPr lang="en-US" altLang="zh-CN" dirty="0" err="1"/>
              <a:t>sa</a:t>
            </a:r>
            <a:r>
              <a:rPr lang="en-US" altLang="zh-CN" dirty="0"/>
              <a:t>) </a:t>
            </a:r>
            <a:r>
              <a:rPr lang="zh-CN" altLang="en-US" dirty="0"/>
              <a:t>账户指定密码”一栏，输入密码并确认密码；在“指定 </a:t>
            </a:r>
            <a:r>
              <a:rPr lang="en-US" altLang="zh-CN" dirty="0"/>
              <a:t>SQL Server </a:t>
            </a:r>
            <a:r>
              <a:rPr lang="zh-CN" altLang="en-US" dirty="0"/>
              <a:t>管理员”一栏单击“添加当前用户”按钮。设置完成的操作界面如图 </a:t>
            </a:r>
            <a:r>
              <a:rPr lang="en-US" altLang="zh-CN" dirty="0"/>
              <a:t>3-23 </a:t>
            </a:r>
            <a:r>
              <a:rPr lang="zh-CN" altLang="en-US" dirty="0"/>
              <a:t>所示。</a:t>
            </a:r>
          </a:p>
        </p:txBody>
      </p:sp>
      <p:pic>
        <p:nvPicPr>
          <p:cNvPr id="7" name="图片占位符 6">
            <a:extLst>
              <a:ext uri="{FF2B5EF4-FFF2-40B4-BE49-F238E27FC236}">
                <a16:creationId xmlns:a16="http://schemas.microsoft.com/office/drawing/2014/main" id="{CF3698FB-7DE4-4620-D75B-73235CB56D2F}"/>
              </a:ext>
            </a:extLst>
          </p:cNvPr>
          <p:cNvPicPr>
            <a:picLocks noGrp="1" noChangeAspect="1"/>
          </p:cNvPicPr>
          <p:nvPr>
            <p:ph type="pic" sz="quarter" idx="12"/>
          </p:nvPr>
        </p:nvPicPr>
        <p:blipFill rotWithShape="1">
          <a:blip r:embed="rId2"/>
          <a:srcRect t="-4393" b="-4393"/>
          <a:stretch>
            <a:fillRect/>
          </a:stretch>
        </p:blipFill>
        <p:spPr>
          <a:prstGeom prst="rect">
            <a:avLst/>
          </a:prstGeom>
        </p:spPr>
      </p:pic>
    </p:spTree>
    <p:extLst>
      <p:ext uri="{BB962C8B-B14F-4D97-AF65-F5344CB8AC3E}">
        <p14:creationId xmlns:p14="http://schemas.microsoft.com/office/powerpoint/2010/main" val="170621296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9C236-08E3-49EE-A8F9-3E840CAFA44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FC848A7-0C7E-6652-978F-6CB3367AE6B6}"/>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E3BA45D9-7061-39FE-2C69-D6F7E77FC644}"/>
              </a:ext>
            </a:extLst>
          </p:cNvPr>
          <p:cNvSpPr>
            <a:spLocks noGrp="1"/>
          </p:cNvSpPr>
          <p:nvPr>
            <p:ph type="body" sz="quarter" idx="11"/>
          </p:nvPr>
        </p:nvSpPr>
        <p:spPr>
          <a:xfrm>
            <a:off x="193192" y="1818481"/>
            <a:ext cx="5623146" cy="3936142"/>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15</a:t>
            </a:r>
            <a:r>
              <a:rPr lang="zh-CN" altLang="en-US" dirty="0"/>
              <a:t>　单击“下一步”按钮，进入“</a:t>
            </a:r>
            <a:r>
              <a:rPr lang="en-US" altLang="zh-CN" dirty="0"/>
              <a:t>Analysis Services </a:t>
            </a:r>
            <a:r>
              <a:rPr lang="zh-CN" altLang="en-US" dirty="0"/>
              <a:t>配置”界面。具体设置如下：“服务器模式”一栏保持默认的“表格模式”选项；在“指定哪些用户具有对 </a:t>
            </a:r>
            <a:r>
              <a:rPr lang="en-US" altLang="zh-CN" dirty="0"/>
              <a:t>Analysis Services </a:t>
            </a:r>
            <a:r>
              <a:rPr lang="zh-CN" altLang="en-US" dirty="0"/>
              <a:t>的管理权限”一栏单击“添加当前用户”按钮。设置完成的操作界面如图 </a:t>
            </a:r>
            <a:r>
              <a:rPr lang="en-US" altLang="zh-CN" dirty="0"/>
              <a:t>3-24 </a:t>
            </a:r>
            <a:r>
              <a:rPr lang="zh-CN" altLang="en-US" dirty="0"/>
              <a:t>所示。</a:t>
            </a:r>
          </a:p>
        </p:txBody>
      </p:sp>
      <p:pic>
        <p:nvPicPr>
          <p:cNvPr id="8" name="图片占位符 7">
            <a:extLst>
              <a:ext uri="{FF2B5EF4-FFF2-40B4-BE49-F238E27FC236}">
                <a16:creationId xmlns:a16="http://schemas.microsoft.com/office/drawing/2014/main" id="{821367F2-5D3B-0307-6485-B6AA85300825}"/>
              </a:ext>
            </a:extLst>
          </p:cNvPr>
          <p:cNvPicPr>
            <a:picLocks noGrp="1" noChangeAspect="1"/>
          </p:cNvPicPr>
          <p:nvPr>
            <p:ph type="pic" sz="quarter" idx="12"/>
          </p:nvPr>
        </p:nvPicPr>
        <p:blipFill rotWithShape="1">
          <a:blip r:embed="rId2"/>
          <a:srcRect t="-4576" b="-4576"/>
          <a:stretch>
            <a:fillRect/>
          </a:stretch>
        </p:blipFill>
        <p:spPr>
          <a:prstGeom prst="rect">
            <a:avLst/>
          </a:prstGeom>
        </p:spPr>
      </p:pic>
    </p:spTree>
    <p:extLst>
      <p:ext uri="{BB962C8B-B14F-4D97-AF65-F5344CB8AC3E}">
        <p14:creationId xmlns:p14="http://schemas.microsoft.com/office/powerpoint/2010/main" val="304702621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EDDF7-F8C5-C80A-7551-59D0AE9387A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7469D8B-B59A-F45D-4495-BEB1EEC45161}"/>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292E475C-34F7-EF0B-23AC-9655269A1192}"/>
              </a:ext>
            </a:extLst>
          </p:cNvPr>
          <p:cNvSpPr>
            <a:spLocks noGrp="1"/>
          </p:cNvSpPr>
          <p:nvPr>
            <p:ph type="body" sz="quarter" idx="11"/>
          </p:nvPr>
        </p:nvSpPr>
        <p:spPr>
          <a:xfrm>
            <a:off x="193192" y="2549450"/>
            <a:ext cx="5623146" cy="2474203"/>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16</a:t>
            </a:r>
            <a:r>
              <a:rPr lang="zh-CN" altLang="en-US" dirty="0"/>
              <a:t>　单击“下一步”按钮，进入“</a:t>
            </a:r>
            <a:r>
              <a:rPr lang="en-US" altLang="zh-CN" dirty="0"/>
              <a:t>Integration Services Scale Out </a:t>
            </a:r>
            <a:r>
              <a:rPr lang="zh-CN" altLang="en-US" dirty="0"/>
              <a:t>配置 </a:t>
            </a:r>
            <a:r>
              <a:rPr lang="en-US" altLang="zh-CN" dirty="0"/>
              <a:t>- </a:t>
            </a:r>
            <a:r>
              <a:rPr lang="zh-CN" altLang="en-US" dirty="0"/>
              <a:t>主节点“界面，如图 </a:t>
            </a:r>
            <a:r>
              <a:rPr lang="en-US" altLang="zh-CN" dirty="0"/>
              <a:t>3-25 </a:t>
            </a:r>
            <a:r>
              <a:rPr lang="zh-CN" altLang="en-US" dirty="0"/>
              <a:t>所示。该界面所有选项保持默认即可。</a:t>
            </a:r>
          </a:p>
        </p:txBody>
      </p:sp>
      <p:pic>
        <p:nvPicPr>
          <p:cNvPr id="7" name="图片占位符 6">
            <a:extLst>
              <a:ext uri="{FF2B5EF4-FFF2-40B4-BE49-F238E27FC236}">
                <a16:creationId xmlns:a16="http://schemas.microsoft.com/office/drawing/2014/main" id="{E12FA843-0FF4-9BF6-EC3B-991813B9CF17}"/>
              </a:ext>
            </a:extLst>
          </p:cNvPr>
          <p:cNvPicPr>
            <a:picLocks noGrp="1" noChangeAspect="1"/>
          </p:cNvPicPr>
          <p:nvPr>
            <p:ph type="pic" sz="quarter" idx="12"/>
          </p:nvPr>
        </p:nvPicPr>
        <p:blipFill rotWithShape="1">
          <a:blip r:embed="rId2"/>
          <a:srcRect t="-3587" b="-3587"/>
          <a:stretch>
            <a:fillRect/>
          </a:stretch>
        </p:blipFill>
        <p:spPr>
          <a:prstGeom prst="rect">
            <a:avLst/>
          </a:prstGeom>
        </p:spPr>
      </p:pic>
    </p:spTree>
    <p:extLst>
      <p:ext uri="{BB962C8B-B14F-4D97-AF65-F5344CB8AC3E}">
        <p14:creationId xmlns:p14="http://schemas.microsoft.com/office/powerpoint/2010/main" val="72469667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30E57-5201-1B9C-DE62-D3FB792B0C3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E41282A-143D-EF5C-2AA6-97CAB49A3B0E}"/>
              </a:ext>
            </a:extLst>
          </p:cNvPr>
          <p:cNvSpPr>
            <a:spLocks noGrp="1"/>
          </p:cNvSpPr>
          <p:nvPr>
            <p:ph type="body" sz="quarter" idx="10"/>
          </p:nvPr>
        </p:nvSpPr>
        <p:spPr/>
        <p:txBody>
          <a:bodyPr/>
          <a:lstStyle/>
          <a:p>
            <a:r>
              <a:rPr lang="en-US" altLang="zh-CN" dirty="0"/>
              <a:t>1.2 </a:t>
            </a:r>
            <a:r>
              <a:rPr lang="zh-CN" altLang="en-US" dirty="0"/>
              <a:t>数据模型</a:t>
            </a:r>
          </a:p>
        </p:txBody>
      </p:sp>
      <p:sp>
        <p:nvSpPr>
          <p:cNvPr id="5" name="文本占位符 4">
            <a:extLst>
              <a:ext uri="{FF2B5EF4-FFF2-40B4-BE49-F238E27FC236}">
                <a16:creationId xmlns:a16="http://schemas.microsoft.com/office/drawing/2014/main" id="{968B27E3-03B5-CD04-9D19-96FB84529D97}"/>
              </a:ext>
            </a:extLst>
          </p:cNvPr>
          <p:cNvSpPr>
            <a:spLocks noGrp="1"/>
          </p:cNvSpPr>
          <p:nvPr>
            <p:ph type="body" sz="quarter" idx="11"/>
          </p:nvPr>
        </p:nvSpPr>
        <p:spPr>
          <a:xfrm>
            <a:off x="193192" y="2546412"/>
            <a:ext cx="11635136" cy="2480294"/>
          </a:xfrm>
        </p:spPr>
        <p:txBody>
          <a:bodyPr/>
          <a:lstStyle/>
          <a:p>
            <a:r>
              <a:rPr lang="en-US" altLang="zh-CN" dirty="0"/>
              <a:t>1.2.2</a:t>
            </a:r>
            <a:r>
              <a:rPr lang="zh-CN" altLang="en-US" dirty="0"/>
              <a:t>　数据模型的组成要素</a:t>
            </a:r>
            <a:endParaRPr lang="en-US" altLang="zh-CN" dirty="0"/>
          </a:p>
          <a:p>
            <a:r>
              <a:rPr lang="en-US" altLang="zh-CN" dirty="0"/>
              <a:t>2. </a:t>
            </a:r>
            <a:r>
              <a:rPr lang="zh-CN" altLang="en-US" dirty="0"/>
              <a:t>数据操作</a:t>
            </a:r>
          </a:p>
          <a:p>
            <a:r>
              <a:rPr lang="zh-CN" altLang="en-US" dirty="0"/>
              <a:t>数据操作用于对数据系统的动态特征进行描述，是对数据库中对象实例允许执行的操作的集合，包括对对象实例的检索、插入、删除和修改等操作。数据模型必须定义这些操作的确切含义、操作符号、操作规则（如优先级）和实现操作的语言。</a:t>
            </a:r>
            <a:endParaRPr lang="en-US" altLang="zh-CN" dirty="0"/>
          </a:p>
        </p:txBody>
      </p:sp>
    </p:spTree>
    <p:extLst>
      <p:ext uri="{BB962C8B-B14F-4D97-AF65-F5344CB8AC3E}">
        <p14:creationId xmlns:p14="http://schemas.microsoft.com/office/powerpoint/2010/main" val="387158806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5F1B8-3334-F71C-EACD-F62F5A5F3E2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28F0732-0AE0-026E-0890-72E9D8490F35}"/>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72B2FD1A-25B2-F54E-71EA-6391B570952E}"/>
              </a:ext>
            </a:extLst>
          </p:cNvPr>
          <p:cNvSpPr>
            <a:spLocks noGrp="1"/>
          </p:cNvSpPr>
          <p:nvPr>
            <p:ph type="body" sz="quarter" idx="11"/>
          </p:nvPr>
        </p:nvSpPr>
        <p:spPr>
          <a:xfrm>
            <a:off x="193192" y="2549450"/>
            <a:ext cx="5623146" cy="2474203"/>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17</a:t>
            </a:r>
            <a:r>
              <a:rPr lang="zh-CN" altLang="en-US" dirty="0"/>
              <a:t>　单击“下一步”按钮，进入“</a:t>
            </a:r>
            <a:r>
              <a:rPr lang="en-US" altLang="zh-CN" dirty="0"/>
              <a:t>Integration Services Scale Out </a:t>
            </a:r>
            <a:r>
              <a:rPr lang="zh-CN" altLang="en-US" dirty="0"/>
              <a:t>配置 </a:t>
            </a:r>
            <a:r>
              <a:rPr lang="en-US" altLang="zh-CN" dirty="0"/>
              <a:t>- </a:t>
            </a:r>
            <a:r>
              <a:rPr lang="zh-CN" altLang="en-US" dirty="0"/>
              <a:t>辅助角色节点”界面，如图 </a:t>
            </a:r>
            <a:r>
              <a:rPr lang="en-US" altLang="zh-CN" dirty="0"/>
              <a:t>3-26 </a:t>
            </a:r>
            <a:r>
              <a:rPr lang="zh-CN" altLang="en-US" dirty="0"/>
              <a:t>所示。该界面所有选项保持默认即可。</a:t>
            </a:r>
          </a:p>
        </p:txBody>
      </p:sp>
      <p:pic>
        <p:nvPicPr>
          <p:cNvPr id="8" name="图片占位符 7">
            <a:extLst>
              <a:ext uri="{FF2B5EF4-FFF2-40B4-BE49-F238E27FC236}">
                <a16:creationId xmlns:a16="http://schemas.microsoft.com/office/drawing/2014/main" id="{9CA61EE2-1AA0-4653-C97C-93A006398279}"/>
              </a:ext>
            </a:extLst>
          </p:cNvPr>
          <p:cNvPicPr>
            <a:picLocks noGrp="1" noChangeAspect="1"/>
          </p:cNvPicPr>
          <p:nvPr>
            <p:ph type="pic" sz="quarter" idx="12"/>
          </p:nvPr>
        </p:nvPicPr>
        <p:blipFill rotWithShape="1">
          <a:blip r:embed="rId2"/>
          <a:srcRect t="-5327" b="-5327"/>
          <a:stretch>
            <a:fillRect/>
          </a:stretch>
        </p:blipFill>
        <p:spPr>
          <a:prstGeom prst="rect">
            <a:avLst/>
          </a:prstGeom>
        </p:spPr>
      </p:pic>
    </p:spTree>
    <p:extLst>
      <p:ext uri="{BB962C8B-B14F-4D97-AF65-F5344CB8AC3E}">
        <p14:creationId xmlns:p14="http://schemas.microsoft.com/office/powerpoint/2010/main" val="99068733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2460B-E809-5E02-369F-FB493A246B5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B9BDBC7-7E6A-803F-B87F-A107A80B6677}"/>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242F1D98-9D02-4E60-0C70-6885FB203ED1}"/>
              </a:ext>
            </a:extLst>
          </p:cNvPr>
          <p:cNvSpPr>
            <a:spLocks noGrp="1"/>
          </p:cNvSpPr>
          <p:nvPr>
            <p:ph type="body" sz="quarter" idx="11"/>
          </p:nvPr>
        </p:nvSpPr>
        <p:spPr>
          <a:xfrm>
            <a:off x="193192" y="3036762"/>
            <a:ext cx="5623146" cy="1499578"/>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18</a:t>
            </a:r>
            <a:r>
              <a:rPr lang="zh-CN" altLang="en-US" dirty="0"/>
              <a:t>　单击“下一步”按钮，进入“功能配置规则”界面，如图 </a:t>
            </a:r>
            <a:r>
              <a:rPr lang="en-US" altLang="zh-CN" dirty="0"/>
              <a:t>3-27 </a:t>
            </a:r>
            <a:r>
              <a:rPr lang="zh-CN" altLang="en-US" dirty="0"/>
              <a:t>所示。</a:t>
            </a:r>
          </a:p>
        </p:txBody>
      </p:sp>
      <p:pic>
        <p:nvPicPr>
          <p:cNvPr id="7" name="图片占位符 6">
            <a:extLst>
              <a:ext uri="{FF2B5EF4-FFF2-40B4-BE49-F238E27FC236}">
                <a16:creationId xmlns:a16="http://schemas.microsoft.com/office/drawing/2014/main" id="{22C23800-2CD5-1D15-7663-E62DCD818856}"/>
              </a:ext>
            </a:extLst>
          </p:cNvPr>
          <p:cNvPicPr>
            <a:picLocks noGrp="1" noChangeAspect="1"/>
          </p:cNvPicPr>
          <p:nvPr>
            <p:ph type="pic" sz="quarter" idx="12"/>
          </p:nvPr>
        </p:nvPicPr>
        <p:blipFill rotWithShape="1">
          <a:blip r:embed="rId2"/>
          <a:srcRect t="-4070" b="-4070"/>
          <a:stretch>
            <a:fillRect/>
          </a:stretch>
        </p:blipFill>
        <p:spPr>
          <a:prstGeom prst="rect">
            <a:avLst/>
          </a:prstGeom>
        </p:spPr>
      </p:pic>
    </p:spTree>
    <p:extLst>
      <p:ext uri="{BB962C8B-B14F-4D97-AF65-F5344CB8AC3E}">
        <p14:creationId xmlns:p14="http://schemas.microsoft.com/office/powerpoint/2010/main" val="259084030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541E3-2A7D-5ECB-3095-0A80A763BDB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AA36119-6C37-2AFE-3067-5C510F6C47C2}"/>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92A9B3A5-B35D-47BD-472C-0555B287A8DE}"/>
              </a:ext>
            </a:extLst>
          </p:cNvPr>
          <p:cNvSpPr>
            <a:spLocks noGrp="1"/>
          </p:cNvSpPr>
          <p:nvPr>
            <p:ph type="body" sz="quarter" idx="11"/>
          </p:nvPr>
        </p:nvSpPr>
        <p:spPr>
          <a:xfrm>
            <a:off x="193192" y="3036762"/>
            <a:ext cx="5623146" cy="1499578"/>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19</a:t>
            </a:r>
            <a:r>
              <a:rPr lang="zh-CN" altLang="en-US" dirty="0"/>
              <a:t>　单击“下一步”按钮，进入“准备安装”界面，如图 </a:t>
            </a:r>
            <a:r>
              <a:rPr lang="en-US" altLang="zh-CN" dirty="0"/>
              <a:t>3-28 </a:t>
            </a:r>
            <a:r>
              <a:rPr lang="zh-CN" altLang="en-US" dirty="0"/>
              <a:t>所示。</a:t>
            </a:r>
          </a:p>
        </p:txBody>
      </p:sp>
      <p:pic>
        <p:nvPicPr>
          <p:cNvPr id="8" name="图片占位符 7">
            <a:extLst>
              <a:ext uri="{FF2B5EF4-FFF2-40B4-BE49-F238E27FC236}">
                <a16:creationId xmlns:a16="http://schemas.microsoft.com/office/drawing/2014/main" id="{FF2D3A38-FCE1-17CF-4BCE-51C2D332078B}"/>
              </a:ext>
            </a:extLst>
          </p:cNvPr>
          <p:cNvPicPr>
            <a:picLocks noGrp="1" noChangeAspect="1"/>
          </p:cNvPicPr>
          <p:nvPr>
            <p:ph type="pic" sz="quarter" idx="12"/>
          </p:nvPr>
        </p:nvPicPr>
        <p:blipFill rotWithShape="1">
          <a:blip r:embed="rId2"/>
          <a:srcRect t="-3951" b="-3951"/>
          <a:stretch>
            <a:fillRect/>
          </a:stretch>
        </p:blipFill>
        <p:spPr>
          <a:prstGeom prst="rect">
            <a:avLst/>
          </a:prstGeom>
        </p:spPr>
      </p:pic>
    </p:spTree>
    <p:extLst>
      <p:ext uri="{BB962C8B-B14F-4D97-AF65-F5344CB8AC3E}">
        <p14:creationId xmlns:p14="http://schemas.microsoft.com/office/powerpoint/2010/main" val="347794366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B78BD-3E32-3079-F6F3-7DC61DDC685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DA8E498-8348-41BE-FA73-F3E1F6619FC7}"/>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89667D78-3762-9969-1E92-AA5110DDB24C}"/>
              </a:ext>
            </a:extLst>
          </p:cNvPr>
          <p:cNvSpPr>
            <a:spLocks noGrp="1"/>
          </p:cNvSpPr>
          <p:nvPr>
            <p:ph type="body" sz="quarter" idx="11"/>
          </p:nvPr>
        </p:nvSpPr>
        <p:spPr>
          <a:xfrm>
            <a:off x="193192" y="3036762"/>
            <a:ext cx="5623146" cy="1499578"/>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20</a:t>
            </a:r>
            <a:r>
              <a:rPr lang="zh-CN" altLang="en-US" dirty="0"/>
              <a:t>　单击“安装”按钮，进入“安装进度”界面，如图 </a:t>
            </a:r>
            <a:r>
              <a:rPr lang="en-US" altLang="zh-CN" dirty="0"/>
              <a:t>3-29 </a:t>
            </a:r>
            <a:r>
              <a:rPr lang="zh-CN" altLang="en-US" dirty="0"/>
              <a:t>所示。</a:t>
            </a:r>
          </a:p>
        </p:txBody>
      </p:sp>
      <p:pic>
        <p:nvPicPr>
          <p:cNvPr id="7" name="图片占位符 6">
            <a:extLst>
              <a:ext uri="{FF2B5EF4-FFF2-40B4-BE49-F238E27FC236}">
                <a16:creationId xmlns:a16="http://schemas.microsoft.com/office/drawing/2014/main" id="{F9C4A478-5204-6ECF-4C11-9BC4930E3099}"/>
              </a:ext>
            </a:extLst>
          </p:cNvPr>
          <p:cNvPicPr>
            <a:picLocks noGrp="1" noChangeAspect="1"/>
          </p:cNvPicPr>
          <p:nvPr>
            <p:ph type="pic" sz="quarter" idx="12"/>
          </p:nvPr>
        </p:nvPicPr>
        <p:blipFill rotWithShape="1">
          <a:blip r:embed="rId2"/>
          <a:srcRect t="-5624" b="-5624"/>
          <a:stretch>
            <a:fillRect/>
          </a:stretch>
        </p:blipFill>
        <p:spPr>
          <a:prstGeom prst="rect">
            <a:avLst/>
          </a:prstGeom>
        </p:spPr>
      </p:pic>
    </p:spTree>
    <p:extLst>
      <p:ext uri="{BB962C8B-B14F-4D97-AF65-F5344CB8AC3E}">
        <p14:creationId xmlns:p14="http://schemas.microsoft.com/office/powerpoint/2010/main" val="154048137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F02A2-5593-F0C6-65B3-D06E5A1FF7E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341F65E-A6DF-1F79-A402-D9289127A783}"/>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1D5F1152-88E0-BCD4-D2F9-22DDD0A1C812}"/>
              </a:ext>
            </a:extLst>
          </p:cNvPr>
          <p:cNvSpPr>
            <a:spLocks noGrp="1"/>
          </p:cNvSpPr>
          <p:nvPr>
            <p:ph type="body" sz="quarter" idx="11"/>
          </p:nvPr>
        </p:nvSpPr>
        <p:spPr>
          <a:xfrm>
            <a:off x="193192" y="3036762"/>
            <a:ext cx="5623146" cy="1499578"/>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21</a:t>
            </a:r>
            <a:r>
              <a:rPr lang="zh-CN" altLang="en-US" dirty="0"/>
              <a:t>　安装进度完成后会自动进入“完成”界面，如图 </a:t>
            </a:r>
            <a:r>
              <a:rPr lang="en-US" altLang="zh-CN" dirty="0"/>
              <a:t>3-30 </a:t>
            </a:r>
            <a:r>
              <a:rPr lang="zh-CN" altLang="en-US" dirty="0"/>
              <a:t>所示。</a:t>
            </a:r>
          </a:p>
        </p:txBody>
      </p:sp>
      <p:pic>
        <p:nvPicPr>
          <p:cNvPr id="8" name="图片占位符 7">
            <a:extLst>
              <a:ext uri="{FF2B5EF4-FFF2-40B4-BE49-F238E27FC236}">
                <a16:creationId xmlns:a16="http://schemas.microsoft.com/office/drawing/2014/main" id="{5484992C-7E0A-BCF7-8E88-870993FFC521}"/>
              </a:ext>
            </a:extLst>
          </p:cNvPr>
          <p:cNvPicPr>
            <a:picLocks noGrp="1" noChangeAspect="1"/>
          </p:cNvPicPr>
          <p:nvPr>
            <p:ph type="pic" sz="quarter" idx="12"/>
          </p:nvPr>
        </p:nvPicPr>
        <p:blipFill rotWithShape="1">
          <a:blip r:embed="rId2"/>
          <a:srcRect t="-3404" b="-3404"/>
          <a:stretch>
            <a:fillRect/>
          </a:stretch>
        </p:blipFill>
        <p:spPr>
          <a:prstGeom prst="rect">
            <a:avLst/>
          </a:prstGeom>
        </p:spPr>
      </p:pic>
    </p:spTree>
    <p:extLst>
      <p:ext uri="{BB962C8B-B14F-4D97-AF65-F5344CB8AC3E}">
        <p14:creationId xmlns:p14="http://schemas.microsoft.com/office/powerpoint/2010/main" val="6215738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79520-1E23-0BE8-E9A9-88FE9251BF9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D672A17-42C8-AF6F-2F88-12EC37A15F8B}"/>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EE058268-9034-14BF-25EE-9D8E3268B36F}"/>
              </a:ext>
            </a:extLst>
          </p:cNvPr>
          <p:cNvSpPr>
            <a:spLocks noGrp="1"/>
          </p:cNvSpPr>
          <p:nvPr>
            <p:ph type="body" sz="quarter" idx="11"/>
          </p:nvPr>
        </p:nvSpPr>
        <p:spPr>
          <a:xfrm>
            <a:off x="193192" y="2549450"/>
            <a:ext cx="5623146" cy="2474203"/>
          </a:xfrm>
        </p:spPr>
        <p:txBody>
          <a:bodyPr/>
          <a:lstStyle/>
          <a:p>
            <a:r>
              <a:rPr lang="en-US" altLang="zh-CN" dirty="0"/>
              <a:t>2. SQL Server 2022 </a:t>
            </a:r>
            <a:r>
              <a:rPr lang="zh-CN" altLang="en-US" dirty="0"/>
              <a:t>的安装与配置</a:t>
            </a:r>
            <a:endParaRPr lang="en-US" altLang="zh-CN" dirty="0"/>
          </a:p>
          <a:p>
            <a:r>
              <a:rPr lang="zh-CN" altLang="en-US" dirty="0"/>
              <a:t>步骤 </a:t>
            </a:r>
            <a:r>
              <a:rPr lang="en-US" altLang="zh-CN" dirty="0"/>
              <a:t>22</a:t>
            </a:r>
            <a:r>
              <a:rPr lang="zh-CN" altLang="en-US" dirty="0"/>
              <a:t>　单击“关闭”按钮，完成 </a:t>
            </a:r>
            <a:r>
              <a:rPr lang="en-US" altLang="zh-CN" dirty="0"/>
              <a:t>SQL Server 2022 </a:t>
            </a:r>
            <a:r>
              <a:rPr lang="zh-CN" altLang="en-US" dirty="0"/>
              <a:t>的安装。此时在计算机的开始菜单中，可以找到 </a:t>
            </a:r>
            <a:r>
              <a:rPr lang="en-US" altLang="zh-CN" dirty="0"/>
              <a:t>Microsoft SQL Server 2022 </a:t>
            </a:r>
            <a:r>
              <a:rPr lang="zh-CN" altLang="en-US" dirty="0"/>
              <a:t>的应用列表，如图 </a:t>
            </a:r>
            <a:r>
              <a:rPr lang="en-US" altLang="zh-CN" dirty="0"/>
              <a:t>3-31 </a:t>
            </a:r>
            <a:r>
              <a:rPr lang="zh-CN" altLang="en-US" dirty="0"/>
              <a:t>所示。</a:t>
            </a:r>
          </a:p>
        </p:txBody>
      </p:sp>
      <p:pic>
        <p:nvPicPr>
          <p:cNvPr id="7" name="图片占位符 6">
            <a:extLst>
              <a:ext uri="{FF2B5EF4-FFF2-40B4-BE49-F238E27FC236}">
                <a16:creationId xmlns:a16="http://schemas.microsoft.com/office/drawing/2014/main" id="{437A4876-6533-CCDE-6493-316CC4A20463}"/>
              </a:ext>
            </a:extLst>
          </p:cNvPr>
          <p:cNvPicPr>
            <a:picLocks noGrp="1" noChangeAspect="1"/>
          </p:cNvPicPr>
          <p:nvPr>
            <p:ph type="pic" sz="quarter" idx="12"/>
          </p:nvPr>
        </p:nvPicPr>
        <p:blipFill rotWithShape="1">
          <a:blip r:embed="rId2"/>
          <a:srcRect t="-24513" b="-24513"/>
          <a:stretch>
            <a:fillRect/>
          </a:stretch>
        </p:blipFill>
        <p:spPr>
          <a:prstGeom prst="rect">
            <a:avLst/>
          </a:prstGeom>
        </p:spPr>
      </p:pic>
    </p:spTree>
    <p:extLst>
      <p:ext uri="{BB962C8B-B14F-4D97-AF65-F5344CB8AC3E}">
        <p14:creationId xmlns:p14="http://schemas.microsoft.com/office/powerpoint/2010/main" val="180619331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C5143-35FC-973B-EF33-8174F9B63B5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E7DF9D0-FF5F-0173-7603-5BEF9BEAAE43}"/>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EEC6467F-3C3D-B8D1-F557-332427FF89AB}"/>
              </a:ext>
            </a:extLst>
          </p:cNvPr>
          <p:cNvSpPr>
            <a:spLocks noGrp="1"/>
          </p:cNvSpPr>
          <p:nvPr>
            <p:ph type="body" sz="quarter" idx="11"/>
          </p:nvPr>
        </p:nvSpPr>
        <p:spPr>
          <a:xfrm>
            <a:off x="193192" y="2062137"/>
            <a:ext cx="5623146" cy="3448829"/>
          </a:xfrm>
        </p:spPr>
        <p:txBody>
          <a:bodyPr/>
          <a:lstStyle/>
          <a:p>
            <a:r>
              <a:rPr lang="en-US" altLang="zh-CN" dirty="0"/>
              <a:t>3. SQL Server Management Studio </a:t>
            </a:r>
            <a:r>
              <a:rPr lang="zh-CN" altLang="en-US" dirty="0"/>
              <a:t>的下载</a:t>
            </a:r>
            <a:endParaRPr lang="en-US" altLang="zh-CN" dirty="0"/>
          </a:p>
          <a:p>
            <a:r>
              <a:rPr lang="zh-CN" altLang="en-US" dirty="0"/>
              <a:t>步骤 </a:t>
            </a:r>
            <a:r>
              <a:rPr lang="en-US" altLang="zh-CN" dirty="0"/>
              <a:t>01</a:t>
            </a:r>
            <a:r>
              <a:rPr lang="zh-CN" altLang="en-US" dirty="0"/>
              <a:t>　在 </a:t>
            </a:r>
            <a:r>
              <a:rPr lang="en-US" altLang="zh-CN" dirty="0"/>
              <a:t>SQL Server </a:t>
            </a:r>
            <a:r>
              <a:rPr lang="zh-CN" altLang="en-US" dirty="0"/>
              <a:t>安装中心的“安装”界面，单击“安装 </a:t>
            </a:r>
            <a:r>
              <a:rPr lang="en-US" altLang="zh-CN" dirty="0"/>
              <a:t>SQL Server </a:t>
            </a:r>
            <a:r>
              <a:rPr lang="zh-CN" altLang="en-US" dirty="0"/>
              <a:t>管理工具”链接（见图 </a:t>
            </a:r>
            <a:r>
              <a:rPr lang="en-US" altLang="zh-CN" dirty="0"/>
              <a:t>3-32</a:t>
            </a:r>
            <a:r>
              <a:rPr lang="zh-CN" altLang="en-US" dirty="0"/>
              <a:t>），跳转到微软公司官网的 </a:t>
            </a:r>
            <a:r>
              <a:rPr lang="en-US" altLang="zh-CN" dirty="0"/>
              <a:t>SQL Server Management Studio </a:t>
            </a:r>
            <a:r>
              <a:rPr lang="zh-CN" altLang="en-US" dirty="0"/>
              <a:t>的下载界面，如图 </a:t>
            </a:r>
            <a:r>
              <a:rPr lang="en-US" altLang="zh-CN" dirty="0"/>
              <a:t>3-33 </a:t>
            </a:r>
            <a:r>
              <a:rPr lang="zh-CN" altLang="en-US" dirty="0"/>
              <a:t>所示。</a:t>
            </a:r>
          </a:p>
        </p:txBody>
      </p:sp>
      <p:pic>
        <p:nvPicPr>
          <p:cNvPr id="8" name="图片占位符 7">
            <a:extLst>
              <a:ext uri="{FF2B5EF4-FFF2-40B4-BE49-F238E27FC236}">
                <a16:creationId xmlns:a16="http://schemas.microsoft.com/office/drawing/2014/main" id="{2EB81FEE-A148-8CAC-8615-F07B4FF024F2}"/>
              </a:ext>
            </a:extLst>
          </p:cNvPr>
          <p:cNvPicPr>
            <a:picLocks noGrp="1" noChangeAspect="1"/>
          </p:cNvPicPr>
          <p:nvPr>
            <p:ph type="pic" sz="quarter" idx="12"/>
          </p:nvPr>
        </p:nvPicPr>
        <p:blipFill rotWithShape="1">
          <a:blip r:embed="rId2"/>
          <a:srcRect t="-30794" b="-30794"/>
          <a:stretch>
            <a:fillRect/>
          </a:stretch>
        </p:blipFill>
        <p:spPr>
          <a:prstGeom prst="rect">
            <a:avLst/>
          </a:prstGeom>
        </p:spPr>
      </p:pic>
    </p:spTree>
    <p:extLst>
      <p:ext uri="{BB962C8B-B14F-4D97-AF65-F5344CB8AC3E}">
        <p14:creationId xmlns:p14="http://schemas.microsoft.com/office/powerpoint/2010/main" val="195534453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D6026-AC66-F56E-2422-F135802A634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30814A9-072C-A054-1EB3-51FCEC353A1E}"/>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10A69E87-3D90-1EA4-1B39-10F619514E3C}"/>
              </a:ext>
            </a:extLst>
          </p:cNvPr>
          <p:cNvSpPr>
            <a:spLocks noGrp="1"/>
          </p:cNvSpPr>
          <p:nvPr>
            <p:ph type="body" sz="quarter" idx="11"/>
          </p:nvPr>
        </p:nvSpPr>
        <p:spPr>
          <a:xfrm>
            <a:off x="193192" y="2062137"/>
            <a:ext cx="5623146" cy="3448829"/>
          </a:xfrm>
        </p:spPr>
        <p:txBody>
          <a:bodyPr/>
          <a:lstStyle/>
          <a:p>
            <a:r>
              <a:rPr lang="en-US" altLang="zh-CN" dirty="0"/>
              <a:t>3. SQL Server Management Studio </a:t>
            </a:r>
            <a:r>
              <a:rPr lang="zh-CN" altLang="en-US" dirty="0"/>
              <a:t>的下载</a:t>
            </a:r>
            <a:endParaRPr lang="en-US" altLang="zh-CN" dirty="0"/>
          </a:p>
          <a:p>
            <a:r>
              <a:rPr lang="zh-CN" altLang="en-US" dirty="0"/>
              <a:t>步骤 </a:t>
            </a:r>
            <a:r>
              <a:rPr lang="en-US" altLang="zh-CN" dirty="0"/>
              <a:t>01</a:t>
            </a:r>
            <a:r>
              <a:rPr lang="zh-CN" altLang="en-US" dirty="0"/>
              <a:t>　在 </a:t>
            </a:r>
            <a:r>
              <a:rPr lang="en-US" altLang="zh-CN" dirty="0"/>
              <a:t>SQL Server </a:t>
            </a:r>
            <a:r>
              <a:rPr lang="zh-CN" altLang="en-US" dirty="0"/>
              <a:t>安装中心的“安装”界面，单击“安装 </a:t>
            </a:r>
            <a:r>
              <a:rPr lang="en-US" altLang="zh-CN" dirty="0"/>
              <a:t>SQL Server </a:t>
            </a:r>
            <a:r>
              <a:rPr lang="zh-CN" altLang="en-US" dirty="0"/>
              <a:t>管理工具”链接（见图 </a:t>
            </a:r>
            <a:r>
              <a:rPr lang="en-US" altLang="zh-CN" dirty="0"/>
              <a:t>3-32</a:t>
            </a:r>
            <a:r>
              <a:rPr lang="zh-CN" altLang="en-US" dirty="0"/>
              <a:t>），跳转到微软公司官网的 </a:t>
            </a:r>
            <a:r>
              <a:rPr lang="en-US" altLang="zh-CN" dirty="0"/>
              <a:t>SQL Server Management Studio </a:t>
            </a:r>
            <a:r>
              <a:rPr lang="zh-CN" altLang="en-US" dirty="0"/>
              <a:t>的下载界面，如图 </a:t>
            </a:r>
            <a:r>
              <a:rPr lang="en-US" altLang="zh-CN" dirty="0"/>
              <a:t>3-33 </a:t>
            </a:r>
            <a:r>
              <a:rPr lang="zh-CN" altLang="en-US" dirty="0"/>
              <a:t>所示。</a:t>
            </a:r>
          </a:p>
        </p:txBody>
      </p:sp>
      <p:pic>
        <p:nvPicPr>
          <p:cNvPr id="8" name="图片占位符 7">
            <a:extLst>
              <a:ext uri="{FF2B5EF4-FFF2-40B4-BE49-F238E27FC236}">
                <a16:creationId xmlns:a16="http://schemas.microsoft.com/office/drawing/2014/main" id="{4A14496E-698C-E09D-E87D-A439724E563A}"/>
              </a:ext>
            </a:extLst>
          </p:cNvPr>
          <p:cNvPicPr>
            <a:picLocks noGrp="1" noChangeAspect="1"/>
          </p:cNvPicPr>
          <p:nvPr>
            <p:ph type="pic" sz="quarter" idx="12"/>
          </p:nvPr>
        </p:nvPicPr>
        <p:blipFill rotWithShape="1">
          <a:blip r:embed="rId2"/>
          <a:srcRect t="-30794" b="-30794"/>
          <a:stretch>
            <a:fillRect/>
          </a:stretch>
        </p:blipFill>
        <p:spPr>
          <a:prstGeom prst="rect">
            <a:avLst/>
          </a:prstGeom>
        </p:spPr>
      </p:pic>
    </p:spTree>
    <p:extLst>
      <p:ext uri="{BB962C8B-B14F-4D97-AF65-F5344CB8AC3E}">
        <p14:creationId xmlns:p14="http://schemas.microsoft.com/office/powerpoint/2010/main" val="429438963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87A0640F-CDB6-6BCA-A149-FBBE4F5553E8}"/>
              </a:ext>
            </a:extLst>
          </p:cNvPr>
          <p:cNvSpPr>
            <a:spLocks noGrp="1"/>
          </p:cNvSpPr>
          <p:nvPr>
            <p:ph type="body" sz="quarter" idx="10"/>
          </p:nvPr>
        </p:nvSpPr>
        <p:spPr/>
        <p:txBody>
          <a:bodyPr/>
          <a:lstStyle/>
          <a:p>
            <a:endParaRPr lang="zh-CN" altLang="en-US"/>
          </a:p>
        </p:txBody>
      </p:sp>
      <p:pic>
        <p:nvPicPr>
          <p:cNvPr id="8" name="图片占位符 7">
            <a:extLst>
              <a:ext uri="{FF2B5EF4-FFF2-40B4-BE49-F238E27FC236}">
                <a16:creationId xmlns:a16="http://schemas.microsoft.com/office/drawing/2014/main" id="{077D7EA2-3193-2E39-DE43-B021A97BBEA8}"/>
              </a:ext>
            </a:extLst>
          </p:cNvPr>
          <p:cNvPicPr>
            <a:picLocks noGrp="1" noChangeAspect="1"/>
          </p:cNvPicPr>
          <p:nvPr>
            <p:ph type="pic" sz="quarter" idx="12"/>
          </p:nvPr>
        </p:nvPicPr>
        <p:blipFill rotWithShape="1">
          <a:blip r:embed="rId2"/>
          <a:srcRect l="-14288" r="-14288"/>
          <a:stretch>
            <a:fillRect/>
          </a:stretch>
        </p:blipFill>
        <p:spPr>
          <a:prstGeom prst="rect">
            <a:avLst/>
          </a:prstGeom>
        </p:spPr>
      </p:pic>
    </p:spTree>
    <p:extLst>
      <p:ext uri="{BB962C8B-B14F-4D97-AF65-F5344CB8AC3E}">
        <p14:creationId xmlns:p14="http://schemas.microsoft.com/office/powerpoint/2010/main" val="295794772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F220B-32B3-6778-8F59-DDF45FD5830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E7067AC-3414-CDDE-2F92-601511034AF3}"/>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B8F0921F-B606-280D-7E02-43D77A0B00B0}"/>
              </a:ext>
            </a:extLst>
          </p:cNvPr>
          <p:cNvSpPr>
            <a:spLocks noGrp="1"/>
          </p:cNvSpPr>
          <p:nvPr>
            <p:ph type="body" sz="quarter" idx="11"/>
          </p:nvPr>
        </p:nvSpPr>
        <p:spPr>
          <a:xfrm>
            <a:off x="193192" y="2305793"/>
            <a:ext cx="5623146" cy="2961516"/>
          </a:xfrm>
        </p:spPr>
        <p:txBody>
          <a:bodyPr/>
          <a:lstStyle/>
          <a:p>
            <a:r>
              <a:rPr lang="en-US" altLang="zh-CN" dirty="0"/>
              <a:t>3. SQL Server Management Studio </a:t>
            </a:r>
            <a:r>
              <a:rPr lang="zh-CN" altLang="en-US" dirty="0"/>
              <a:t>的下载</a:t>
            </a:r>
            <a:endParaRPr lang="en-US" altLang="zh-CN" dirty="0"/>
          </a:p>
          <a:p>
            <a:pPr algn="l"/>
            <a:r>
              <a:rPr lang="zh-CN" altLang="en-US" dirty="0"/>
              <a:t>步骤 </a:t>
            </a:r>
            <a:r>
              <a:rPr lang="en-US" altLang="zh-CN" dirty="0"/>
              <a:t>02</a:t>
            </a:r>
            <a:r>
              <a:rPr lang="zh-CN" altLang="en-US" dirty="0"/>
              <a:t>　单击网站下载界面中的“下载 </a:t>
            </a:r>
            <a:r>
              <a:rPr lang="en-US" altLang="zh-CN" dirty="0"/>
              <a:t>SQL Server Management Studio</a:t>
            </a:r>
            <a:r>
              <a:rPr lang="zh-CN" altLang="en-US" dirty="0"/>
              <a:t>（</a:t>
            </a:r>
            <a:r>
              <a:rPr lang="en-US" altLang="zh-CN" dirty="0"/>
              <a:t>SSMS</a:t>
            </a:r>
            <a:r>
              <a:rPr lang="zh-CN" altLang="en-US" dirty="0"/>
              <a:t>） </a:t>
            </a:r>
            <a:r>
              <a:rPr lang="en-US" altLang="zh-CN" dirty="0"/>
              <a:t>20.2.1“</a:t>
            </a:r>
            <a:r>
              <a:rPr lang="zh-CN" altLang="en-US" dirty="0"/>
              <a:t>链接，开始下载文件。下载好的文件如图 </a:t>
            </a:r>
            <a:r>
              <a:rPr lang="en-US" altLang="zh-CN" dirty="0"/>
              <a:t>3-34 </a:t>
            </a:r>
            <a:r>
              <a:rPr lang="zh-CN" altLang="en-US" dirty="0"/>
              <a:t>所示。</a:t>
            </a:r>
          </a:p>
        </p:txBody>
      </p:sp>
      <p:pic>
        <p:nvPicPr>
          <p:cNvPr id="7" name="图片占位符 6">
            <a:extLst>
              <a:ext uri="{FF2B5EF4-FFF2-40B4-BE49-F238E27FC236}">
                <a16:creationId xmlns:a16="http://schemas.microsoft.com/office/drawing/2014/main" id="{D60AE238-12EC-0F34-6880-826E69C4DD1A}"/>
              </a:ext>
            </a:extLst>
          </p:cNvPr>
          <p:cNvPicPr>
            <a:picLocks noGrp="1" noChangeAspect="1"/>
          </p:cNvPicPr>
          <p:nvPr>
            <p:ph type="pic" sz="quarter" idx="12"/>
          </p:nvPr>
        </p:nvPicPr>
        <p:blipFill rotWithShape="1">
          <a:blip r:embed="rId2"/>
          <a:srcRect t="-39815" b="-39815"/>
          <a:stretch>
            <a:fillRect/>
          </a:stretch>
        </p:blipFill>
        <p:spPr>
          <a:prstGeom prst="rect">
            <a:avLst/>
          </a:prstGeom>
        </p:spPr>
      </p:pic>
    </p:spTree>
    <p:extLst>
      <p:ext uri="{BB962C8B-B14F-4D97-AF65-F5344CB8AC3E}">
        <p14:creationId xmlns:p14="http://schemas.microsoft.com/office/powerpoint/2010/main" val="126645251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30E14-51A1-3239-F296-7F8C46D54CA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E932DF5-B391-7745-0CA4-4D3D2EC942BD}"/>
              </a:ext>
            </a:extLst>
          </p:cNvPr>
          <p:cNvSpPr>
            <a:spLocks noGrp="1"/>
          </p:cNvSpPr>
          <p:nvPr>
            <p:ph type="body" sz="quarter" idx="10"/>
          </p:nvPr>
        </p:nvSpPr>
        <p:spPr/>
        <p:txBody>
          <a:bodyPr/>
          <a:lstStyle/>
          <a:p>
            <a:r>
              <a:rPr lang="en-US" altLang="zh-CN" dirty="0"/>
              <a:t>1.2 </a:t>
            </a:r>
            <a:r>
              <a:rPr lang="zh-CN" altLang="en-US" dirty="0"/>
              <a:t>数据模型</a:t>
            </a:r>
          </a:p>
        </p:txBody>
      </p:sp>
      <p:sp>
        <p:nvSpPr>
          <p:cNvPr id="5" name="文本占位符 4">
            <a:extLst>
              <a:ext uri="{FF2B5EF4-FFF2-40B4-BE49-F238E27FC236}">
                <a16:creationId xmlns:a16="http://schemas.microsoft.com/office/drawing/2014/main" id="{8DEF4769-B3C2-9D8E-418F-D581A6FABE14}"/>
              </a:ext>
            </a:extLst>
          </p:cNvPr>
          <p:cNvSpPr>
            <a:spLocks noGrp="1"/>
          </p:cNvSpPr>
          <p:nvPr>
            <p:ph type="body" sz="quarter" idx="11"/>
          </p:nvPr>
        </p:nvSpPr>
        <p:spPr>
          <a:xfrm>
            <a:off x="193192" y="2790068"/>
            <a:ext cx="11635136" cy="1992981"/>
          </a:xfrm>
        </p:spPr>
        <p:txBody>
          <a:bodyPr/>
          <a:lstStyle/>
          <a:p>
            <a:r>
              <a:rPr lang="en-US" altLang="zh-CN" dirty="0"/>
              <a:t>1.2.2</a:t>
            </a:r>
            <a:r>
              <a:rPr lang="zh-CN" altLang="en-US" dirty="0"/>
              <a:t>　数据模型的组成要素</a:t>
            </a:r>
            <a:endParaRPr lang="en-US" altLang="zh-CN" dirty="0"/>
          </a:p>
          <a:p>
            <a:r>
              <a:rPr lang="en-US" altLang="zh-CN" dirty="0"/>
              <a:t>3. </a:t>
            </a:r>
            <a:r>
              <a:rPr lang="zh-CN" altLang="en-US" dirty="0"/>
              <a:t>数据完整性约束</a:t>
            </a:r>
          </a:p>
          <a:p>
            <a:r>
              <a:rPr lang="zh-CN" altLang="en-US" dirty="0"/>
              <a:t>数据完整性约束是一组完整性规则的集合，用以规定数据库状态及状态变化所应满足的条件，以保证数据的正确性、有效性和一致性。</a:t>
            </a:r>
            <a:endParaRPr lang="en-US" altLang="zh-CN" dirty="0"/>
          </a:p>
        </p:txBody>
      </p:sp>
    </p:spTree>
    <p:extLst>
      <p:ext uri="{BB962C8B-B14F-4D97-AF65-F5344CB8AC3E}">
        <p14:creationId xmlns:p14="http://schemas.microsoft.com/office/powerpoint/2010/main" val="333816375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65D6C-63CF-1CB8-C58F-1E6430ADAF9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B644273-B4DE-2B52-608A-AA7C272E9236}"/>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75C1753D-3045-4D34-C8BD-5FD752F08367}"/>
              </a:ext>
            </a:extLst>
          </p:cNvPr>
          <p:cNvSpPr>
            <a:spLocks noGrp="1"/>
          </p:cNvSpPr>
          <p:nvPr>
            <p:ph type="body" sz="quarter" idx="11"/>
          </p:nvPr>
        </p:nvSpPr>
        <p:spPr>
          <a:xfrm>
            <a:off x="193192" y="2549450"/>
            <a:ext cx="5623146" cy="2474203"/>
          </a:xfrm>
        </p:spPr>
        <p:txBody>
          <a:bodyPr/>
          <a:lstStyle/>
          <a:p>
            <a:r>
              <a:rPr lang="en-US" altLang="zh-CN" dirty="0"/>
              <a:t>4. SQL Server Management Studio </a:t>
            </a:r>
            <a:r>
              <a:rPr lang="zh-CN" altLang="en-US" dirty="0"/>
              <a:t>的安装</a:t>
            </a:r>
            <a:endParaRPr lang="en-US" altLang="zh-CN" dirty="0"/>
          </a:p>
          <a:p>
            <a:r>
              <a:rPr lang="zh-CN" altLang="en-US" dirty="0"/>
              <a:t>步骤 </a:t>
            </a:r>
            <a:r>
              <a:rPr lang="en-US" altLang="zh-CN" dirty="0"/>
              <a:t>01</a:t>
            </a:r>
            <a:r>
              <a:rPr lang="zh-CN" altLang="en-US" dirty="0"/>
              <a:t>　双击下载的“</a:t>
            </a:r>
            <a:r>
              <a:rPr lang="en-US" altLang="zh-CN" dirty="0"/>
              <a:t>SSMS-Setup-CHS.exe“</a:t>
            </a:r>
            <a:r>
              <a:rPr lang="zh-CN" altLang="en-US" dirty="0"/>
              <a:t>可执行安装文件，启动安装程序，如图 </a:t>
            </a:r>
            <a:r>
              <a:rPr lang="en-US" altLang="zh-CN" dirty="0"/>
              <a:t>3-35 </a:t>
            </a:r>
            <a:r>
              <a:rPr lang="zh-CN" altLang="en-US" dirty="0"/>
              <a:t>所示。</a:t>
            </a:r>
          </a:p>
        </p:txBody>
      </p:sp>
      <p:pic>
        <p:nvPicPr>
          <p:cNvPr id="8" name="图片占位符 7">
            <a:extLst>
              <a:ext uri="{FF2B5EF4-FFF2-40B4-BE49-F238E27FC236}">
                <a16:creationId xmlns:a16="http://schemas.microsoft.com/office/drawing/2014/main" id="{0D0AEB7D-724B-B766-D740-7C6D69C47C79}"/>
              </a:ext>
            </a:extLst>
          </p:cNvPr>
          <p:cNvPicPr>
            <a:picLocks noGrp="1" noChangeAspect="1"/>
          </p:cNvPicPr>
          <p:nvPr>
            <p:ph type="pic" sz="quarter" idx="12"/>
          </p:nvPr>
        </p:nvPicPr>
        <p:blipFill rotWithShape="1">
          <a:blip r:embed="rId2"/>
          <a:srcRect t="-3598" b="-3598"/>
          <a:stretch>
            <a:fillRect/>
          </a:stretch>
        </p:blipFill>
        <p:spPr>
          <a:prstGeom prst="rect">
            <a:avLst/>
          </a:prstGeom>
        </p:spPr>
      </p:pic>
    </p:spTree>
    <p:extLst>
      <p:ext uri="{BB962C8B-B14F-4D97-AF65-F5344CB8AC3E}">
        <p14:creationId xmlns:p14="http://schemas.microsoft.com/office/powerpoint/2010/main" val="56624274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B6B35-5609-54E0-BD2B-4CC0B357FED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4FE3724-C3EA-E11F-7839-862DA29B38A0}"/>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602A0724-A2E1-22F7-C49C-AB8CB0107733}"/>
              </a:ext>
            </a:extLst>
          </p:cNvPr>
          <p:cNvSpPr>
            <a:spLocks noGrp="1"/>
          </p:cNvSpPr>
          <p:nvPr>
            <p:ph type="body" sz="quarter" idx="11"/>
          </p:nvPr>
        </p:nvSpPr>
        <p:spPr>
          <a:xfrm>
            <a:off x="193192" y="2549450"/>
            <a:ext cx="5623146" cy="2474203"/>
          </a:xfrm>
        </p:spPr>
        <p:txBody>
          <a:bodyPr/>
          <a:lstStyle/>
          <a:p>
            <a:r>
              <a:rPr lang="en-US" altLang="zh-CN" dirty="0"/>
              <a:t>4. SQL Server Management Studio </a:t>
            </a:r>
            <a:r>
              <a:rPr lang="zh-CN" altLang="en-US" dirty="0"/>
              <a:t>的安装</a:t>
            </a:r>
            <a:endParaRPr lang="en-US" altLang="zh-CN" dirty="0"/>
          </a:p>
          <a:p>
            <a:r>
              <a:rPr lang="zh-CN" altLang="en-US" dirty="0"/>
              <a:t>步骤 </a:t>
            </a:r>
            <a:r>
              <a:rPr lang="en-US" altLang="zh-CN" dirty="0"/>
              <a:t>02</a:t>
            </a:r>
            <a:r>
              <a:rPr lang="zh-CN" altLang="en-US" dirty="0"/>
              <a:t>　单击“安装”按钮，系统开始自动安装并显示安装进度，如图 </a:t>
            </a:r>
            <a:r>
              <a:rPr lang="en-US" altLang="zh-CN" dirty="0"/>
              <a:t>3-36 </a:t>
            </a:r>
            <a:r>
              <a:rPr lang="zh-CN" altLang="en-US" dirty="0"/>
              <a:t>所示。</a:t>
            </a:r>
          </a:p>
        </p:txBody>
      </p:sp>
      <p:pic>
        <p:nvPicPr>
          <p:cNvPr id="14" name="图片占位符 13">
            <a:extLst>
              <a:ext uri="{FF2B5EF4-FFF2-40B4-BE49-F238E27FC236}">
                <a16:creationId xmlns:a16="http://schemas.microsoft.com/office/drawing/2014/main" id="{3DE5C46F-01BA-BEF9-A211-D9B60D1B51D6}"/>
              </a:ext>
            </a:extLst>
          </p:cNvPr>
          <p:cNvPicPr>
            <a:picLocks noGrp="1" noChangeAspect="1"/>
          </p:cNvPicPr>
          <p:nvPr>
            <p:ph type="pic" sz="quarter" idx="12"/>
          </p:nvPr>
        </p:nvPicPr>
        <p:blipFill rotWithShape="1">
          <a:blip r:embed="rId2"/>
          <a:srcRect l="-40696" r="-40696"/>
          <a:stretch>
            <a:fillRect/>
          </a:stretch>
        </p:blipFill>
        <p:spPr>
          <a:prstGeom prst="rect">
            <a:avLst/>
          </a:prstGeom>
        </p:spPr>
      </p:pic>
    </p:spTree>
    <p:extLst>
      <p:ext uri="{BB962C8B-B14F-4D97-AF65-F5344CB8AC3E}">
        <p14:creationId xmlns:p14="http://schemas.microsoft.com/office/powerpoint/2010/main" val="187698025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FC25A-4401-F367-4811-7697360BFFB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E7013D9-6922-D8DE-4B8F-A7F84C3F02A9}"/>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EF33EEB9-B357-BCC1-5ABE-11BFD721F90F}"/>
              </a:ext>
            </a:extLst>
          </p:cNvPr>
          <p:cNvSpPr>
            <a:spLocks noGrp="1"/>
          </p:cNvSpPr>
          <p:nvPr>
            <p:ph type="body" sz="quarter" idx="11"/>
          </p:nvPr>
        </p:nvSpPr>
        <p:spPr>
          <a:xfrm>
            <a:off x="193192" y="2062137"/>
            <a:ext cx="5623146" cy="3448829"/>
          </a:xfrm>
        </p:spPr>
        <p:txBody>
          <a:bodyPr/>
          <a:lstStyle/>
          <a:p>
            <a:r>
              <a:rPr lang="en-US" altLang="zh-CN" dirty="0"/>
              <a:t>4. SQL Server Management Studio </a:t>
            </a:r>
            <a:r>
              <a:rPr lang="zh-CN" altLang="en-US" dirty="0"/>
              <a:t>的安装</a:t>
            </a:r>
            <a:endParaRPr lang="en-US" altLang="zh-CN" dirty="0"/>
          </a:p>
          <a:p>
            <a:r>
              <a:rPr lang="zh-CN" altLang="en-US" dirty="0"/>
              <a:t>步骤 </a:t>
            </a:r>
            <a:r>
              <a:rPr lang="en-US" altLang="zh-CN" dirty="0"/>
              <a:t>03</a:t>
            </a:r>
            <a:r>
              <a:rPr lang="zh-CN" altLang="en-US" dirty="0"/>
              <a:t>　安装完成，单击“关闭”按钮即可，如图 </a:t>
            </a:r>
            <a:r>
              <a:rPr lang="en-US" altLang="zh-CN" dirty="0"/>
              <a:t>3-37 </a:t>
            </a:r>
            <a:r>
              <a:rPr lang="zh-CN" altLang="en-US" dirty="0"/>
              <a:t>所示。此时在计算机的开始菜单中，可以找到 </a:t>
            </a:r>
            <a:r>
              <a:rPr lang="en-US" altLang="zh-CN" dirty="0"/>
              <a:t>Microsoft SQL Server Tools 20 </a:t>
            </a:r>
            <a:r>
              <a:rPr lang="zh-CN" altLang="en-US" dirty="0"/>
              <a:t>的应用列表，如图 </a:t>
            </a:r>
            <a:r>
              <a:rPr lang="en-US" altLang="zh-CN" dirty="0"/>
              <a:t>3-38 </a:t>
            </a:r>
            <a:r>
              <a:rPr lang="zh-CN" altLang="en-US" dirty="0"/>
              <a:t>所示。</a:t>
            </a:r>
          </a:p>
        </p:txBody>
      </p:sp>
      <p:pic>
        <p:nvPicPr>
          <p:cNvPr id="16" name="图片占位符 15">
            <a:extLst>
              <a:ext uri="{FF2B5EF4-FFF2-40B4-BE49-F238E27FC236}">
                <a16:creationId xmlns:a16="http://schemas.microsoft.com/office/drawing/2014/main" id="{82BD8D18-955F-E138-0426-A1F4735236E3}"/>
              </a:ext>
            </a:extLst>
          </p:cNvPr>
          <p:cNvPicPr>
            <a:picLocks noGrp="1" noChangeAspect="1"/>
          </p:cNvPicPr>
          <p:nvPr>
            <p:ph type="pic" sz="quarter" idx="12"/>
          </p:nvPr>
        </p:nvPicPr>
        <p:blipFill rotWithShape="1">
          <a:blip r:embed="rId2"/>
          <a:srcRect l="-22669" r="-22669"/>
          <a:stretch>
            <a:fillRect/>
          </a:stretch>
        </p:blipFill>
        <p:spPr>
          <a:prstGeom prst="rect">
            <a:avLst/>
          </a:prstGeom>
        </p:spPr>
      </p:pic>
    </p:spTree>
    <p:extLst>
      <p:ext uri="{BB962C8B-B14F-4D97-AF65-F5344CB8AC3E}">
        <p14:creationId xmlns:p14="http://schemas.microsoft.com/office/powerpoint/2010/main" val="393618813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1AEA6-2F9B-00B6-620E-A158400DCD0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A301B77-AD13-2707-EA87-8AD1030E8B3B}"/>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F6C4C707-B8CB-D018-9ACE-687B0EE54C8A}"/>
              </a:ext>
            </a:extLst>
          </p:cNvPr>
          <p:cNvSpPr>
            <a:spLocks noGrp="1"/>
          </p:cNvSpPr>
          <p:nvPr>
            <p:ph type="body" sz="quarter" idx="11"/>
          </p:nvPr>
        </p:nvSpPr>
        <p:spPr>
          <a:xfrm>
            <a:off x="193192" y="2062139"/>
            <a:ext cx="5623146" cy="3448829"/>
          </a:xfrm>
        </p:spPr>
        <p:txBody>
          <a:bodyPr/>
          <a:lstStyle/>
          <a:p>
            <a:r>
              <a:rPr lang="en-US" altLang="zh-CN" dirty="0"/>
              <a:t>5. </a:t>
            </a:r>
            <a:r>
              <a:rPr lang="zh-CN" altLang="en-US" dirty="0"/>
              <a:t>确认 </a:t>
            </a:r>
            <a:r>
              <a:rPr lang="en-US" altLang="zh-CN" dirty="0"/>
              <a:t>SQL Server </a:t>
            </a:r>
            <a:r>
              <a:rPr lang="zh-CN" altLang="en-US" dirty="0"/>
              <a:t>服务正在运行</a:t>
            </a:r>
            <a:endParaRPr lang="en-US" altLang="zh-CN" dirty="0"/>
          </a:p>
          <a:p>
            <a:r>
              <a:rPr lang="zh-CN" altLang="en-US" dirty="0"/>
              <a:t>（</a:t>
            </a:r>
            <a:r>
              <a:rPr lang="en-US" altLang="zh-CN" dirty="0"/>
              <a:t>1</a:t>
            </a:r>
            <a:r>
              <a:rPr lang="zh-CN" altLang="en-US" dirty="0"/>
              <a:t>）使用 </a:t>
            </a:r>
            <a:r>
              <a:rPr lang="en-US" altLang="zh-CN" dirty="0"/>
              <a:t>Windows </a:t>
            </a:r>
            <a:r>
              <a:rPr lang="zh-CN" altLang="en-US" dirty="0"/>
              <a:t>服务管理器确认 </a:t>
            </a:r>
            <a:r>
              <a:rPr lang="en-US" altLang="zh-CN" dirty="0"/>
              <a:t>SQL Server </a:t>
            </a:r>
            <a:r>
              <a:rPr lang="zh-CN" altLang="en-US" dirty="0"/>
              <a:t>服务正在运行。</a:t>
            </a:r>
            <a:endParaRPr lang="en-US" altLang="zh-CN" dirty="0"/>
          </a:p>
          <a:p>
            <a:r>
              <a:rPr lang="zh-CN" altLang="en-US" dirty="0"/>
              <a:t>步骤 </a:t>
            </a:r>
            <a:r>
              <a:rPr lang="en-US" altLang="zh-CN" dirty="0"/>
              <a:t>01</a:t>
            </a:r>
            <a:r>
              <a:rPr lang="zh-CN" altLang="en-US" dirty="0"/>
              <a:t>　单击 </a:t>
            </a:r>
            <a:r>
              <a:rPr lang="en-US" altLang="zh-CN" dirty="0"/>
              <a:t>Windows </a:t>
            </a:r>
            <a:r>
              <a:rPr lang="zh-CN" altLang="en-US" dirty="0"/>
              <a:t>系统的“开始”菜单，在搜索框中输入“服务”二字， 界面右侧会显示出与“服务”相关的操作选项，如图 </a:t>
            </a:r>
            <a:r>
              <a:rPr lang="en-US" altLang="zh-CN" dirty="0"/>
              <a:t>3-39 </a:t>
            </a:r>
            <a:r>
              <a:rPr lang="zh-CN" altLang="en-US" dirty="0"/>
              <a:t>所示。</a:t>
            </a:r>
          </a:p>
        </p:txBody>
      </p:sp>
      <p:pic>
        <p:nvPicPr>
          <p:cNvPr id="6" name="图片占位符 5">
            <a:extLst>
              <a:ext uri="{FF2B5EF4-FFF2-40B4-BE49-F238E27FC236}">
                <a16:creationId xmlns:a16="http://schemas.microsoft.com/office/drawing/2014/main" id="{7E5E3CE4-47E2-61CB-5545-625AF3C3B0CF}"/>
              </a:ext>
            </a:extLst>
          </p:cNvPr>
          <p:cNvPicPr>
            <a:picLocks noGrp="1" noChangeAspect="1"/>
          </p:cNvPicPr>
          <p:nvPr>
            <p:ph type="pic" sz="quarter" idx="12"/>
          </p:nvPr>
        </p:nvPicPr>
        <p:blipFill rotWithShape="1">
          <a:blip r:embed="rId2"/>
          <a:srcRect t="-50" b="-50"/>
          <a:stretch>
            <a:fillRect/>
          </a:stretch>
        </p:blipFill>
        <p:spPr>
          <a:prstGeom prst="rect">
            <a:avLst/>
          </a:prstGeom>
        </p:spPr>
      </p:pic>
    </p:spTree>
    <p:extLst>
      <p:ext uri="{BB962C8B-B14F-4D97-AF65-F5344CB8AC3E}">
        <p14:creationId xmlns:p14="http://schemas.microsoft.com/office/powerpoint/2010/main" val="400285812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BA2FA-F764-6E3C-E21C-9F13D4CA5CC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9BDD10F-A515-50F1-110F-56112FCD493B}"/>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F0F24FAD-87EA-3DB2-461A-3D604AE0FC5A}"/>
              </a:ext>
            </a:extLst>
          </p:cNvPr>
          <p:cNvSpPr>
            <a:spLocks noGrp="1"/>
          </p:cNvSpPr>
          <p:nvPr>
            <p:ph type="body" sz="quarter" idx="11"/>
          </p:nvPr>
        </p:nvSpPr>
        <p:spPr>
          <a:xfrm>
            <a:off x="193192" y="1818483"/>
            <a:ext cx="5623146" cy="3936142"/>
          </a:xfrm>
        </p:spPr>
        <p:txBody>
          <a:bodyPr/>
          <a:lstStyle/>
          <a:p>
            <a:r>
              <a:rPr lang="en-US" altLang="zh-CN" dirty="0"/>
              <a:t>5. </a:t>
            </a:r>
            <a:r>
              <a:rPr lang="zh-CN" altLang="en-US" dirty="0"/>
              <a:t>确认 </a:t>
            </a:r>
            <a:r>
              <a:rPr lang="en-US" altLang="zh-CN" dirty="0"/>
              <a:t>SQL Server </a:t>
            </a:r>
            <a:r>
              <a:rPr lang="zh-CN" altLang="en-US" dirty="0"/>
              <a:t>服务正在运行</a:t>
            </a:r>
            <a:endParaRPr lang="en-US" altLang="zh-CN" dirty="0"/>
          </a:p>
          <a:p>
            <a:r>
              <a:rPr lang="zh-CN" altLang="en-US" dirty="0"/>
              <a:t>（</a:t>
            </a:r>
            <a:r>
              <a:rPr lang="en-US" altLang="zh-CN" dirty="0"/>
              <a:t>1</a:t>
            </a:r>
            <a:r>
              <a:rPr lang="zh-CN" altLang="en-US" dirty="0"/>
              <a:t>）使用 </a:t>
            </a:r>
            <a:r>
              <a:rPr lang="en-US" altLang="zh-CN" dirty="0"/>
              <a:t>Windows </a:t>
            </a:r>
            <a:r>
              <a:rPr lang="zh-CN" altLang="en-US" dirty="0"/>
              <a:t>服务管理器确认 </a:t>
            </a:r>
            <a:r>
              <a:rPr lang="en-US" altLang="zh-CN" dirty="0"/>
              <a:t>SQL Server </a:t>
            </a:r>
            <a:r>
              <a:rPr lang="zh-CN" altLang="en-US" dirty="0"/>
              <a:t>服务正在运行。</a:t>
            </a:r>
            <a:endParaRPr lang="en-US" altLang="zh-CN" dirty="0"/>
          </a:p>
          <a:p>
            <a:r>
              <a:rPr lang="zh-CN" altLang="en-US" dirty="0"/>
              <a:t>步骤 </a:t>
            </a:r>
            <a:r>
              <a:rPr lang="en-US" altLang="zh-CN" dirty="0"/>
              <a:t>02</a:t>
            </a:r>
            <a:r>
              <a:rPr lang="zh-CN" altLang="en-US" dirty="0"/>
              <a:t>　单击界面右侧的“打开”按钮，打开 </a:t>
            </a:r>
            <a:r>
              <a:rPr lang="en-US" altLang="zh-CN" dirty="0"/>
              <a:t>Windows </a:t>
            </a:r>
            <a:r>
              <a:rPr lang="zh-CN" altLang="en-US" dirty="0"/>
              <a:t>服务管理器，如图 </a:t>
            </a:r>
            <a:r>
              <a:rPr lang="en-US" altLang="zh-CN" dirty="0"/>
              <a:t>3-40 </a:t>
            </a:r>
            <a:r>
              <a:rPr lang="zh-CN" altLang="en-US" dirty="0"/>
              <a:t>所示。可以看到，与 </a:t>
            </a:r>
            <a:r>
              <a:rPr lang="en-US" altLang="zh-CN" dirty="0"/>
              <a:t>SQL Server </a:t>
            </a:r>
            <a:r>
              <a:rPr lang="zh-CN" altLang="en-US" dirty="0"/>
              <a:t>相关的服务处于“正在运行”状态，说明 </a:t>
            </a:r>
            <a:r>
              <a:rPr lang="en-US" altLang="zh-CN" dirty="0"/>
              <a:t>SQL Server </a:t>
            </a:r>
            <a:r>
              <a:rPr lang="zh-CN" altLang="en-US" dirty="0"/>
              <a:t>服务已开启。</a:t>
            </a:r>
          </a:p>
        </p:txBody>
      </p:sp>
      <p:pic>
        <p:nvPicPr>
          <p:cNvPr id="8" name="图片占位符 7">
            <a:extLst>
              <a:ext uri="{FF2B5EF4-FFF2-40B4-BE49-F238E27FC236}">
                <a16:creationId xmlns:a16="http://schemas.microsoft.com/office/drawing/2014/main" id="{D3D323AC-306E-D83D-58EB-066B746468A0}"/>
              </a:ext>
            </a:extLst>
          </p:cNvPr>
          <p:cNvPicPr>
            <a:picLocks noGrp="1" noChangeAspect="1"/>
          </p:cNvPicPr>
          <p:nvPr>
            <p:ph type="pic" sz="quarter" idx="12"/>
          </p:nvPr>
        </p:nvPicPr>
        <p:blipFill rotWithShape="1">
          <a:blip r:embed="rId2"/>
          <a:srcRect t="-10152" b="-10152"/>
          <a:stretch>
            <a:fillRect/>
          </a:stretch>
        </p:blipFill>
        <p:spPr>
          <a:prstGeom prst="rect">
            <a:avLst/>
          </a:prstGeom>
        </p:spPr>
      </p:pic>
    </p:spTree>
    <p:extLst>
      <p:ext uri="{BB962C8B-B14F-4D97-AF65-F5344CB8AC3E}">
        <p14:creationId xmlns:p14="http://schemas.microsoft.com/office/powerpoint/2010/main" val="5991484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81AFE-1393-CCD6-B538-A27DE03E454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55791AA-498E-1926-FBA8-82F7FA46C974}"/>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E64A71B2-F6A2-813D-D7D9-C42C280AC45C}"/>
              </a:ext>
            </a:extLst>
          </p:cNvPr>
          <p:cNvSpPr>
            <a:spLocks noGrp="1"/>
          </p:cNvSpPr>
          <p:nvPr>
            <p:ph type="body" sz="quarter" idx="11"/>
          </p:nvPr>
        </p:nvSpPr>
        <p:spPr>
          <a:xfrm>
            <a:off x="193192" y="2062140"/>
            <a:ext cx="5623146" cy="3448829"/>
          </a:xfrm>
        </p:spPr>
        <p:txBody>
          <a:bodyPr/>
          <a:lstStyle/>
          <a:p>
            <a:r>
              <a:rPr lang="en-US" altLang="zh-CN" dirty="0"/>
              <a:t>5. </a:t>
            </a:r>
            <a:r>
              <a:rPr lang="zh-CN" altLang="en-US" dirty="0"/>
              <a:t>确认 </a:t>
            </a:r>
            <a:r>
              <a:rPr lang="en-US" altLang="zh-CN" dirty="0"/>
              <a:t>SQL Server </a:t>
            </a:r>
            <a:r>
              <a:rPr lang="zh-CN" altLang="en-US" dirty="0"/>
              <a:t>服务正在运行</a:t>
            </a:r>
            <a:endParaRPr lang="en-US" altLang="zh-CN" dirty="0"/>
          </a:p>
          <a:p>
            <a:r>
              <a:rPr lang="zh-CN" altLang="en-US" dirty="0"/>
              <a:t>（</a:t>
            </a:r>
            <a:r>
              <a:rPr lang="en-US" altLang="zh-CN" dirty="0"/>
              <a:t>2</a:t>
            </a:r>
            <a:r>
              <a:rPr lang="zh-CN" altLang="en-US" dirty="0"/>
              <a:t>）使用 </a:t>
            </a:r>
            <a:r>
              <a:rPr lang="en-US" altLang="zh-CN" dirty="0"/>
              <a:t>SQL Server </a:t>
            </a:r>
            <a:r>
              <a:rPr lang="zh-CN" altLang="en-US" dirty="0"/>
              <a:t>配置管理器确认 </a:t>
            </a:r>
            <a:r>
              <a:rPr lang="en-US" altLang="zh-CN" dirty="0"/>
              <a:t>SQL Server </a:t>
            </a:r>
            <a:r>
              <a:rPr lang="zh-CN" altLang="en-US" dirty="0"/>
              <a:t>服务正在运行。</a:t>
            </a:r>
            <a:endParaRPr lang="en-US" altLang="zh-CN" dirty="0"/>
          </a:p>
          <a:p>
            <a:r>
              <a:rPr lang="zh-CN" altLang="en-US" dirty="0"/>
              <a:t>步骤 </a:t>
            </a:r>
            <a:r>
              <a:rPr lang="en-US" altLang="zh-CN" dirty="0"/>
              <a:t>01</a:t>
            </a:r>
            <a:r>
              <a:rPr lang="zh-CN" altLang="en-US" dirty="0"/>
              <a:t>　单击 </a:t>
            </a:r>
            <a:r>
              <a:rPr lang="en-US" altLang="zh-CN" dirty="0"/>
              <a:t>Windows </a:t>
            </a:r>
            <a:r>
              <a:rPr lang="zh-CN" altLang="en-US" dirty="0"/>
              <a:t>系统的“开始”菜单，在应用程序列表中找到“</a:t>
            </a:r>
            <a:r>
              <a:rPr lang="en-US" altLang="zh-CN" dirty="0"/>
              <a:t>Microsoft SQL Server 2022”</a:t>
            </a:r>
            <a:r>
              <a:rPr lang="zh-CN" altLang="en-US" dirty="0"/>
              <a:t>文件夹，单击将其展开，如图 </a:t>
            </a:r>
            <a:r>
              <a:rPr lang="en-US" altLang="zh-CN" dirty="0"/>
              <a:t>3-41 </a:t>
            </a:r>
            <a:r>
              <a:rPr lang="zh-CN" altLang="en-US" dirty="0"/>
              <a:t>所示。</a:t>
            </a:r>
          </a:p>
        </p:txBody>
      </p:sp>
      <p:pic>
        <p:nvPicPr>
          <p:cNvPr id="7" name="图片占位符 6">
            <a:extLst>
              <a:ext uri="{FF2B5EF4-FFF2-40B4-BE49-F238E27FC236}">
                <a16:creationId xmlns:a16="http://schemas.microsoft.com/office/drawing/2014/main" id="{922A0C34-D57A-3EA5-F81B-BAE318C70DBE}"/>
              </a:ext>
            </a:extLst>
          </p:cNvPr>
          <p:cNvPicPr>
            <a:picLocks noGrp="1" noChangeAspect="1"/>
          </p:cNvPicPr>
          <p:nvPr>
            <p:ph type="pic" sz="quarter" idx="12"/>
          </p:nvPr>
        </p:nvPicPr>
        <p:blipFill rotWithShape="1">
          <a:blip r:embed="rId2"/>
          <a:srcRect t="-16916" b="-16916"/>
          <a:stretch>
            <a:fillRect/>
          </a:stretch>
        </p:blipFill>
        <p:spPr>
          <a:prstGeom prst="rect">
            <a:avLst/>
          </a:prstGeom>
        </p:spPr>
      </p:pic>
    </p:spTree>
    <p:extLst>
      <p:ext uri="{BB962C8B-B14F-4D97-AF65-F5344CB8AC3E}">
        <p14:creationId xmlns:p14="http://schemas.microsoft.com/office/powerpoint/2010/main" val="38801752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70E07-FCDF-3CC8-6341-B6117A67221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97F563F-DC98-FC63-3206-6DDA6F4503A9}"/>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1AE2937C-043E-0D95-3E37-CFC4F8BDBE5A}"/>
              </a:ext>
            </a:extLst>
          </p:cNvPr>
          <p:cNvSpPr>
            <a:spLocks noGrp="1"/>
          </p:cNvSpPr>
          <p:nvPr>
            <p:ph type="body" sz="quarter" idx="11"/>
          </p:nvPr>
        </p:nvSpPr>
        <p:spPr>
          <a:xfrm>
            <a:off x="193192" y="843858"/>
            <a:ext cx="5623146" cy="5885394"/>
          </a:xfrm>
        </p:spPr>
        <p:txBody>
          <a:bodyPr/>
          <a:lstStyle/>
          <a:p>
            <a:r>
              <a:rPr lang="en-US" altLang="zh-CN" dirty="0"/>
              <a:t>5. </a:t>
            </a:r>
            <a:r>
              <a:rPr lang="zh-CN" altLang="en-US" dirty="0"/>
              <a:t>确认 </a:t>
            </a:r>
            <a:r>
              <a:rPr lang="en-US" altLang="zh-CN" dirty="0"/>
              <a:t>SQL Server </a:t>
            </a:r>
            <a:r>
              <a:rPr lang="zh-CN" altLang="en-US" dirty="0"/>
              <a:t>服务正在运行</a:t>
            </a:r>
            <a:endParaRPr lang="en-US" altLang="zh-CN" dirty="0"/>
          </a:p>
          <a:p>
            <a:r>
              <a:rPr lang="zh-CN" altLang="en-US" dirty="0"/>
              <a:t>（</a:t>
            </a:r>
            <a:r>
              <a:rPr lang="en-US" altLang="zh-CN" dirty="0"/>
              <a:t>2</a:t>
            </a:r>
            <a:r>
              <a:rPr lang="zh-CN" altLang="en-US" dirty="0"/>
              <a:t>）使用 </a:t>
            </a:r>
            <a:r>
              <a:rPr lang="en-US" altLang="zh-CN" dirty="0"/>
              <a:t>SQL Server </a:t>
            </a:r>
            <a:r>
              <a:rPr lang="zh-CN" altLang="en-US" dirty="0"/>
              <a:t>配置管理器确认 </a:t>
            </a:r>
            <a:r>
              <a:rPr lang="en-US" altLang="zh-CN" dirty="0"/>
              <a:t>SQL Server </a:t>
            </a:r>
            <a:r>
              <a:rPr lang="zh-CN" altLang="en-US" dirty="0"/>
              <a:t>服务正在运行。</a:t>
            </a:r>
            <a:endParaRPr lang="en-US" altLang="zh-CN" dirty="0"/>
          </a:p>
          <a:p>
            <a:pPr algn="l"/>
            <a:r>
              <a:rPr lang="zh-CN" altLang="en-US" dirty="0"/>
              <a:t>步骤 </a:t>
            </a:r>
            <a:r>
              <a:rPr lang="en-US" altLang="zh-CN" dirty="0"/>
              <a:t>02</a:t>
            </a:r>
            <a:r>
              <a:rPr lang="zh-CN" altLang="en-US" dirty="0"/>
              <a:t>　单击文件夹下的“</a:t>
            </a:r>
            <a:r>
              <a:rPr lang="en-US" altLang="zh-CN" dirty="0"/>
              <a:t>SQL Server 2022 </a:t>
            </a:r>
            <a:r>
              <a:rPr lang="zh-CN" altLang="en-US" dirty="0"/>
              <a:t>配置管理器”命令，打开“</a:t>
            </a:r>
            <a:r>
              <a:rPr lang="en-US" altLang="zh-CN" dirty="0" err="1"/>
              <a:t>Sql</a:t>
            </a:r>
            <a:r>
              <a:rPr lang="en-US" altLang="zh-CN" dirty="0"/>
              <a:t> Server Conﬁguration Manager”</a:t>
            </a:r>
            <a:r>
              <a:rPr lang="zh-CN" altLang="en-US" dirty="0"/>
              <a:t>窗口，如图 </a:t>
            </a:r>
            <a:r>
              <a:rPr lang="en-US" altLang="zh-CN" dirty="0"/>
              <a:t>3-42 </a:t>
            </a:r>
            <a:r>
              <a:rPr lang="zh-CN" altLang="en-US" dirty="0"/>
              <a:t>所示。可以看到，与 </a:t>
            </a:r>
            <a:r>
              <a:rPr lang="en-US" altLang="zh-CN" dirty="0"/>
              <a:t>SQL Server </a:t>
            </a:r>
            <a:r>
              <a:rPr lang="zh-CN" altLang="en-US" dirty="0"/>
              <a:t>相关的服务处于“正在运行”状态，说明 </a:t>
            </a:r>
            <a:r>
              <a:rPr lang="en-US" altLang="zh-CN" dirty="0"/>
              <a:t>SQL Server </a:t>
            </a:r>
            <a:r>
              <a:rPr lang="zh-CN" altLang="en-US" dirty="0"/>
              <a:t>服务已开启。若要停止某项服务，仅需在此项服务上右键单击，在弹出的快捷菜单中选择“停止”选项即可，如图 </a:t>
            </a:r>
            <a:r>
              <a:rPr lang="en-US" altLang="zh-CN" dirty="0"/>
              <a:t>3-43 </a:t>
            </a:r>
            <a:r>
              <a:rPr lang="zh-CN" altLang="en-US" dirty="0"/>
              <a:t>所示。</a:t>
            </a:r>
          </a:p>
        </p:txBody>
      </p:sp>
      <p:pic>
        <p:nvPicPr>
          <p:cNvPr id="12" name="图片占位符 11">
            <a:extLst>
              <a:ext uri="{FF2B5EF4-FFF2-40B4-BE49-F238E27FC236}">
                <a16:creationId xmlns:a16="http://schemas.microsoft.com/office/drawing/2014/main" id="{964DA063-47FB-2E10-AAEE-375551518542}"/>
              </a:ext>
            </a:extLst>
          </p:cNvPr>
          <p:cNvPicPr>
            <a:picLocks noGrp="1" noChangeAspect="1"/>
          </p:cNvPicPr>
          <p:nvPr>
            <p:ph type="pic" sz="quarter" idx="12"/>
          </p:nvPr>
        </p:nvPicPr>
        <p:blipFill rotWithShape="1">
          <a:blip r:embed="rId2"/>
          <a:srcRect t="-14532" b="-14532"/>
          <a:stretch>
            <a:fillRect/>
          </a:stretch>
        </p:blipFill>
        <p:spPr>
          <a:prstGeom prst="rect">
            <a:avLst/>
          </a:prstGeom>
        </p:spPr>
      </p:pic>
    </p:spTree>
    <p:extLst>
      <p:ext uri="{BB962C8B-B14F-4D97-AF65-F5344CB8AC3E}">
        <p14:creationId xmlns:p14="http://schemas.microsoft.com/office/powerpoint/2010/main" val="419482980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C6536-AC20-9D62-49E6-E52C0BC5777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613B1B4-FE4C-2A48-12BD-65D20ED011A7}"/>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2104A105-FAF3-0F08-AFD0-D1752DB41E1B}"/>
              </a:ext>
            </a:extLst>
          </p:cNvPr>
          <p:cNvSpPr>
            <a:spLocks noGrp="1"/>
          </p:cNvSpPr>
          <p:nvPr>
            <p:ph type="body" sz="quarter" idx="11"/>
          </p:nvPr>
        </p:nvSpPr>
        <p:spPr>
          <a:xfrm>
            <a:off x="193192" y="2305795"/>
            <a:ext cx="5623146" cy="2961516"/>
          </a:xfrm>
        </p:spPr>
        <p:txBody>
          <a:bodyPr/>
          <a:lstStyle/>
          <a:p>
            <a:r>
              <a:rPr lang="en-US" altLang="zh-CN" dirty="0"/>
              <a:t>6. </a:t>
            </a:r>
            <a:r>
              <a:rPr lang="zh-CN" altLang="en-US" dirty="0"/>
              <a:t>启动 </a:t>
            </a:r>
            <a:r>
              <a:rPr lang="en-US" altLang="zh-CN" dirty="0"/>
              <a:t>SSMS </a:t>
            </a:r>
            <a:r>
              <a:rPr lang="zh-CN" altLang="en-US" dirty="0"/>
              <a:t>并连接到本地 </a:t>
            </a:r>
            <a:r>
              <a:rPr lang="en-US" altLang="zh-CN" dirty="0"/>
              <a:t>SQL Server </a:t>
            </a:r>
            <a:r>
              <a:rPr lang="zh-CN" altLang="en-US" dirty="0"/>
              <a:t>实例</a:t>
            </a:r>
            <a:endParaRPr lang="en-US" altLang="zh-CN" dirty="0"/>
          </a:p>
          <a:p>
            <a:r>
              <a:rPr lang="zh-CN" altLang="en-US" dirty="0"/>
              <a:t>步骤 </a:t>
            </a:r>
            <a:r>
              <a:rPr lang="en-US" altLang="zh-CN" dirty="0"/>
              <a:t>01</a:t>
            </a:r>
            <a:r>
              <a:rPr lang="zh-CN" altLang="en-US" dirty="0"/>
              <a:t>　单击 </a:t>
            </a:r>
            <a:r>
              <a:rPr lang="en-US" altLang="zh-CN" dirty="0"/>
              <a:t>Windows </a:t>
            </a:r>
            <a:r>
              <a:rPr lang="zh-CN" altLang="en-US" dirty="0"/>
              <a:t>系统的“开始”菜单，在应用程序列表中找到“</a:t>
            </a:r>
            <a:r>
              <a:rPr lang="en-US" altLang="zh-CN" dirty="0"/>
              <a:t>Microsoft SQL Server Tools 20”</a:t>
            </a:r>
            <a:r>
              <a:rPr lang="zh-CN" altLang="en-US" dirty="0"/>
              <a:t>文件夹，单击将其展开，如图 </a:t>
            </a:r>
            <a:r>
              <a:rPr lang="en-US" altLang="zh-CN" dirty="0"/>
              <a:t>3-44 </a:t>
            </a:r>
            <a:r>
              <a:rPr lang="zh-CN" altLang="en-US" dirty="0"/>
              <a:t>所示。</a:t>
            </a:r>
          </a:p>
        </p:txBody>
      </p:sp>
      <p:pic>
        <p:nvPicPr>
          <p:cNvPr id="8" name="图片占位符 7">
            <a:extLst>
              <a:ext uri="{FF2B5EF4-FFF2-40B4-BE49-F238E27FC236}">
                <a16:creationId xmlns:a16="http://schemas.microsoft.com/office/drawing/2014/main" id="{0292620B-CB84-E39D-BD30-21F722908FB2}"/>
              </a:ext>
            </a:extLst>
          </p:cNvPr>
          <p:cNvPicPr>
            <a:picLocks noGrp="1" noChangeAspect="1"/>
          </p:cNvPicPr>
          <p:nvPr>
            <p:ph type="pic" sz="quarter" idx="12"/>
          </p:nvPr>
        </p:nvPicPr>
        <p:blipFill rotWithShape="1">
          <a:blip r:embed="rId2"/>
          <a:srcRect t="-46815" b="-46815"/>
          <a:stretch>
            <a:fillRect/>
          </a:stretch>
        </p:blipFill>
        <p:spPr>
          <a:prstGeom prst="rect">
            <a:avLst/>
          </a:prstGeom>
        </p:spPr>
      </p:pic>
    </p:spTree>
    <p:extLst>
      <p:ext uri="{BB962C8B-B14F-4D97-AF65-F5344CB8AC3E}">
        <p14:creationId xmlns:p14="http://schemas.microsoft.com/office/powerpoint/2010/main" val="124604470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5250E-B8FF-CC8D-1287-5BEC292C937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0008D8A-5695-B45E-0F10-FD8553C0B271}"/>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E65BDF28-C2BE-F22F-C5C8-906DF140E67F}"/>
              </a:ext>
            </a:extLst>
          </p:cNvPr>
          <p:cNvSpPr>
            <a:spLocks noGrp="1"/>
          </p:cNvSpPr>
          <p:nvPr>
            <p:ph type="body" sz="quarter" idx="11"/>
          </p:nvPr>
        </p:nvSpPr>
        <p:spPr>
          <a:xfrm>
            <a:off x="193192" y="2305795"/>
            <a:ext cx="5623146" cy="2961516"/>
          </a:xfrm>
        </p:spPr>
        <p:txBody>
          <a:bodyPr/>
          <a:lstStyle/>
          <a:p>
            <a:r>
              <a:rPr lang="en-US" altLang="zh-CN" dirty="0"/>
              <a:t>6. </a:t>
            </a:r>
            <a:r>
              <a:rPr lang="zh-CN" altLang="en-US" dirty="0"/>
              <a:t>启动 </a:t>
            </a:r>
            <a:r>
              <a:rPr lang="en-US" altLang="zh-CN" dirty="0"/>
              <a:t>SSMS </a:t>
            </a:r>
            <a:r>
              <a:rPr lang="zh-CN" altLang="en-US" dirty="0"/>
              <a:t>并连接到本地 </a:t>
            </a:r>
            <a:r>
              <a:rPr lang="en-US" altLang="zh-CN" dirty="0"/>
              <a:t>SQL Server </a:t>
            </a:r>
            <a:r>
              <a:rPr lang="zh-CN" altLang="en-US" dirty="0"/>
              <a:t>实例</a:t>
            </a:r>
            <a:endParaRPr lang="en-US" altLang="zh-CN" dirty="0"/>
          </a:p>
          <a:p>
            <a:r>
              <a:rPr lang="zh-CN" altLang="en-US" dirty="0"/>
              <a:t>步骤 </a:t>
            </a:r>
            <a:r>
              <a:rPr lang="en-US" altLang="zh-CN" dirty="0"/>
              <a:t>02</a:t>
            </a:r>
            <a:r>
              <a:rPr lang="zh-CN" altLang="en-US" dirty="0"/>
              <a:t>　单击“</a:t>
            </a:r>
            <a:r>
              <a:rPr lang="en-US" altLang="zh-CN" dirty="0"/>
              <a:t>SQL Server Management Studio 20”</a:t>
            </a:r>
            <a:r>
              <a:rPr lang="zh-CN" altLang="en-US" dirty="0"/>
              <a:t>命令，启动 </a:t>
            </a:r>
            <a:r>
              <a:rPr lang="en-US" altLang="zh-CN" dirty="0"/>
              <a:t>SSMS </a:t>
            </a:r>
            <a:r>
              <a:rPr lang="zh-CN" altLang="en-US" dirty="0"/>
              <a:t>程序，弹出 “连接到服务器”对话框，如图 </a:t>
            </a:r>
            <a:r>
              <a:rPr lang="en-US" altLang="zh-CN" dirty="0"/>
              <a:t>3-45 </a:t>
            </a:r>
            <a:r>
              <a:rPr lang="zh-CN" altLang="en-US" dirty="0"/>
              <a:t>所示。</a:t>
            </a:r>
          </a:p>
        </p:txBody>
      </p:sp>
      <p:pic>
        <p:nvPicPr>
          <p:cNvPr id="7" name="图片占位符 6">
            <a:extLst>
              <a:ext uri="{FF2B5EF4-FFF2-40B4-BE49-F238E27FC236}">
                <a16:creationId xmlns:a16="http://schemas.microsoft.com/office/drawing/2014/main" id="{5BC19A21-C9F5-5236-1C61-4192EF87814D}"/>
              </a:ext>
            </a:extLst>
          </p:cNvPr>
          <p:cNvPicPr>
            <a:picLocks noGrp="1" noChangeAspect="1"/>
          </p:cNvPicPr>
          <p:nvPr>
            <p:ph type="pic" sz="quarter" idx="12"/>
          </p:nvPr>
        </p:nvPicPr>
        <p:blipFill rotWithShape="1">
          <a:blip r:embed="rId2"/>
          <a:srcRect t="-15290" b="-15290"/>
          <a:stretch>
            <a:fillRect/>
          </a:stretch>
        </p:blipFill>
        <p:spPr>
          <a:prstGeom prst="rect">
            <a:avLst/>
          </a:prstGeom>
        </p:spPr>
      </p:pic>
    </p:spTree>
    <p:extLst>
      <p:ext uri="{BB962C8B-B14F-4D97-AF65-F5344CB8AC3E}">
        <p14:creationId xmlns:p14="http://schemas.microsoft.com/office/powerpoint/2010/main" val="272688139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D5F95-17F7-A034-9487-5D123A56C8A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C95C02B-75F8-21CC-DF2A-6CDFA919E9DC}"/>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571B91B0-B476-B978-2AB9-901D40267793}"/>
              </a:ext>
            </a:extLst>
          </p:cNvPr>
          <p:cNvSpPr>
            <a:spLocks noGrp="1"/>
          </p:cNvSpPr>
          <p:nvPr>
            <p:ph type="body" sz="quarter" idx="11"/>
          </p:nvPr>
        </p:nvSpPr>
        <p:spPr>
          <a:xfrm>
            <a:off x="193192" y="2549451"/>
            <a:ext cx="5623146" cy="2474203"/>
          </a:xfrm>
        </p:spPr>
        <p:txBody>
          <a:bodyPr/>
          <a:lstStyle/>
          <a:p>
            <a:r>
              <a:rPr lang="en-US" altLang="zh-CN" dirty="0"/>
              <a:t>6. </a:t>
            </a:r>
            <a:r>
              <a:rPr lang="zh-CN" altLang="en-US" dirty="0"/>
              <a:t>启动 </a:t>
            </a:r>
            <a:r>
              <a:rPr lang="en-US" altLang="zh-CN" dirty="0"/>
              <a:t>SSMS </a:t>
            </a:r>
            <a:r>
              <a:rPr lang="zh-CN" altLang="en-US" dirty="0"/>
              <a:t>并连接到本地 </a:t>
            </a:r>
            <a:r>
              <a:rPr lang="en-US" altLang="zh-CN" dirty="0"/>
              <a:t>SQL Server </a:t>
            </a:r>
            <a:r>
              <a:rPr lang="zh-CN" altLang="en-US" dirty="0"/>
              <a:t>实例</a:t>
            </a:r>
            <a:endParaRPr lang="en-US" altLang="zh-CN" dirty="0"/>
          </a:p>
          <a:p>
            <a:r>
              <a:rPr lang="zh-CN" altLang="en-US" dirty="0"/>
              <a:t>步骤 </a:t>
            </a:r>
            <a:r>
              <a:rPr lang="en-US" altLang="zh-CN" dirty="0"/>
              <a:t>03</a:t>
            </a:r>
            <a:r>
              <a:rPr lang="zh-CN" altLang="en-US" dirty="0"/>
              <a:t>　设置“连接到服务器”对话框中的相关信息，勾选“信任服务器证书”复选框，如图 </a:t>
            </a:r>
            <a:r>
              <a:rPr lang="en-US" altLang="zh-CN" dirty="0"/>
              <a:t>3-46 </a:t>
            </a:r>
            <a:r>
              <a:rPr lang="zh-CN" altLang="en-US" dirty="0"/>
              <a:t>所示。</a:t>
            </a:r>
          </a:p>
        </p:txBody>
      </p:sp>
      <p:pic>
        <p:nvPicPr>
          <p:cNvPr id="8" name="图片占位符 7">
            <a:extLst>
              <a:ext uri="{FF2B5EF4-FFF2-40B4-BE49-F238E27FC236}">
                <a16:creationId xmlns:a16="http://schemas.microsoft.com/office/drawing/2014/main" id="{8F794960-2C05-A731-2CFA-C5D3CC9CA9D2}"/>
              </a:ext>
            </a:extLst>
          </p:cNvPr>
          <p:cNvPicPr>
            <a:picLocks noGrp="1" noChangeAspect="1"/>
          </p:cNvPicPr>
          <p:nvPr>
            <p:ph type="pic" sz="quarter" idx="12"/>
          </p:nvPr>
        </p:nvPicPr>
        <p:blipFill rotWithShape="1">
          <a:blip r:embed="rId2"/>
          <a:srcRect l="-452" r="-452"/>
          <a:stretch>
            <a:fillRect/>
          </a:stretch>
        </p:blipFill>
        <p:spPr>
          <a:prstGeom prst="rect">
            <a:avLst/>
          </a:prstGeom>
        </p:spPr>
      </p:pic>
    </p:spTree>
    <p:extLst>
      <p:ext uri="{BB962C8B-B14F-4D97-AF65-F5344CB8AC3E}">
        <p14:creationId xmlns:p14="http://schemas.microsoft.com/office/powerpoint/2010/main" val="404303549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EBE37-515F-A346-4FE6-DB519CA5B8D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389B9C1-D916-21A7-D3A4-1FC535F4152B}"/>
              </a:ext>
            </a:extLst>
          </p:cNvPr>
          <p:cNvSpPr>
            <a:spLocks noGrp="1"/>
          </p:cNvSpPr>
          <p:nvPr>
            <p:ph type="body" sz="quarter" idx="10"/>
          </p:nvPr>
        </p:nvSpPr>
        <p:spPr/>
        <p:txBody>
          <a:bodyPr/>
          <a:lstStyle/>
          <a:p>
            <a:r>
              <a:rPr lang="en-US" altLang="zh-CN" dirty="0"/>
              <a:t>1.2 </a:t>
            </a:r>
            <a:r>
              <a:rPr lang="zh-CN" altLang="en-US" dirty="0"/>
              <a:t>数据模型</a:t>
            </a:r>
          </a:p>
        </p:txBody>
      </p:sp>
      <p:sp>
        <p:nvSpPr>
          <p:cNvPr id="5" name="文本占位符 4">
            <a:extLst>
              <a:ext uri="{FF2B5EF4-FFF2-40B4-BE49-F238E27FC236}">
                <a16:creationId xmlns:a16="http://schemas.microsoft.com/office/drawing/2014/main" id="{B17D566E-6803-4C06-1FCC-033A48125A6A}"/>
              </a:ext>
            </a:extLst>
          </p:cNvPr>
          <p:cNvSpPr>
            <a:spLocks noGrp="1"/>
          </p:cNvSpPr>
          <p:nvPr>
            <p:ph type="body" sz="quarter" idx="11"/>
          </p:nvPr>
        </p:nvSpPr>
        <p:spPr>
          <a:xfrm>
            <a:off x="193192" y="2790062"/>
            <a:ext cx="5623146" cy="1992981"/>
          </a:xfrm>
        </p:spPr>
        <p:txBody>
          <a:bodyPr/>
          <a:lstStyle/>
          <a:p>
            <a:r>
              <a:rPr lang="en-US" altLang="zh-CN" dirty="0"/>
              <a:t>1.2.3</a:t>
            </a:r>
            <a:r>
              <a:rPr lang="zh-CN" altLang="en-US" dirty="0"/>
              <a:t>　数据模型的应用层次</a:t>
            </a:r>
            <a:endParaRPr lang="en-US" altLang="zh-CN" dirty="0"/>
          </a:p>
          <a:p>
            <a:r>
              <a:rPr lang="en-US" altLang="zh-CN" dirty="0"/>
              <a:t>1. </a:t>
            </a:r>
            <a:r>
              <a:rPr lang="zh-CN" altLang="en-US" dirty="0"/>
              <a:t>概念数据模型</a:t>
            </a:r>
            <a:endParaRPr lang="en-US" altLang="zh-CN" dirty="0"/>
          </a:p>
          <a:p>
            <a:r>
              <a:rPr lang="zh-CN" altLang="en-US" dirty="0"/>
              <a:t>（</a:t>
            </a:r>
            <a:r>
              <a:rPr lang="en-US" altLang="zh-CN" dirty="0"/>
              <a:t>1</a:t>
            </a:r>
            <a:r>
              <a:rPr lang="zh-CN" altLang="en-US" dirty="0"/>
              <a:t>）概念数据模型的定义。</a:t>
            </a:r>
            <a:endParaRPr lang="en-US" altLang="zh-CN" dirty="0"/>
          </a:p>
          <a:p>
            <a:r>
              <a:rPr lang="zh-CN" altLang="en-US" dirty="0"/>
              <a:t>（</a:t>
            </a:r>
            <a:r>
              <a:rPr lang="en-US" altLang="zh-CN" dirty="0"/>
              <a:t>2</a:t>
            </a:r>
            <a:r>
              <a:rPr lang="zh-CN" altLang="en-US" dirty="0"/>
              <a:t>）</a:t>
            </a:r>
            <a:r>
              <a:rPr lang="en-US" altLang="zh-CN" dirty="0"/>
              <a:t>E-R </a:t>
            </a:r>
            <a:r>
              <a:rPr lang="zh-CN" altLang="en-US" dirty="0"/>
              <a:t>模型。</a:t>
            </a:r>
            <a:endParaRPr lang="en-US" altLang="zh-CN" dirty="0"/>
          </a:p>
        </p:txBody>
      </p:sp>
      <p:pic>
        <p:nvPicPr>
          <p:cNvPr id="6" name="图片占位符 5">
            <a:extLst>
              <a:ext uri="{FF2B5EF4-FFF2-40B4-BE49-F238E27FC236}">
                <a16:creationId xmlns:a16="http://schemas.microsoft.com/office/drawing/2014/main" id="{79D59172-9F7D-32BF-6656-98FB53D7EA89}"/>
              </a:ext>
            </a:extLst>
          </p:cNvPr>
          <p:cNvPicPr>
            <a:picLocks noGrp="1" noChangeAspect="1"/>
          </p:cNvPicPr>
          <p:nvPr>
            <p:ph type="pic" sz="quarter" idx="12"/>
          </p:nvPr>
        </p:nvPicPr>
        <p:blipFill rotWithShape="1">
          <a:blip r:embed="rId2"/>
          <a:srcRect t="-129656" b="-129656"/>
          <a:stretch>
            <a:fillRect/>
          </a:stretch>
        </p:blipFill>
        <p:spPr>
          <a:prstGeom prst="rect">
            <a:avLst/>
          </a:prstGeom>
        </p:spPr>
      </p:pic>
    </p:spTree>
    <p:extLst>
      <p:ext uri="{BB962C8B-B14F-4D97-AF65-F5344CB8AC3E}">
        <p14:creationId xmlns:p14="http://schemas.microsoft.com/office/powerpoint/2010/main" val="152121722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5F87C-875E-AC6F-E673-EE85050E58A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86F7107-62E2-5504-10A2-A919CF2510F9}"/>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A2169155-59BB-A64D-0BE7-22A3416AA0A8}"/>
              </a:ext>
            </a:extLst>
          </p:cNvPr>
          <p:cNvSpPr>
            <a:spLocks noGrp="1"/>
          </p:cNvSpPr>
          <p:nvPr>
            <p:ph type="body" sz="quarter" idx="11"/>
          </p:nvPr>
        </p:nvSpPr>
        <p:spPr>
          <a:xfrm>
            <a:off x="193192" y="1574825"/>
            <a:ext cx="5623146" cy="4423455"/>
          </a:xfrm>
        </p:spPr>
        <p:txBody>
          <a:bodyPr/>
          <a:lstStyle/>
          <a:p>
            <a:r>
              <a:rPr lang="en-US" altLang="zh-CN" dirty="0"/>
              <a:t>6. </a:t>
            </a:r>
            <a:r>
              <a:rPr lang="zh-CN" altLang="en-US" dirty="0"/>
              <a:t>启动 </a:t>
            </a:r>
            <a:r>
              <a:rPr lang="en-US" altLang="zh-CN" dirty="0"/>
              <a:t>SSMS </a:t>
            </a:r>
            <a:r>
              <a:rPr lang="zh-CN" altLang="en-US" dirty="0"/>
              <a:t>并连接到本地 </a:t>
            </a:r>
            <a:r>
              <a:rPr lang="en-US" altLang="zh-CN" dirty="0"/>
              <a:t>SQL Server </a:t>
            </a:r>
            <a:r>
              <a:rPr lang="zh-CN" altLang="en-US" dirty="0"/>
              <a:t>实例</a:t>
            </a:r>
            <a:endParaRPr lang="en-US" altLang="zh-CN" dirty="0"/>
          </a:p>
          <a:p>
            <a:r>
              <a:rPr lang="zh-CN" altLang="en-US" dirty="0"/>
              <a:t>步骤 </a:t>
            </a:r>
            <a:r>
              <a:rPr lang="en-US" altLang="zh-CN" dirty="0"/>
              <a:t>04</a:t>
            </a:r>
            <a:r>
              <a:rPr lang="zh-CN" altLang="en-US" dirty="0"/>
              <a:t>　单击“连接”按钮，连接成功后，将进入 </a:t>
            </a:r>
            <a:r>
              <a:rPr lang="en-US" altLang="zh-CN" dirty="0"/>
              <a:t>SSMS </a:t>
            </a:r>
            <a:r>
              <a:rPr lang="zh-CN" altLang="en-US" dirty="0"/>
              <a:t>主界面，如图 </a:t>
            </a:r>
            <a:r>
              <a:rPr lang="en-US" altLang="zh-CN" dirty="0"/>
              <a:t>3-47 </a:t>
            </a:r>
            <a:r>
              <a:rPr lang="zh-CN" altLang="en-US" dirty="0"/>
              <a:t>所示。界面左侧的对象资源管理器中列出了当前连接的数据库引擎及其包含的所有数据库、安全性设置、作业、代理等组件。可通过展开节点查看具体的数据库、表、视图、存储过程等对象。</a:t>
            </a:r>
          </a:p>
        </p:txBody>
      </p:sp>
      <p:pic>
        <p:nvPicPr>
          <p:cNvPr id="7" name="图片占位符 6">
            <a:extLst>
              <a:ext uri="{FF2B5EF4-FFF2-40B4-BE49-F238E27FC236}">
                <a16:creationId xmlns:a16="http://schemas.microsoft.com/office/drawing/2014/main" id="{294DBF50-A1B2-C075-D3B4-782A6A5BE711}"/>
              </a:ext>
            </a:extLst>
          </p:cNvPr>
          <p:cNvPicPr>
            <a:picLocks noGrp="1" noChangeAspect="1"/>
          </p:cNvPicPr>
          <p:nvPr>
            <p:ph type="pic" sz="quarter" idx="12"/>
          </p:nvPr>
        </p:nvPicPr>
        <p:blipFill rotWithShape="1">
          <a:blip r:embed="rId2"/>
          <a:srcRect t="-25452" b="-25452"/>
          <a:stretch>
            <a:fillRect/>
          </a:stretch>
        </p:blipFill>
        <p:spPr>
          <a:prstGeom prst="rect">
            <a:avLst/>
          </a:prstGeom>
        </p:spPr>
      </p:pic>
    </p:spTree>
    <p:extLst>
      <p:ext uri="{BB962C8B-B14F-4D97-AF65-F5344CB8AC3E}">
        <p14:creationId xmlns:p14="http://schemas.microsoft.com/office/powerpoint/2010/main" val="101361914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16CA2-F571-9DDB-3A11-03B92F28772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AE1037D-E579-CA04-B667-710C81F6B5F8}"/>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0C7A7482-0FF2-EFFC-859F-EB75F020C3AB}"/>
              </a:ext>
            </a:extLst>
          </p:cNvPr>
          <p:cNvSpPr>
            <a:spLocks noGrp="1"/>
          </p:cNvSpPr>
          <p:nvPr>
            <p:ph type="body" sz="quarter" idx="11"/>
          </p:nvPr>
        </p:nvSpPr>
        <p:spPr>
          <a:xfrm>
            <a:off x="193192" y="2305794"/>
            <a:ext cx="5623146" cy="2961516"/>
          </a:xfrm>
        </p:spPr>
        <p:txBody>
          <a:bodyPr/>
          <a:lstStyle/>
          <a:p>
            <a:r>
              <a:rPr lang="en-US" altLang="zh-CN" dirty="0"/>
              <a:t>6. </a:t>
            </a:r>
            <a:r>
              <a:rPr lang="zh-CN" altLang="en-US" dirty="0"/>
              <a:t>启动 </a:t>
            </a:r>
            <a:r>
              <a:rPr lang="en-US" altLang="zh-CN" dirty="0"/>
              <a:t>SSMS </a:t>
            </a:r>
            <a:r>
              <a:rPr lang="zh-CN" altLang="en-US" dirty="0"/>
              <a:t>并连接到本地 </a:t>
            </a:r>
            <a:r>
              <a:rPr lang="en-US" altLang="zh-CN" dirty="0"/>
              <a:t>SQL Server </a:t>
            </a:r>
            <a:r>
              <a:rPr lang="zh-CN" altLang="en-US" dirty="0"/>
              <a:t>实例</a:t>
            </a:r>
            <a:endParaRPr lang="en-US" altLang="zh-CN" dirty="0"/>
          </a:p>
          <a:p>
            <a:r>
              <a:rPr lang="zh-CN" altLang="en-US" dirty="0"/>
              <a:t>步骤 </a:t>
            </a:r>
            <a:r>
              <a:rPr lang="en-US" altLang="zh-CN" dirty="0"/>
              <a:t>05</a:t>
            </a:r>
            <a:r>
              <a:rPr lang="zh-CN" altLang="en-US" dirty="0"/>
              <a:t>　单击“视图”菜单，在下拉菜单中选择“已注册的服务器”选项，主界面左侧会显示已注册的服务器列表，如图 </a:t>
            </a:r>
            <a:r>
              <a:rPr lang="en-US" altLang="zh-CN" dirty="0"/>
              <a:t>3-48 </a:t>
            </a:r>
            <a:r>
              <a:rPr lang="zh-CN" altLang="en-US" dirty="0"/>
              <a:t>所示。</a:t>
            </a:r>
          </a:p>
        </p:txBody>
      </p:sp>
      <p:pic>
        <p:nvPicPr>
          <p:cNvPr id="8" name="图片占位符 7">
            <a:extLst>
              <a:ext uri="{FF2B5EF4-FFF2-40B4-BE49-F238E27FC236}">
                <a16:creationId xmlns:a16="http://schemas.microsoft.com/office/drawing/2014/main" id="{9F4B84D4-4CCF-6DE3-A782-EA1506D97369}"/>
              </a:ext>
            </a:extLst>
          </p:cNvPr>
          <p:cNvPicPr>
            <a:picLocks noGrp="1" noChangeAspect="1"/>
          </p:cNvPicPr>
          <p:nvPr>
            <p:ph type="pic" sz="quarter" idx="12"/>
          </p:nvPr>
        </p:nvPicPr>
        <p:blipFill rotWithShape="1">
          <a:blip r:embed="rId2"/>
          <a:srcRect t="-24631" b="-24631"/>
          <a:stretch>
            <a:fillRect/>
          </a:stretch>
        </p:blipFill>
        <p:spPr>
          <a:prstGeom prst="rect">
            <a:avLst/>
          </a:prstGeom>
        </p:spPr>
      </p:pic>
    </p:spTree>
    <p:extLst>
      <p:ext uri="{BB962C8B-B14F-4D97-AF65-F5344CB8AC3E}">
        <p14:creationId xmlns:p14="http://schemas.microsoft.com/office/powerpoint/2010/main" val="135892346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10173-BC62-5317-7CCD-6B13DFCA9B1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69E36C1-94A4-AF8F-EEA0-6237FC40D855}"/>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D475C434-5183-28C3-B7BF-0BEC46FA65C8}"/>
              </a:ext>
            </a:extLst>
          </p:cNvPr>
          <p:cNvSpPr>
            <a:spLocks noGrp="1"/>
          </p:cNvSpPr>
          <p:nvPr>
            <p:ph type="body" sz="quarter" idx="11"/>
          </p:nvPr>
        </p:nvSpPr>
        <p:spPr>
          <a:xfrm>
            <a:off x="193192" y="2305794"/>
            <a:ext cx="5623146" cy="2961516"/>
          </a:xfrm>
        </p:spPr>
        <p:txBody>
          <a:bodyPr/>
          <a:lstStyle/>
          <a:p>
            <a:r>
              <a:rPr lang="en-US" altLang="zh-CN" dirty="0"/>
              <a:t>6. </a:t>
            </a:r>
            <a:r>
              <a:rPr lang="zh-CN" altLang="en-US" dirty="0"/>
              <a:t>启动 </a:t>
            </a:r>
            <a:r>
              <a:rPr lang="en-US" altLang="zh-CN" dirty="0"/>
              <a:t>SSMS </a:t>
            </a:r>
            <a:r>
              <a:rPr lang="zh-CN" altLang="en-US" dirty="0"/>
              <a:t>并连接到本地 </a:t>
            </a:r>
            <a:r>
              <a:rPr lang="en-US" altLang="zh-CN" dirty="0"/>
              <a:t>SQL Server </a:t>
            </a:r>
            <a:r>
              <a:rPr lang="zh-CN" altLang="en-US" dirty="0"/>
              <a:t>实例</a:t>
            </a:r>
            <a:endParaRPr lang="en-US" altLang="zh-CN" dirty="0"/>
          </a:p>
          <a:p>
            <a:r>
              <a:rPr lang="zh-CN" altLang="en-US" dirty="0"/>
              <a:t>步骤 </a:t>
            </a:r>
            <a:r>
              <a:rPr lang="en-US" altLang="zh-CN" dirty="0"/>
              <a:t>06</a:t>
            </a:r>
            <a:r>
              <a:rPr lang="zh-CN" altLang="en-US" dirty="0"/>
              <a:t>　如果用户需要注册一个其他的服务器，可在主界面左侧的“本地服务器组”上右键单击，在弹出的快捷菜单中选择“新建服务器注册”选项，如图 </a:t>
            </a:r>
            <a:r>
              <a:rPr lang="en-US" altLang="zh-CN" dirty="0"/>
              <a:t>3-49 </a:t>
            </a:r>
            <a:r>
              <a:rPr lang="zh-CN" altLang="en-US" dirty="0"/>
              <a:t>所示。</a:t>
            </a:r>
          </a:p>
        </p:txBody>
      </p:sp>
      <p:pic>
        <p:nvPicPr>
          <p:cNvPr id="7" name="图片占位符 6">
            <a:extLst>
              <a:ext uri="{FF2B5EF4-FFF2-40B4-BE49-F238E27FC236}">
                <a16:creationId xmlns:a16="http://schemas.microsoft.com/office/drawing/2014/main" id="{2E2C8070-9782-3E7B-5334-B4CA536F4A8E}"/>
              </a:ext>
            </a:extLst>
          </p:cNvPr>
          <p:cNvPicPr>
            <a:picLocks noGrp="1" noChangeAspect="1"/>
          </p:cNvPicPr>
          <p:nvPr>
            <p:ph type="pic" sz="quarter" idx="12"/>
          </p:nvPr>
        </p:nvPicPr>
        <p:blipFill rotWithShape="1">
          <a:blip r:embed="rId2"/>
          <a:srcRect t="-24914" b="-24914"/>
          <a:stretch>
            <a:fillRect/>
          </a:stretch>
        </p:blipFill>
        <p:spPr>
          <a:prstGeom prst="rect">
            <a:avLst/>
          </a:prstGeom>
        </p:spPr>
      </p:pic>
    </p:spTree>
    <p:extLst>
      <p:ext uri="{BB962C8B-B14F-4D97-AF65-F5344CB8AC3E}">
        <p14:creationId xmlns:p14="http://schemas.microsoft.com/office/powerpoint/2010/main" val="376903977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D4748-D7D8-B1C6-B79D-BB22325CBAC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70A7870-8127-4C2C-AE3C-FBFF6712C0C5}"/>
              </a:ext>
            </a:extLst>
          </p:cNvPr>
          <p:cNvSpPr>
            <a:spLocks noGrp="1"/>
          </p:cNvSpPr>
          <p:nvPr>
            <p:ph type="body" sz="quarter" idx="10"/>
          </p:nvPr>
        </p:nvSpPr>
        <p:spPr/>
        <p:txBody>
          <a:bodyPr/>
          <a:lstStyle/>
          <a:p>
            <a:r>
              <a:rPr lang="en-US" altLang="zh-CN" dirty="0"/>
              <a:t>SQL Server  2022 </a:t>
            </a:r>
            <a:r>
              <a:rPr lang="zh-CN" altLang="en-US" dirty="0"/>
              <a:t>的安装部署与服务管理</a:t>
            </a:r>
          </a:p>
        </p:txBody>
      </p:sp>
      <p:sp>
        <p:nvSpPr>
          <p:cNvPr id="5" name="文本占位符 4">
            <a:extLst>
              <a:ext uri="{FF2B5EF4-FFF2-40B4-BE49-F238E27FC236}">
                <a16:creationId xmlns:a16="http://schemas.microsoft.com/office/drawing/2014/main" id="{3D41ED3C-1BE5-1903-3220-58B9D3EFF313}"/>
              </a:ext>
            </a:extLst>
          </p:cNvPr>
          <p:cNvSpPr>
            <a:spLocks noGrp="1"/>
          </p:cNvSpPr>
          <p:nvPr>
            <p:ph type="body" sz="quarter" idx="11"/>
          </p:nvPr>
        </p:nvSpPr>
        <p:spPr>
          <a:xfrm>
            <a:off x="193192" y="1087512"/>
            <a:ext cx="5623146" cy="5398081"/>
          </a:xfrm>
        </p:spPr>
        <p:txBody>
          <a:bodyPr/>
          <a:lstStyle/>
          <a:p>
            <a:r>
              <a:rPr lang="en-US" altLang="zh-CN" dirty="0"/>
              <a:t>6. </a:t>
            </a:r>
            <a:r>
              <a:rPr lang="zh-CN" altLang="en-US" dirty="0"/>
              <a:t>启动 </a:t>
            </a:r>
            <a:r>
              <a:rPr lang="en-US" altLang="zh-CN" dirty="0"/>
              <a:t>SSMS </a:t>
            </a:r>
            <a:r>
              <a:rPr lang="zh-CN" altLang="en-US" dirty="0"/>
              <a:t>并连接到本地 </a:t>
            </a:r>
            <a:r>
              <a:rPr lang="en-US" altLang="zh-CN" dirty="0"/>
              <a:t>SQL Server </a:t>
            </a:r>
            <a:r>
              <a:rPr lang="zh-CN" altLang="en-US" dirty="0"/>
              <a:t>实例</a:t>
            </a:r>
            <a:endParaRPr lang="en-US" altLang="zh-CN" dirty="0"/>
          </a:p>
          <a:p>
            <a:r>
              <a:rPr lang="zh-CN" altLang="en-US" dirty="0"/>
              <a:t>步骤 </a:t>
            </a:r>
            <a:r>
              <a:rPr lang="en-US" altLang="zh-CN" dirty="0"/>
              <a:t>07</a:t>
            </a:r>
            <a:r>
              <a:rPr lang="zh-CN" altLang="en-US" dirty="0"/>
              <a:t>　在弹出的“新建服务器注册”窗口（见图 </a:t>
            </a:r>
            <a:r>
              <a:rPr lang="en-US" altLang="zh-CN" dirty="0"/>
              <a:t>3-50</a:t>
            </a:r>
            <a:r>
              <a:rPr lang="zh-CN" altLang="en-US" dirty="0"/>
              <a:t>）填写服务器名称或 </a:t>
            </a:r>
            <a:r>
              <a:rPr lang="en-US" altLang="zh-CN" dirty="0"/>
              <a:t>IP </a:t>
            </a:r>
            <a:r>
              <a:rPr lang="zh-CN" altLang="en-US" dirty="0"/>
              <a:t>地址、登录凭据（选择合适的身份验证方式）、注册名称（自定义显示名）后，单击“测试“按钮可验证连接是否有效，确认无误后单击 “保存”按钮即可。</a:t>
            </a:r>
            <a:endParaRPr lang="en-US" altLang="zh-CN" dirty="0"/>
          </a:p>
          <a:p>
            <a:r>
              <a:rPr lang="zh-CN" altLang="en-US" dirty="0"/>
              <a:t>要断开与服务器的连接，可单击“文件”菜单，在下拉菜单中选择“退出”选项，或按 </a:t>
            </a:r>
            <a:r>
              <a:rPr lang="en-US" altLang="zh-CN" dirty="0"/>
              <a:t>Alt + F4 </a:t>
            </a:r>
            <a:r>
              <a:rPr lang="zh-CN" altLang="en-US" dirty="0"/>
              <a:t>组合键亦可。</a:t>
            </a:r>
          </a:p>
        </p:txBody>
      </p:sp>
      <p:pic>
        <p:nvPicPr>
          <p:cNvPr id="8" name="图片占位符 7">
            <a:extLst>
              <a:ext uri="{FF2B5EF4-FFF2-40B4-BE49-F238E27FC236}">
                <a16:creationId xmlns:a16="http://schemas.microsoft.com/office/drawing/2014/main" id="{BE0FD44E-EFE3-19FA-5E30-352CBB30F051}"/>
              </a:ext>
            </a:extLst>
          </p:cNvPr>
          <p:cNvPicPr>
            <a:picLocks noGrp="1" noChangeAspect="1"/>
          </p:cNvPicPr>
          <p:nvPr>
            <p:ph type="pic" sz="quarter" idx="12"/>
          </p:nvPr>
        </p:nvPicPr>
        <p:blipFill rotWithShape="1">
          <a:blip r:embed="rId2"/>
          <a:srcRect l="-17854" r="-17854"/>
          <a:stretch>
            <a:fillRect/>
          </a:stretch>
        </p:blipFill>
        <p:spPr>
          <a:prstGeom prst="rect">
            <a:avLst/>
          </a:prstGeom>
        </p:spPr>
      </p:pic>
    </p:spTree>
    <p:extLst>
      <p:ext uri="{BB962C8B-B14F-4D97-AF65-F5344CB8AC3E}">
        <p14:creationId xmlns:p14="http://schemas.microsoft.com/office/powerpoint/2010/main" val="59059454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65351CE-C006-69F0-6D1F-F512901F052A}"/>
              </a:ext>
            </a:extLst>
          </p:cNvPr>
          <p:cNvSpPr>
            <a:spLocks noGrp="1"/>
          </p:cNvSpPr>
          <p:nvPr>
            <p:ph type="body" sz="quarter" idx="14"/>
          </p:nvPr>
        </p:nvSpPr>
        <p:spPr/>
        <p:txBody>
          <a:bodyPr/>
          <a:lstStyle/>
          <a:p>
            <a:r>
              <a:rPr lang="en-US" altLang="zh-CN" dirty="0"/>
              <a:t>T-SQL </a:t>
            </a:r>
            <a:r>
              <a:rPr lang="zh-CN" altLang="en-US" dirty="0"/>
              <a:t>编程语言基础</a:t>
            </a:r>
          </a:p>
        </p:txBody>
      </p:sp>
      <p:sp>
        <p:nvSpPr>
          <p:cNvPr id="6" name="文本占位符 5">
            <a:extLst>
              <a:ext uri="{FF2B5EF4-FFF2-40B4-BE49-F238E27FC236}">
                <a16:creationId xmlns:a16="http://schemas.microsoft.com/office/drawing/2014/main" id="{0AE9BBDF-7E08-E515-9A7B-4961129A7161}"/>
              </a:ext>
            </a:extLst>
          </p:cNvPr>
          <p:cNvSpPr>
            <a:spLocks noGrp="1"/>
          </p:cNvSpPr>
          <p:nvPr>
            <p:ph type="body" sz="quarter" idx="15"/>
          </p:nvPr>
        </p:nvSpPr>
        <p:spPr/>
        <p:txBody>
          <a:bodyPr/>
          <a:lstStyle/>
          <a:p>
            <a:r>
              <a:rPr lang="zh-CN" altLang="en-US" dirty="0"/>
              <a:t>任务</a:t>
            </a:r>
            <a:r>
              <a:rPr lang="en-US" altLang="zh-CN" dirty="0"/>
              <a:t>4</a:t>
            </a:r>
            <a:endParaRPr lang="zh-CN" altLang="en-US" dirty="0"/>
          </a:p>
        </p:txBody>
      </p:sp>
    </p:spTree>
    <p:extLst>
      <p:ext uri="{BB962C8B-B14F-4D97-AF65-F5344CB8AC3E}">
        <p14:creationId xmlns:p14="http://schemas.microsoft.com/office/powerpoint/2010/main" val="220163024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245ADDD-852D-A2B3-0E9F-B2544CF35334}"/>
              </a:ext>
            </a:extLst>
          </p:cNvPr>
          <p:cNvSpPr>
            <a:spLocks noGrp="1"/>
          </p:cNvSpPr>
          <p:nvPr>
            <p:ph type="body" sz="quarter" idx="10"/>
          </p:nvPr>
        </p:nvSpPr>
        <p:spPr/>
        <p:txBody>
          <a:bodyPr/>
          <a:lstStyle/>
          <a:p>
            <a:r>
              <a:rPr lang="en-US" altLang="zh-CN" dirty="0"/>
              <a:t>4.1 </a:t>
            </a:r>
            <a:r>
              <a:rPr lang="zh-CN" altLang="en-US" dirty="0"/>
              <a:t>标准 </a:t>
            </a:r>
            <a:r>
              <a:rPr lang="en-US" altLang="zh-CN" dirty="0"/>
              <a:t>SQL </a:t>
            </a:r>
            <a:r>
              <a:rPr lang="zh-CN" altLang="en-US" dirty="0"/>
              <a:t>语言与 </a:t>
            </a:r>
            <a:r>
              <a:rPr lang="en-US" altLang="zh-CN" dirty="0"/>
              <a:t>T-SQL</a:t>
            </a:r>
            <a:endParaRPr lang="zh-CN" altLang="en-US" dirty="0"/>
          </a:p>
        </p:txBody>
      </p:sp>
      <p:sp>
        <p:nvSpPr>
          <p:cNvPr id="5" name="文本占位符 4">
            <a:extLst>
              <a:ext uri="{FF2B5EF4-FFF2-40B4-BE49-F238E27FC236}">
                <a16:creationId xmlns:a16="http://schemas.microsoft.com/office/drawing/2014/main" id="{25A45B34-F0EB-07C6-115D-AC4449171A72}"/>
              </a:ext>
            </a:extLst>
          </p:cNvPr>
          <p:cNvSpPr>
            <a:spLocks noGrp="1"/>
          </p:cNvSpPr>
          <p:nvPr>
            <p:ph type="body" sz="quarter" idx="11"/>
          </p:nvPr>
        </p:nvSpPr>
        <p:spPr>
          <a:xfrm>
            <a:off x="193192" y="2062139"/>
            <a:ext cx="11635136" cy="3448829"/>
          </a:xfrm>
        </p:spPr>
        <p:txBody>
          <a:bodyPr/>
          <a:lstStyle/>
          <a:p>
            <a:r>
              <a:rPr lang="en-US" altLang="zh-CN" dirty="0"/>
              <a:t>4.1.1</a:t>
            </a:r>
            <a:r>
              <a:rPr lang="zh-CN" altLang="en-US" dirty="0"/>
              <a:t>　标准 </a:t>
            </a:r>
            <a:r>
              <a:rPr lang="en-US" altLang="zh-CN" dirty="0"/>
              <a:t>SQL </a:t>
            </a:r>
            <a:r>
              <a:rPr lang="zh-CN" altLang="en-US" dirty="0"/>
              <a:t>语言基础</a:t>
            </a:r>
            <a:endParaRPr lang="en-US" altLang="zh-CN" dirty="0"/>
          </a:p>
          <a:p>
            <a:r>
              <a:rPr lang="en-US" altLang="zh-CN" dirty="0"/>
              <a:t>1. SQL </a:t>
            </a:r>
            <a:r>
              <a:rPr lang="zh-CN" altLang="en-US" dirty="0"/>
              <a:t>语言概述</a:t>
            </a:r>
            <a:endParaRPr lang="en-US" altLang="zh-CN" dirty="0"/>
          </a:p>
          <a:p>
            <a:r>
              <a:rPr lang="en-US" altLang="zh-CN" dirty="0"/>
              <a:t>SQL </a:t>
            </a:r>
            <a:r>
              <a:rPr lang="zh-CN" altLang="en-US" dirty="0"/>
              <a:t>语言是一种面向集合的数据库查询语言，是 </a:t>
            </a:r>
            <a:r>
              <a:rPr lang="en-US" altLang="zh-CN" dirty="0"/>
              <a:t>RDBMS </a:t>
            </a:r>
            <a:r>
              <a:rPr lang="zh-CN" altLang="en-US" dirty="0"/>
              <a:t>能够“听懂”的语言，它告诉 </a:t>
            </a:r>
            <a:r>
              <a:rPr lang="en-US" altLang="zh-CN" dirty="0"/>
              <a:t>RDBMS </a:t>
            </a:r>
            <a:r>
              <a:rPr lang="zh-CN" altLang="en-US" dirty="0"/>
              <a:t>如何完成各种数据管理操作。因此，要有效地与 </a:t>
            </a:r>
            <a:r>
              <a:rPr lang="en-US" altLang="zh-CN" dirty="0"/>
              <a:t>RDBMS </a:t>
            </a:r>
            <a:r>
              <a:rPr lang="zh-CN" altLang="en-US" dirty="0"/>
              <a:t>交流，就必须熟练掌握 </a:t>
            </a:r>
            <a:r>
              <a:rPr lang="en-US" altLang="zh-CN" dirty="0"/>
              <a:t>SQL </a:t>
            </a:r>
            <a:r>
              <a:rPr lang="zh-CN" altLang="en-US" dirty="0"/>
              <a:t>语言。当用户使用某个程序的时候，该程序本质上只是一种能够把要执行的</a:t>
            </a:r>
            <a:r>
              <a:rPr lang="en-US" altLang="zh-CN" dirty="0"/>
              <a:t>SQL </a:t>
            </a:r>
            <a:r>
              <a:rPr lang="zh-CN" altLang="en-US" dirty="0"/>
              <a:t>语句发送到服务器上去的工具而已。如果用户使用某种具备编程接口（如 </a:t>
            </a:r>
            <a:r>
              <a:rPr lang="en-US" altLang="zh-CN" dirty="0"/>
              <a:t>Perl DBI</a:t>
            </a:r>
            <a:r>
              <a:rPr lang="zh-CN" altLang="en-US" dirty="0"/>
              <a:t>模块或 </a:t>
            </a:r>
            <a:r>
              <a:rPr lang="en-US" altLang="zh-CN" dirty="0"/>
              <a:t>PHP PDO </a:t>
            </a:r>
            <a:r>
              <a:rPr lang="zh-CN" altLang="en-US" dirty="0"/>
              <a:t>扩展）的语言编写程序，就可以在程序中通过 </a:t>
            </a:r>
            <a:r>
              <a:rPr lang="en-US" altLang="zh-CN" dirty="0"/>
              <a:t>SQL </a:t>
            </a:r>
            <a:r>
              <a:rPr lang="zh-CN" altLang="en-US" dirty="0"/>
              <a:t>语句与服务器进行交流。</a:t>
            </a:r>
          </a:p>
        </p:txBody>
      </p:sp>
    </p:spTree>
    <p:extLst>
      <p:ext uri="{BB962C8B-B14F-4D97-AF65-F5344CB8AC3E}">
        <p14:creationId xmlns:p14="http://schemas.microsoft.com/office/powerpoint/2010/main" val="137648375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63C676-CCAE-3950-795C-53CE799ADAE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2941A8D-BF5E-B658-5F99-616498AD75C0}"/>
              </a:ext>
            </a:extLst>
          </p:cNvPr>
          <p:cNvSpPr>
            <a:spLocks noGrp="1"/>
          </p:cNvSpPr>
          <p:nvPr>
            <p:ph type="body" sz="quarter" idx="10"/>
          </p:nvPr>
        </p:nvSpPr>
        <p:spPr/>
        <p:txBody>
          <a:bodyPr/>
          <a:lstStyle/>
          <a:p>
            <a:r>
              <a:rPr lang="en-US" altLang="zh-CN" dirty="0"/>
              <a:t>4.1 </a:t>
            </a:r>
            <a:r>
              <a:rPr lang="zh-CN" altLang="en-US" dirty="0"/>
              <a:t>标准 </a:t>
            </a:r>
            <a:r>
              <a:rPr lang="en-US" altLang="zh-CN" dirty="0"/>
              <a:t>SQL </a:t>
            </a:r>
            <a:r>
              <a:rPr lang="zh-CN" altLang="en-US" dirty="0"/>
              <a:t>语言与 </a:t>
            </a:r>
            <a:r>
              <a:rPr lang="en-US" altLang="zh-CN" dirty="0"/>
              <a:t>T-SQL</a:t>
            </a:r>
            <a:endParaRPr lang="zh-CN" altLang="en-US" dirty="0"/>
          </a:p>
        </p:txBody>
      </p:sp>
      <p:sp>
        <p:nvSpPr>
          <p:cNvPr id="5" name="文本占位符 4">
            <a:extLst>
              <a:ext uri="{FF2B5EF4-FFF2-40B4-BE49-F238E27FC236}">
                <a16:creationId xmlns:a16="http://schemas.microsoft.com/office/drawing/2014/main" id="{7F05C205-B691-0855-01A6-8279CD9EF899}"/>
              </a:ext>
            </a:extLst>
          </p:cNvPr>
          <p:cNvSpPr>
            <a:spLocks noGrp="1"/>
          </p:cNvSpPr>
          <p:nvPr>
            <p:ph type="body" sz="quarter" idx="11"/>
          </p:nvPr>
        </p:nvSpPr>
        <p:spPr>
          <a:xfrm>
            <a:off x="193192" y="1087514"/>
            <a:ext cx="11635136" cy="5398081"/>
          </a:xfrm>
        </p:spPr>
        <p:txBody>
          <a:bodyPr/>
          <a:lstStyle/>
          <a:p>
            <a:r>
              <a:rPr lang="en-US" altLang="zh-CN" dirty="0"/>
              <a:t>4.1.1</a:t>
            </a:r>
            <a:r>
              <a:rPr lang="zh-CN" altLang="en-US" dirty="0"/>
              <a:t>　标准 </a:t>
            </a:r>
            <a:r>
              <a:rPr lang="en-US" altLang="zh-CN" dirty="0"/>
              <a:t>SQL </a:t>
            </a:r>
            <a:r>
              <a:rPr lang="zh-CN" altLang="en-US" dirty="0"/>
              <a:t>语言基础</a:t>
            </a:r>
            <a:endParaRPr lang="en-US" altLang="zh-CN" dirty="0"/>
          </a:p>
          <a:p>
            <a:r>
              <a:rPr lang="en-US" altLang="zh-CN" dirty="0"/>
              <a:t>1. SQL </a:t>
            </a:r>
            <a:r>
              <a:rPr lang="zh-CN" altLang="en-US" dirty="0"/>
              <a:t>语言概述</a:t>
            </a:r>
            <a:endParaRPr lang="en-US" altLang="zh-CN" dirty="0"/>
          </a:p>
          <a:p>
            <a:r>
              <a:rPr lang="en-US" altLang="zh-CN" dirty="0"/>
              <a:t>SQL </a:t>
            </a:r>
            <a:r>
              <a:rPr lang="zh-CN" altLang="en-US" dirty="0"/>
              <a:t>语言有如下几个特点。</a:t>
            </a:r>
            <a:endParaRPr lang="en-US" altLang="zh-CN" dirty="0"/>
          </a:p>
          <a:p>
            <a:pPr marL="1074738" indent="-342900">
              <a:buSzPct val="80000"/>
              <a:buFont typeface="Wingdings" panose="05000000000000000000" pitchFamily="2" charset="2"/>
              <a:buChar char="l"/>
            </a:pPr>
            <a:r>
              <a:rPr lang="en-US" altLang="zh-CN" dirty="0"/>
              <a:t>SQL </a:t>
            </a:r>
            <a:r>
              <a:rPr lang="zh-CN" altLang="en-US" dirty="0"/>
              <a:t>语言是一种类似于英语的数据查询语言，简洁易用。</a:t>
            </a:r>
            <a:endParaRPr lang="en-US" altLang="zh-CN" dirty="0"/>
          </a:p>
          <a:p>
            <a:pPr marL="1074738" indent="-342900">
              <a:buSzPct val="80000"/>
              <a:buFont typeface="Wingdings" panose="05000000000000000000" pitchFamily="2" charset="2"/>
              <a:buChar char="l"/>
            </a:pPr>
            <a:r>
              <a:rPr lang="en-US" altLang="zh-CN" dirty="0"/>
              <a:t>SQL </a:t>
            </a:r>
            <a:r>
              <a:rPr lang="zh-CN" altLang="en-US" dirty="0"/>
              <a:t>语言是一种非过程语言，即用户只要提出“干什么”即可，而不必关心具体的操作过程，也不必了解数据的存取路径。</a:t>
            </a:r>
            <a:endParaRPr lang="en-US" altLang="zh-CN" dirty="0"/>
          </a:p>
          <a:p>
            <a:pPr marL="1074738" indent="-342900">
              <a:buSzPct val="80000"/>
              <a:buFont typeface="Wingdings" panose="05000000000000000000" pitchFamily="2" charset="2"/>
              <a:buChar char="l"/>
            </a:pPr>
            <a:r>
              <a:rPr lang="en-US" altLang="zh-CN" dirty="0"/>
              <a:t>SQL </a:t>
            </a:r>
            <a:r>
              <a:rPr lang="zh-CN" altLang="en-US" dirty="0"/>
              <a:t>语言是一种面向集合的语言，每个命令的操作对象是一个或多个关系，其结果也是一个关系。</a:t>
            </a:r>
            <a:endParaRPr lang="en-US" altLang="zh-CN" dirty="0"/>
          </a:p>
          <a:p>
            <a:pPr marL="1074738" indent="-342900">
              <a:buSzPct val="80000"/>
              <a:buFont typeface="Wingdings" panose="05000000000000000000" pitchFamily="2" charset="2"/>
              <a:buChar char="l"/>
            </a:pPr>
            <a:r>
              <a:rPr lang="en-US" altLang="zh-CN" dirty="0"/>
              <a:t>SQL </a:t>
            </a:r>
            <a:r>
              <a:rPr lang="zh-CN" altLang="en-US" dirty="0"/>
              <a:t>语言既是自含式语言，又是嵌入式语言；它既可以独立使用，也可以嵌入宿主语言中使用。作为自含式语言独立使用时，可供终端用户、应用程序员和数据库管理员使用；作为嵌入式语言嵌入高级语言中时，可供应用程序员开发应用程序使用。</a:t>
            </a:r>
          </a:p>
        </p:txBody>
      </p:sp>
    </p:spTree>
    <p:extLst>
      <p:ext uri="{BB962C8B-B14F-4D97-AF65-F5344CB8AC3E}">
        <p14:creationId xmlns:p14="http://schemas.microsoft.com/office/powerpoint/2010/main" val="50852175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388B2-18BE-E941-9304-7050BC0BE3F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FD5A276-5BD4-CE28-2640-B2211E619917}"/>
              </a:ext>
            </a:extLst>
          </p:cNvPr>
          <p:cNvSpPr>
            <a:spLocks noGrp="1"/>
          </p:cNvSpPr>
          <p:nvPr>
            <p:ph type="body" sz="quarter" idx="10"/>
          </p:nvPr>
        </p:nvSpPr>
        <p:spPr/>
        <p:txBody>
          <a:bodyPr/>
          <a:lstStyle/>
          <a:p>
            <a:r>
              <a:rPr lang="en-US" altLang="zh-CN" dirty="0"/>
              <a:t>4.1 </a:t>
            </a:r>
            <a:r>
              <a:rPr lang="zh-CN" altLang="en-US" dirty="0"/>
              <a:t>标准 </a:t>
            </a:r>
            <a:r>
              <a:rPr lang="en-US" altLang="zh-CN" dirty="0"/>
              <a:t>SQL </a:t>
            </a:r>
            <a:r>
              <a:rPr lang="zh-CN" altLang="en-US" dirty="0"/>
              <a:t>语言与 </a:t>
            </a:r>
            <a:r>
              <a:rPr lang="en-US" altLang="zh-CN" dirty="0"/>
              <a:t>T-SQL</a:t>
            </a:r>
            <a:endParaRPr lang="zh-CN" altLang="en-US" dirty="0"/>
          </a:p>
        </p:txBody>
      </p:sp>
      <p:sp>
        <p:nvSpPr>
          <p:cNvPr id="5" name="文本占位符 4">
            <a:extLst>
              <a:ext uri="{FF2B5EF4-FFF2-40B4-BE49-F238E27FC236}">
                <a16:creationId xmlns:a16="http://schemas.microsoft.com/office/drawing/2014/main" id="{EB0D1DA2-1867-C60F-3CA3-C80C3B89D9ED}"/>
              </a:ext>
            </a:extLst>
          </p:cNvPr>
          <p:cNvSpPr>
            <a:spLocks noGrp="1"/>
          </p:cNvSpPr>
          <p:nvPr>
            <p:ph type="body" sz="quarter" idx="11"/>
          </p:nvPr>
        </p:nvSpPr>
        <p:spPr>
          <a:xfrm>
            <a:off x="193192" y="1818486"/>
            <a:ext cx="11635136" cy="3936142"/>
          </a:xfrm>
        </p:spPr>
        <p:txBody>
          <a:bodyPr/>
          <a:lstStyle/>
          <a:p>
            <a:r>
              <a:rPr lang="en-US" altLang="zh-CN" dirty="0"/>
              <a:t>4.1.1</a:t>
            </a:r>
            <a:r>
              <a:rPr lang="zh-CN" altLang="en-US" dirty="0"/>
              <a:t>　标准 </a:t>
            </a:r>
            <a:r>
              <a:rPr lang="en-US" altLang="zh-CN" dirty="0"/>
              <a:t>SQL </a:t>
            </a:r>
            <a:r>
              <a:rPr lang="zh-CN" altLang="en-US" dirty="0"/>
              <a:t>语言基础</a:t>
            </a:r>
            <a:endParaRPr lang="en-US" altLang="zh-CN" dirty="0"/>
          </a:p>
          <a:p>
            <a:r>
              <a:rPr lang="en-US" altLang="zh-CN" dirty="0"/>
              <a:t>2. SQL </a:t>
            </a:r>
            <a:r>
              <a:rPr lang="zh-CN" altLang="en-US" dirty="0"/>
              <a:t>语言的功能</a:t>
            </a:r>
            <a:endParaRPr lang="en-US" altLang="zh-CN" dirty="0"/>
          </a:p>
          <a:p>
            <a:r>
              <a:rPr lang="en-US" altLang="zh-CN" dirty="0"/>
              <a:t>SQL </a:t>
            </a:r>
            <a:r>
              <a:rPr lang="zh-CN" altLang="en-US" dirty="0"/>
              <a:t>语言具有数据定义（</a:t>
            </a:r>
            <a:r>
              <a:rPr lang="en-US" altLang="zh-CN" dirty="0"/>
              <a:t>deﬁnition</a:t>
            </a:r>
            <a:r>
              <a:rPr lang="zh-CN" altLang="en-US" dirty="0"/>
              <a:t>）、数据操纵（</a:t>
            </a:r>
            <a:r>
              <a:rPr lang="en-US" altLang="zh-CN" dirty="0"/>
              <a:t>manipulation</a:t>
            </a:r>
            <a:r>
              <a:rPr lang="zh-CN" altLang="en-US" dirty="0"/>
              <a:t>）、数据控制（</a:t>
            </a:r>
            <a:r>
              <a:rPr lang="en-US" altLang="zh-CN" dirty="0"/>
              <a:t>control</a:t>
            </a:r>
            <a:r>
              <a:rPr lang="zh-CN" altLang="en-US" dirty="0"/>
              <a:t>）和数据查询（</a:t>
            </a:r>
            <a:r>
              <a:rPr lang="en-US" altLang="zh-CN" dirty="0"/>
              <a:t>query</a:t>
            </a:r>
            <a:r>
              <a:rPr lang="zh-CN" altLang="en-US" dirty="0"/>
              <a:t>）</a:t>
            </a:r>
            <a:r>
              <a:rPr lang="en-US" altLang="zh-CN" dirty="0"/>
              <a:t>4 </a:t>
            </a:r>
            <a:r>
              <a:rPr lang="zh-CN" altLang="en-US" dirty="0"/>
              <a:t>种功能。</a:t>
            </a:r>
            <a:endParaRPr lang="en-US" altLang="zh-CN" dirty="0"/>
          </a:p>
          <a:p>
            <a:r>
              <a:rPr lang="zh-CN" altLang="en-US" dirty="0"/>
              <a:t>（</a:t>
            </a:r>
            <a:r>
              <a:rPr lang="en-US" altLang="zh-CN" dirty="0"/>
              <a:t>1</a:t>
            </a:r>
            <a:r>
              <a:rPr lang="zh-CN" altLang="en-US" dirty="0"/>
              <a:t>）数据定义。</a:t>
            </a:r>
            <a:endParaRPr lang="en-US" altLang="zh-CN" dirty="0"/>
          </a:p>
          <a:p>
            <a:r>
              <a:rPr lang="zh-CN" altLang="en-US" dirty="0"/>
              <a:t>（</a:t>
            </a:r>
            <a:r>
              <a:rPr lang="en-US" altLang="zh-CN" dirty="0"/>
              <a:t>2</a:t>
            </a:r>
            <a:r>
              <a:rPr lang="zh-CN" altLang="en-US" dirty="0"/>
              <a:t>）数据操纵。</a:t>
            </a:r>
            <a:endParaRPr lang="en-US" altLang="zh-CN" dirty="0"/>
          </a:p>
          <a:p>
            <a:r>
              <a:rPr lang="zh-CN" altLang="en-US" dirty="0"/>
              <a:t>（</a:t>
            </a:r>
            <a:r>
              <a:rPr lang="en-US" altLang="zh-CN" dirty="0"/>
              <a:t>3</a:t>
            </a:r>
            <a:r>
              <a:rPr lang="zh-CN" altLang="en-US" dirty="0"/>
              <a:t>）数据控制。</a:t>
            </a:r>
            <a:endParaRPr lang="en-US" altLang="zh-CN" dirty="0"/>
          </a:p>
          <a:p>
            <a:r>
              <a:rPr lang="zh-CN" altLang="en-US" dirty="0"/>
              <a:t>（</a:t>
            </a:r>
            <a:r>
              <a:rPr lang="en-US" altLang="zh-CN" dirty="0"/>
              <a:t>4</a:t>
            </a:r>
            <a:r>
              <a:rPr lang="zh-CN" altLang="en-US" dirty="0"/>
              <a:t>）数据查询。</a:t>
            </a:r>
          </a:p>
        </p:txBody>
      </p:sp>
    </p:spTree>
    <p:extLst>
      <p:ext uri="{BB962C8B-B14F-4D97-AF65-F5344CB8AC3E}">
        <p14:creationId xmlns:p14="http://schemas.microsoft.com/office/powerpoint/2010/main" val="367140408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859F5-3352-2259-903A-2A91B767F75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ADD7C46-CDB9-FA74-A1DA-5738B3EF96F5}"/>
              </a:ext>
            </a:extLst>
          </p:cNvPr>
          <p:cNvSpPr>
            <a:spLocks noGrp="1"/>
          </p:cNvSpPr>
          <p:nvPr>
            <p:ph type="body" sz="quarter" idx="10"/>
          </p:nvPr>
        </p:nvSpPr>
        <p:spPr/>
        <p:txBody>
          <a:bodyPr/>
          <a:lstStyle/>
          <a:p>
            <a:r>
              <a:rPr lang="en-US" altLang="zh-CN" dirty="0"/>
              <a:t>4.1 </a:t>
            </a:r>
            <a:r>
              <a:rPr lang="zh-CN" altLang="en-US" dirty="0"/>
              <a:t>标准 </a:t>
            </a:r>
            <a:r>
              <a:rPr lang="en-US" altLang="zh-CN" dirty="0"/>
              <a:t>SQL </a:t>
            </a:r>
            <a:r>
              <a:rPr lang="zh-CN" altLang="en-US" dirty="0"/>
              <a:t>语言与 </a:t>
            </a:r>
            <a:r>
              <a:rPr lang="en-US" altLang="zh-CN" dirty="0"/>
              <a:t>T-SQL</a:t>
            </a:r>
            <a:endParaRPr lang="zh-CN" altLang="en-US" dirty="0"/>
          </a:p>
        </p:txBody>
      </p:sp>
      <p:sp>
        <p:nvSpPr>
          <p:cNvPr id="5" name="文本占位符 4">
            <a:extLst>
              <a:ext uri="{FF2B5EF4-FFF2-40B4-BE49-F238E27FC236}">
                <a16:creationId xmlns:a16="http://schemas.microsoft.com/office/drawing/2014/main" id="{CE4CADBD-F2E6-6E52-E61C-B0EC95D5FB73}"/>
              </a:ext>
            </a:extLst>
          </p:cNvPr>
          <p:cNvSpPr>
            <a:spLocks noGrp="1"/>
          </p:cNvSpPr>
          <p:nvPr>
            <p:ph type="body" sz="quarter" idx="11"/>
          </p:nvPr>
        </p:nvSpPr>
        <p:spPr>
          <a:xfrm>
            <a:off x="193192" y="2549456"/>
            <a:ext cx="11635136" cy="2474203"/>
          </a:xfrm>
        </p:spPr>
        <p:txBody>
          <a:bodyPr/>
          <a:lstStyle/>
          <a:p>
            <a:r>
              <a:rPr lang="en-US" altLang="zh-CN" dirty="0"/>
              <a:t>4.1.1</a:t>
            </a:r>
            <a:r>
              <a:rPr lang="zh-CN" altLang="en-US" dirty="0"/>
              <a:t>　标准 </a:t>
            </a:r>
            <a:r>
              <a:rPr lang="en-US" altLang="zh-CN" dirty="0"/>
              <a:t>SQL </a:t>
            </a:r>
            <a:r>
              <a:rPr lang="zh-CN" altLang="en-US" dirty="0"/>
              <a:t>语言基础</a:t>
            </a:r>
            <a:endParaRPr lang="en-US" altLang="zh-CN" dirty="0"/>
          </a:p>
          <a:p>
            <a:r>
              <a:rPr lang="en-US" altLang="zh-CN" dirty="0"/>
              <a:t>3. SQL </a:t>
            </a:r>
            <a:r>
              <a:rPr lang="zh-CN" altLang="en-US" dirty="0"/>
              <a:t>语句</a:t>
            </a:r>
            <a:endParaRPr lang="en-US" altLang="zh-CN" dirty="0"/>
          </a:p>
          <a:p>
            <a:r>
              <a:rPr lang="zh-CN" altLang="en-US" dirty="0"/>
              <a:t>（</a:t>
            </a:r>
            <a:r>
              <a:rPr lang="en-US" altLang="zh-CN" dirty="0"/>
              <a:t>1</a:t>
            </a:r>
            <a:r>
              <a:rPr lang="zh-CN" altLang="en-US" dirty="0"/>
              <a:t>）</a:t>
            </a:r>
            <a:r>
              <a:rPr lang="en-US" altLang="zh-CN" dirty="0"/>
              <a:t>SQL </a:t>
            </a:r>
            <a:r>
              <a:rPr lang="zh-CN" altLang="en-US" dirty="0"/>
              <a:t>语句的元素。</a:t>
            </a:r>
            <a:endParaRPr lang="en-US" altLang="zh-CN" dirty="0"/>
          </a:p>
          <a:p>
            <a:r>
              <a:rPr lang="zh-CN" altLang="en-US" dirty="0"/>
              <a:t>（</a:t>
            </a:r>
            <a:r>
              <a:rPr lang="en-US" altLang="zh-CN" dirty="0"/>
              <a:t>2</a:t>
            </a:r>
            <a:r>
              <a:rPr lang="zh-CN" altLang="en-US" dirty="0"/>
              <a:t>）语句块。</a:t>
            </a:r>
            <a:endParaRPr lang="en-US" altLang="zh-CN" dirty="0"/>
          </a:p>
          <a:p>
            <a:r>
              <a:rPr lang="zh-CN" altLang="en-US" dirty="0"/>
              <a:t>（</a:t>
            </a:r>
            <a:r>
              <a:rPr lang="en-US" altLang="zh-CN" dirty="0"/>
              <a:t>3</a:t>
            </a:r>
            <a:r>
              <a:rPr lang="zh-CN" altLang="en-US" dirty="0"/>
              <a:t>）注释。</a:t>
            </a:r>
          </a:p>
        </p:txBody>
      </p:sp>
    </p:spTree>
    <p:extLst>
      <p:ext uri="{BB962C8B-B14F-4D97-AF65-F5344CB8AC3E}">
        <p14:creationId xmlns:p14="http://schemas.microsoft.com/office/powerpoint/2010/main" val="1766090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AEFBC-01C3-96AC-2418-69D88C1B371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83FBD80-9C04-812C-B286-6ABFBDEF4187}"/>
              </a:ext>
            </a:extLst>
          </p:cNvPr>
          <p:cNvSpPr>
            <a:spLocks noGrp="1"/>
          </p:cNvSpPr>
          <p:nvPr>
            <p:ph type="body" sz="quarter" idx="10"/>
          </p:nvPr>
        </p:nvSpPr>
        <p:spPr/>
        <p:txBody>
          <a:bodyPr/>
          <a:lstStyle/>
          <a:p>
            <a:r>
              <a:rPr lang="en-US" altLang="zh-CN" dirty="0"/>
              <a:t>4.1 </a:t>
            </a:r>
            <a:r>
              <a:rPr lang="zh-CN" altLang="en-US" dirty="0"/>
              <a:t>标准 </a:t>
            </a:r>
            <a:r>
              <a:rPr lang="en-US" altLang="zh-CN" dirty="0"/>
              <a:t>SQL </a:t>
            </a:r>
            <a:r>
              <a:rPr lang="zh-CN" altLang="en-US" dirty="0"/>
              <a:t>语言与 </a:t>
            </a:r>
            <a:r>
              <a:rPr lang="en-US" altLang="zh-CN" dirty="0"/>
              <a:t>T-SQL</a:t>
            </a:r>
            <a:endParaRPr lang="zh-CN" altLang="en-US" dirty="0"/>
          </a:p>
        </p:txBody>
      </p:sp>
      <p:sp>
        <p:nvSpPr>
          <p:cNvPr id="5" name="文本占位符 4">
            <a:extLst>
              <a:ext uri="{FF2B5EF4-FFF2-40B4-BE49-F238E27FC236}">
                <a16:creationId xmlns:a16="http://schemas.microsoft.com/office/drawing/2014/main" id="{F45DDE2D-3F8D-5712-2C7F-B07A16F5B143}"/>
              </a:ext>
            </a:extLst>
          </p:cNvPr>
          <p:cNvSpPr>
            <a:spLocks noGrp="1"/>
          </p:cNvSpPr>
          <p:nvPr>
            <p:ph type="body" sz="quarter" idx="11"/>
          </p:nvPr>
        </p:nvSpPr>
        <p:spPr>
          <a:xfrm>
            <a:off x="193192" y="2305800"/>
            <a:ext cx="11635136" cy="2961516"/>
          </a:xfrm>
        </p:spPr>
        <p:txBody>
          <a:bodyPr/>
          <a:lstStyle/>
          <a:p>
            <a:r>
              <a:rPr lang="en-US" altLang="zh-CN" dirty="0"/>
              <a:t>4.1.2</a:t>
            </a:r>
            <a:r>
              <a:rPr lang="zh-CN" altLang="en-US" dirty="0"/>
              <a:t>　</a:t>
            </a:r>
            <a:r>
              <a:rPr lang="en-US" altLang="zh-CN" dirty="0"/>
              <a:t>T-SQL </a:t>
            </a:r>
            <a:r>
              <a:rPr lang="zh-CN" altLang="en-US" dirty="0"/>
              <a:t>与标准 </a:t>
            </a:r>
            <a:r>
              <a:rPr lang="en-US" altLang="zh-CN" dirty="0"/>
              <a:t>SQL </a:t>
            </a:r>
            <a:r>
              <a:rPr lang="zh-CN" altLang="en-US" dirty="0"/>
              <a:t>的区别与联系</a:t>
            </a:r>
            <a:endParaRPr lang="en-US" altLang="zh-CN" dirty="0"/>
          </a:p>
          <a:p>
            <a:r>
              <a:rPr lang="en-US" altLang="zh-CN" dirty="0"/>
              <a:t>T-SQL</a:t>
            </a:r>
            <a:r>
              <a:rPr lang="zh-CN" altLang="en-US" dirty="0"/>
              <a:t>（</a:t>
            </a:r>
            <a:r>
              <a:rPr lang="en-US" altLang="zh-CN" dirty="0"/>
              <a:t>Transact-SQL</a:t>
            </a:r>
            <a:r>
              <a:rPr lang="zh-CN" altLang="en-US" dirty="0"/>
              <a:t>） 是 </a:t>
            </a:r>
            <a:r>
              <a:rPr lang="en-US" altLang="zh-CN" dirty="0"/>
              <a:t>Microsoft SQL Server </a:t>
            </a:r>
            <a:r>
              <a:rPr lang="zh-CN" altLang="en-US" dirty="0"/>
              <a:t>的核心编程语言，它通过扩展标准</a:t>
            </a:r>
            <a:r>
              <a:rPr lang="en-US" altLang="zh-CN" dirty="0"/>
              <a:t>SQL </a:t>
            </a:r>
            <a:r>
              <a:rPr lang="zh-CN" altLang="en-US" dirty="0"/>
              <a:t>实现了复杂逻辑处理能力。</a:t>
            </a:r>
            <a:r>
              <a:rPr lang="en-US" altLang="zh-CN" dirty="0"/>
              <a:t>T-SQL </a:t>
            </a:r>
            <a:r>
              <a:rPr lang="zh-CN" altLang="en-US" dirty="0"/>
              <a:t>是 </a:t>
            </a:r>
            <a:r>
              <a:rPr lang="en-US" altLang="zh-CN" dirty="0"/>
              <a:t>Microsoft SQL Server </a:t>
            </a:r>
            <a:r>
              <a:rPr lang="zh-CN" altLang="en-US" dirty="0"/>
              <a:t>和 </a:t>
            </a:r>
            <a:r>
              <a:rPr lang="en-US" altLang="zh-CN" dirty="0"/>
              <a:t>Azure SQL Database </a:t>
            </a:r>
            <a:r>
              <a:rPr lang="zh-CN" altLang="en-US" dirty="0"/>
              <a:t>使用的扩展型 </a:t>
            </a:r>
            <a:r>
              <a:rPr lang="en-US" altLang="zh-CN" dirty="0"/>
              <a:t>SQL </a:t>
            </a:r>
            <a:r>
              <a:rPr lang="zh-CN" altLang="en-US" dirty="0"/>
              <a:t>语言，合理使用 </a:t>
            </a:r>
            <a:r>
              <a:rPr lang="en-US" altLang="zh-CN" dirty="0"/>
              <a:t>T-SQL </a:t>
            </a:r>
            <a:r>
              <a:rPr lang="zh-CN" altLang="en-US" dirty="0"/>
              <a:t>可以显著提升数据库应用的灵活性和性能。</a:t>
            </a:r>
          </a:p>
          <a:p>
            <a:r>
              <a:rPr lang="zh-CN" altLang="en-US" dirty="0"/>
              <a:t>除了标准的 </a:t>
            </a:r>
            <a:r>
              <a:rPr lang="en-US" altLang="zh-CN" dirty="0"/>
              <a:t>SQL </a:t>
            </a:r>
            <a:r>
              <a:rPr lang="zh-CN" altLang="en-US" dirty="0"/>
              <a:t>功能，</a:t>
            </a:r>
            <a:r>
              <a:rPr lang="en-US" altLang="zh-CN" dirty="0"/>
              <a:t>T-SQL </a:t>
            </a:r>
            <a:r>
              <a:rPr lang="zh-CN" altLang="en-US" dirty="0"/>
              <a:t>还提供了额外的编程特性，如流程控制语句、错误处理、延迟执行等，使得用户能够编写更复杂的查询和存储过程。</a:t>
            </a:r>
          </a:p>
        </p:txBody>
      </p:sp>
    </p:spTree>
    <p:extLst>
      <p:ext uri="{BB962C8B-B14F-4D97-AF65-F5344CB8AC3E}">
        <p14:creationId xmlns:p14="http://schemas.microsoft.com/office/powerpoint/2010/main" val="312793402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59AC5-7E1C-120B-E836-D540FE8E375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63AA338-97AE-E8C2-CB4E-A220422E056D}"/>
              </a:ext>
            </a:extLst>
          </p:cNvPr>
          <p:cNvSpPr>
            <a:spLocks noGrp="1"/>
          </p:cNvSpPr>
          <p:nvPr>
            <p:ph type="body" sz="quarter" idx="10"/>
          </p:nvPr>
        </p:nvSpPr>
        <p:spPr/>
        <p:txBody>
          <a:bodyPr/>
          <a:lstStyle/>
          <a:p>
            <a:r>
              <a:rPr lang="en-US" altLang="zh-CN" dirty="0"/>
              <a:t>1.2 </a:t>
            </a:r>
            <a:r>
              <a:rPr lang="zh-CN" altLang="en-US" dirty="0"/>
              <a:t>数据模型</a:t>
            </a:r>
          </a:p>
        </p:txBody>
      </p:sp>
      <p:sp>
        <p:nvSpPr>
          <p:cNvPr id="5" name="文本占位符 4">
            <a:extLst>
              <a:ext uri="{FF2B5EF4-FFF2-40B4-BE49-F238E27FC236}">
                <a16:creationId xmlns:a16="http://schemas.microsoft.com/office/drawing/2014/main" id="{3056B574-BEFE-D94B-8CE7-6772254D2C34}"/>
              </a:ext>
            </a:extLst>
          </p:cNvPr>
          <p:cNvSpPr>
            <a:spLocks noGrp="1"/>
          </p:cNvSpPr>
          <p:nvPr>
            <p:ph type="body" sz="quarter" idx="11"/>
          </p:nvPr>
        </p:nvSpPr>
        <p:spPr>
          <a:xfrm>
            <a:off x="193192" y="2790062"/>
            <a:ext cx="11635136" cy="1992981"/>
          </a:xfrm>
        </p:spPr>
        <p:txBody>
          <a:bodyPr/>
          <a:lstStyle/>
          <a:p>
            <a:r>
              <a:rPr lang="en-US" altLang="zh-CN" dirty="0"/>
              <a:t>1.2.3</a:t>
            </a:r>
            <a:r>
              <a:rPr lang="zh-CN" altLang="en-US" dirty="0"/>
              <a:t>　数据模型的应用层次</a:t>
            </a:r>
            <a:endParaRPr lang="en-US" altLang="zh-CN" dirty="0"/>
          </a:p>
          <a:p>
            <a:r>
              <a:rPr lang="en-US" altLang="zh-CN" dirty="0"/>
              <a:t>2. </a:t>
            </a:r>
            <a:r>
              <a:rPr lang="zh-CN" altLang="en-US" dirty="0"/>
              <a:t>逻辑数据模型</a:t>
            </a:r>
            <a:endParaRPr lang="en-US" altLang="zh-CN" dirty="0"/>
          </a:p>
          <a:p>
            <a:r>
              <a:rPr lang="zh-CN" altLang="en-US" dirty="0"/>
              <a:t>（</a:t>
            </a:r>
            <a:r>
              <a:rPr lang="en-US" altLang="zh-CN" dirty="0"/>
              <a:t>1</a:t>
            </a:r>
            <a:r>
              <a:rPr lang="zh-CN" altLang="en-US" dirty="0"/>
              <a:t>）逻辑数据模型的定义。</a:t>
            </a:r>
            <a:endParaRPr lang="en-US" altLang="zh-CN" dirty="0"/>
          </a:p>
          <a:p>
            <a:r>
              <a:rPr lang="zh-CN" altLang="en-US" dirty="0"/>
              <a:t>（</a:t>
            </a:r>
            <a:r>
              <a:rPr lang="en-US" altLang="zh-CN" dirty="0"/>
              <a:t>2</a:t>
            </a:r>
            <a:r>
              <a:rPr lang="zh-CN" altLang="en-US" dirty="0"/>
              <a:t>）逻辑数据模型的分类。</a:t>
            </a:r>
            <a:endParaRPr lang="en-US" altLang="zh-CN" dirty="0"/>
          </a:p>
        </p:txBody>
      </p:sp>
    </p:spTree>
    <p:extLst>
      <p:ext uri="{BB962C8B-B14F-4D97-AF65-F5344CB8AC3E}">
        <p14:creationId xmlns:p14="http://schemas.microsoft.com/office/powerpoint/2010/main" val="203896309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B71AB3-AA6D-EB45-B91E-0C878F25A46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A90C2FD-F4AA-3898-2B4B-30925F10726C}"/>
              </a:ext>
            </a:extLst>
          </p:cNvPr>
          <p:cNvSpPr>
            <a:spLocks noGrp="1"/>
          </p:cNvSpPr>
          <p:nvPr>
            <p:ph type="body" sz="quarter" idx="10"/>
          </p:nvPr>
        </p:nvSpPr>
        <p:spPr/>
        <p:txBody>
          <a:bodyPr/>
          <a:lstStyle/>
          <a:p>
            <a:r>
              <a:rPr lang="en-US" altLang="zh-CN" dirty="0"/>
              <a:t>4.1 </a:t>
            </a:r>
            <a:r>
              <a:rPr lang="zh-CN" altLang="en-US" dirty="0"/>
              <a:t>标准 </a:t>
            </a:r>
            <a:r>
              <a:rPr lang="en-US" altLang="zh-CN" dirty="0"/>
              <a:t>SQL </a:t>
            </a:r>
            <a:r>
              <a:rPr lang="zh-CN" altLang="en-US" dirty="0"/>
              <a:t>语言与 </a:t>
            </a:r>
            <a:r>
              <a:rPr lang="en-US" altLang="zh-CN" dirty="0"/>
              <a:t>T-SQL</a:t>
            </a:r>
            <a:endParaRPr lang="zh-CN" altLang="en-US" dirty="0"/>
          </a:p>
        </p:txBody>
      </p:sp>
      <p:sp>
        <p:nvSpPr>
          <p:cNvPr id="5" name="文本占位符 4">
            <a:extLst>
              <a:ext uri="{FF2B5EF4-FFF2-40B4-BE49-F238E27FC236}">
                <a16:creationId xmlns:a16="http://schemas.microsoft.com/office/drawing/2014/main" id="{AAD76177-5BFB-B513-D7B1-760EE2AD3B82}"/>
              </a:ext>
            </a:extLst>
          </p:cNvPr>
          <p:cNvSpPr>
            <a:spLocks noGrp="1"/>
          </p:cNvSpPr>
          <p:nvPr>
            <p:ph type="body" sz="quarter" idx="11"/>
          </p:nvPr>
        </p:nvSpPr>
        <p:spPr>
          <a:xfrm>
            <a:off x="193192" y="2793107"/>
            <a:ext cx="5623146" cy="1986891"/>
          </a:xfrm>
        </p:spPr>
        <p:txBody>
          <a:bodyPr/>
          <a:lstStyle/>
          <a:p>
            <a:r>
              <a:rPr lang="en-US" altLang="zh-CN" dirty="0"/>
              <a:t>4.1.2</a:t>
            </a:r>
            <a:r>
              <a:rPr lang="zh-CN" altLang="en-US" dirty="0"/>
              <a:t>　</a:t>
            </a:r>
            <a:r>
              <a:rPr lang="en-US" altLang="zh-CN" dirty="0"/>
              <a:t>T-SQL </a:t>
            </a:r>
            <a:r>
              <a:rPr lang="zh-CN" altLang="en-US" dirty="0"/>
              <a:t>与标准 </a:t>
            </a:r>
            <a:r>
              <a:rPr lang="en-US" altLang="zh-CN" dirty="0"/>
              <a:t>SQL </a:t>
            </a:r>
            <a:r>
              <a:rPr lang="zh-CN" altLang="en-US" dirty="0"/>
              <a:t>的区别与联系</a:t>
            </a:r>
            <a:endParaRPr lang="en-US" altLang="zh-CN" dirty="0"/>
          </a:p>
          <a:p>
            <a:r>
              <a:rPr lang="zh-CN" altLang="en-US" dirty="0"/>
              <a:t>表 </a:t>
            </a:r>
            <a:r>
              <a:rPr lang="en-US" altLang="zh-CN" dirty="0"/>
              <a:t>4-1 </a:t>
            </a:r>
            <a:r>
              <a:rPr lang="zh-CN" altLang="en-US" dirty="0"/>
              <a:t>展示了 </a:t>
            </a:r>
            <a:r>
              <a:rPr lang="en-US" altLang="zh-CN" dirty="0"/>
              <a:t>T-SQL </a:t>
            </a:r>
            <a:r>
              <a:rPr lang="zh-CN" altLang="en-US" dirty="0"/>
              <a:t>与标准 </a:t>
            </a:r>
            <a:r>
              <a:rPr lang="en-US" altLang="zh-CN" dirty="0"/>
              <a:t>SQL </a:t>
            </a:r>
            <a:r>
              <a:rPr lang="zh-CN" altLang="en-US" dirty="0"/>
              <a:t>之间的主要区别。</a:t>
            </a:r>
          </a:p>
        </p:txBody>
      </p:sp>
      <p:pic>
        <p:nvPicPr>
          <p:cNvPr id="12" name="图片占位符 11">
            <a:extLst>
              <a:ext uri="{FF2B5EF4-FFF2-40B4-BE49-F238E27FC236}">
                <a16:creationId xmlns:a16="http://schemas.microsoft.com/office/drawing/2014/main" id="{F8B12F6F-A1E3-AF3F-2399-9B4D25302AEC}"/>
              </a:ext>
            </a:extLst>
          </p:cNvPr>
          <p:cNvPicPr>
            <a:picLocks noGrp="1" noChangeAspect="1"/>
          </p:cNvPicPr>
          <p:nvPr>
            <p:ph type="pic" sz="quarter" idx="12"/>
          </p:nvPr>
        </p:nvPicPr>
        <p:blipFill rotWithShape="1">
          <a:blip r:embed="rId2"/>
          <a:srcRect l="-4369" r="-4369"/>
          <a:stretch>
            <a:fillRect/>
          </a:stretch>
        </p:blipFill>
        <p:spPr>
          <a:prstGeom prst="rect">
            <a:avLst/>
          </a:prstGeom>
        </p:spPr>
      </p:pic>
    </p:spTree>
    <p:extLst>
      <p:ext uri="{BB962C8B-B14F-4D97-AF65-F5344CB8AC3E}">
        <p14:creationId xmlns:p14="http://schemas.microsoft.com/office/powerpoint/2010/main" val="293717846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248DD-BF9F-840D-8589-24954B02EE5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4C617D2-B7F4-E5D5-56D3-67942BFA86FE}"/>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00781C80-46FB-5796-0E7F-0BC572EF72ED}"/>
              </a:ext>
            </a:extLst>
          </p:cNvPr>
          <p:cNvSpPr>
            <a:spLocks noGrp="1"/>
          </p:cNvSpPr>
          <p:nvPr>
            <p:ph type="body" sz="quarter" idx="11"/>
          </p:nvPr>
        </p:nvSpPr>
        <p:spPr>
          <a:xfrm>
            <a:off x="193192" y="2549451"/>
            <a:ext cx="11635136" cy="2474203"/>
          </a:xfrm>
        </p:spPr>
        <p:txBody>
          <a:bodyPr/>
          <a:lstStyle/>
          <a:p>
            <a:r>
              <a:rPr lang="en-US" altLang="zh-CN" dirty="0"/>
              <a:t>4.2.1</a:t>
            </a:r>
            <a:r>
              <a:rPr lang="zh-CN" altLang="en-US" dirty="0"/>
              <a:t>　数据类型</a:t>
            </a:r>
            <a:endParaRPr lang="en-US" altLang="zh-CN" dirty="0"/>
          </a:p>
          <a:p>
            <a:r>
              <a:rPr lang="en-US" altLang="zh-CN" dirty="0"/>
              <a:t>1. </a:t>
            </a:r>
            <a:r>
              <a:rPr lang="zh-CN" altLang="en-US" dirty="0"/>
              <a:t>数值类型</a:t>
            </a:r>
            <a:endParaRPr lang="en-US" altLang="zh-CN" dirty="0"/>
          </a:p>
          <a:p>
            <a:r>
              <a:rPr lang="zh-CN" altLang="en-US" dirty="0"/>
              <a:t>（</a:t>
            </a:r>
            <a:r>
              <a:rPr lang="en-US" altLang="zh-CN" dirty="0"/>
              <a:t>1</a:t>
            </a:r>
            <a:r>
              <a:rPr lang="zh-CN" altLang="en-US" dirty="0"/>
              <a:t>）整型。</a:t>
            </a:r>
            <a:endParaRPr lang="en-US" altLang="zh-CN" dirty="0"/>
          </a:p>
          <a:p>
            <a:r>
              <a:rPr lang="zh-CN" altLang="en-US" dirty="0"/>
              <a:t>（</a:t>
            </a:r>
            <a:r>
              <a:rPr lang="en-US" altLang="zh-CN" dirty="0"/>
              <a:t>2</a:t>
            </a:r>
            <a:r>
              <a:rPr lang="zh-CN" altLang="en-US" dirty="0"/>
              <a:t>）精确数值。</a:t>
            </a:r>
            <a:endParaRPr lang="en-US" altLang="zh-CN" dirty="0"/>
          </a:p>
          <a:p>
            <a:r>
              <a:rPr lang="zh-CN" altLang="en-US" dirty="0"/>
              <a:t>（</a:t>
            </a:r>
            <a:r>
              <a:rPr lang="en-US" altLang="zh-CN" dirty="0"/>
              <a:t>3</a:t>
            </a:r>
            <a:r>
              <a:rPr lang="zh-CN" altLang="en-US" dirty="0"/>
              <a:t>）实数型。</a:t>
            </a:r>
          </a:p>
        </p:txBody>
      </p:sp>
    </p:spTree>
    <p:extLst>
      <p:ext uri="{BB962C8B-B14F-4D97-AF65-F5344CB8AC3E}">
        <p14:creationId xmlns:p14="http://schemas.microsoft.com/office/powerpoint/2010/main" val="78789991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91458-C62A-3F3C-9BC6-98866FB83D9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5688B7B-74F2-E3A4-9BD5-F31D6DC2A80D}"/>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F58B1C7F-B9F9-EED9-F166-BFF56F78AC31}"/>
              </a:ext>
            </a:extLst>
          </p:cNvPr>
          <p:cNvSpPr>
            <a:spLocks noGrp="1"/>
          </p:cNvSpPr>
          <p:nvPr>
            <p:ph type="body" sz="quarter" idx="11"/>
          </p:nvPr>
        </p:nvSpPr>
        <p:spPr>
          <a:xfrm>
            <a:off x="193192" y="2549452"/>
            <a:ext cx="11635136" cy="2474203"/>
          </a:xfrm>
        </p:spPr>
        <p:txBody>
          <a:bodyPr/>
          <a:lstStyle/>
          <a:p>
            <a:r>
              <a:rPr lang="en-US" altLang="zh-CN" dirty="0"/>
              <a:t>4.2.1</a:t>
            </a:r>
            <a:r>
              <a:rPr lang="zh-CN" altLang="en-US" dirty="0"/>
              <a:t>　数据类型</a:t>
            </a:r>
            <a:endParaRPr lang="en-US" altLang="zh-CN" dirty="0"/>
          </a:p>
          <a:p>
            <a:r>
              <a:rPr lang="en-US" altLang="zh-CN" dirty="0"/>
              <a:t>2. </a:t>
            </a:r>
            <a:r>
              <a:rPr lang="zh-CN" altLang="en-US" dirty="0"/>
              <a:t>字符串类型</a:t>
            </a:r>
            <a:endParaRPr lang="en-US" altLang="zh-CN" dirty="0"/>
          </a:p>
          <a:p>
            <a:r>
              <a:rPr lang="zh-CN" altLang="en-US" dirty="0"/>
              <a:t>（</a:t>
            </a:r>
            <a:r>
              <a:rPr lang="en-US" altLang="zh-CN" dirty="0"/>
              <a:t>1</a:t>
            </a:r>
            <a:r>
              <a:rPr lang="zh-CN" altLang="en-US" dirty="0"/>
              <a:t>）固定长度字符串。</a:t>
            </a:r>
            <a:endParaRPr lang="en-US" altLang="zh-CN" dirty="0"/>
          </a:p>
          <a:p>
            <a:r>
              <a:rPr lang="zh-CN" altLang="en-US" dirty="0"/>
              <a:t>（</a:t>
            </a:r>
            <a:r>
              <a:rPr lang="en-US" altLang="zh-CN" dirty="0"/>
              <a:t>2</a:t>
            </a:r>
            <a:r>
              <a:rPr lang="zh-CN" altLang="en-US" dirty="0"/>
              <a:t>）可变长度字符串。</a:t>
            </a:r>
            <a:endParaRPr lang="en-US" altLang="zh-CN" dirty="0"/>
          </a:p>
          <a:p>
            <a:r>
              <a:rPr lang="zh-CN" altLang="en-US" dirty="0"/>
              <a:t>（</a:t>
            </a:r>
            <a:r>
              <a:rPr lang="en-US" altLang="zh-CN" dirty="0"/>
              <a:t>3</a:t>
            </a:r>
            <a:r>
              <a:rPr lang="zh-CN" altLang="en-US" dirty="0"/>
              <a:t>）大文本。</a:t>
            </a:r>
          </a:p>
        </p:txBody>
      </p:sp>
    </p:spTree>
    <p:extLst>
      <p:ext uri="{BB962C8B-B14F-4D97-AF65-F5344CB8AC3E}">
        <p14:creationId xmlns:p14="http://schemas.microsoft.com/office/powerpoint/2010/main" val="67229514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AAC7D-2E6B-B953-C99C-1A87D79F2B5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99D068E-7ABC-429B-3683-4BA9B072C799}"/>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6F388D2B-409C-A3D7-662C-1AC0C07E1175}"/>
              </a:ext>
            </a:extLst>
          </p:cNvPr>
          <p:cNvSpPr>
            <a:spLocks noGrp="1"/>
          </p:cNvSpPr>
          <p:nvPr>
            <p:ph type="body" sz="quarter" idx="11"/>
          </p:nvPr>
        </p:nvSpPr>
        <p:spPr>
          <a:xfrm>
            <a:off x="193192" y="1818484"/>
            <a:ext cx="11635136" cy="3936142"/>
          </a:xfrm>
        </p:spPr>
        <p:txBody>
          <a:bodyPr/>
          <a:lstStyle/>
          <a:p>
            <a:r>
              <a:rPr lang="en-US" altLang="zh-CN" dirty="0"/>
              <a:t>4.2.1</a:t>
            </a:r>
            <a:r>
              <a:rPr lang="zh-CN" altLang="en-US" dirty="0"/>
              <a:t>　数据类型</a:t>
            </a:r>
            <a:endParaRPr lang="en-US" altLang="zh-CN" dirty="0"/>
          </a:p>
          <a:p>
            <a:r>
              <a:rPr lang="en-US" altLang="zh-CN" dirty="0"/>
              <a:t>3. </a:t>
            </a:r>
            <a:r>
              <a:rPr lang="zh-CN" altLang="en-US" dirty="0"/>
              <a:t>日期和时间类型</a:t>
            </a:r>
            <a:endParaRPr lang="en-US" altLang="zh-CN" dirty="0"/>
          </a:p>
          <a:p>
            <a:r>
              <a:rPr lang="zh-CN" altLang="en-US" dirty="0"/>
              <a:t>常用的日期和时间类型有以下几种。</a:t>
            </a:r>
            <a:endParaRPr lang="en-US" altLang="zh-CN" dirty="0"/>
          </a:p>
          <a:p>
            <a:pPr marL="1074738" indent="-342900">
              <a:buSzPct val="80000"/>
              <a:buFont typeface="Wingdings" panose="05000000000000000000" pitchFamily="2" charset="2"/>
              <a:buChar char="l"/>
            </a:pPr>
            <a:r>
              <a:rPr lang="en-US" altLang="zh-CN" dirty="0"/>
              <a:t>DATE</a:t>
            </a:r>
            <a:r>
              <a:rPr lang="zh-CN" altLang="en-US" dirty="0"/>
              <a:t>：存储日期值（格式：</a:t>
            </a:r>
            <a:r>
              <a:rPr lang="en-US" altLang="zh-CN" dirty="0"/>
              <a:t>YYYY-MM-DD</a:t>
            </a:r>
            <a:r>
              <a:rPr lang="zh-CN" altLang="en-US" dirty="0"/>
              <a:t>）。</a:t>
            </a:r>
            <a:endParaRPr lang="en-US" altLang="zh-CN" dirty="0"/>
          </a:p>
          <a:p>
            <a:pPr marL="1074738" indent="-342900">
              <a:buSzPct val="80000"/>
              <a:buFont typeface="Wingdings" panose="05000000000000000000" pitchFamily="2" charset="2"/>
              <a:buChar char="l"/>
            </a:pPr>
            <a:r>
              <a:rPr lang="en-US" altLang="zh-CN" dirty="0"/>
              <a:t>TIME</a:t>
            </a:r>
            <a:r>
              <a:rPr lang="zh-CN" altLang="en-US" dirty="0"/>
              <a:t>：存储时间值（格式：</a:t>
            </a:r>
            <a:r>
              <a:rPr lang="en-US" altLang="zh-CN" dirty="0"/>
              <a:t>HH:MM:SS[.</a:t>
            </a:r>
            <a:r>
              <a:rPr lang="en-US" altLang="zh-CN" dirty="0" err="1"/>
              <a:t>nnnnnnn</a:t>
            </a:r>
            <a:r>
              <a:rPr lang="en-US" altLang="zh-CN" dirty="0"/>
              <a:t>]</a:t>
            </a:r>
            <a:r>
              <a:rPr lang="zh-CN" altLang="en-US" dirty="0"/>
              <a:t>）。</a:t>
            </a:r>
            <a:endParaRPr lang="en-US" altLang="zh-CN" dirty="0"/>
          </a:p>
          <a:p>
            <a:pPr marL="1074738" indent="-342900">
              <a:buSzPct val="80000"/>
              <a:buFont typeface="Wingdings" panose="05000000000000000000" pitchFamily="2" charset="2"/>
              <a:buChar char="l"/>
            </a:pPr>
            <a:r>
              <a:rPr lang="en-US" altLang="zh-CN" dirty="0"/>
              <a:t>DATETIME</a:t>
            </a:r>
            <a:r>
              <a:rPr lang="zh-CN" altLang="en-US" dirty="0"/>
              <a:t>：存储日期和时间信息（格式：</a:t>
            </a:r>
            <a:r>
              <a:rPr lang="en-US" altLang="zh-CN" dirty="0"/>
              <a:t>YYYY-MM-DD HH:MM:SS[.</a:t>
            </a:r>
            <a:r>
              <a:rPr lang="en-US" altLang="zh-CN" dirty="0" err="1"/>
              <a:t>nnn</a:t>
            </a:r>
            <a:r>
              <a:rPr lang="en-US" altLang="zh-CN" dirty="0"/>
              <a:t>]</a:t>
            </a:r>
            <a:r>
              <a:rPr lang="zh-CN" altLang="en-US" dirty="0"/>
              <a:t>）。</a:t>
            </a:r>
            <a:endParaRPr lang="en-US" altLang="zh-CN" dirty="0"/>
          </a:p>
          <a:p>
            <a:pPr marL="1074738" indent="-342900">
              <a:buSzPct val="80000"/>
              <a:buFont typeface="Wingdings" panose="05000000000000000000" pitchFamily="2" charset="2"/>
              <a:buChar char="l"/>
            </a:pPr>
            <a:r>
              <a:rPr lang="en-US" altLang="zh-CN" dirty="0"/>
              <a:t>TIMESTAMP</a:t>
            </a:r>
            <a:r>
              <a:rPr lang="zh-CN" altLang="en-US" dirty="0"/>
              <a:t>：存储日期和时间，并且自动更新为当前日期和时间（仅在行被修改时）。</a:t>
            </a:r>
          </a:p>
        </p:txBody>
      </p:sp>
    </p:spTree>
    <p:extLst>
      <p:ext uri="{BB962C8B-B14F-4D97-AF65-F5344CB8AC3E}">
        <p14:creationId xmlns:p14="http://schemas.microsoft.com/office/powerpoint/2010/main" val="392976789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66739-A037-B057-61F1-688F972613B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8DE9C59-A4E2-79CF-CED3-F66643D7CB6C}"/>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73B86AD6-83FC-02B1-F05F-D295996998F3}"/>
              </a:ext>
            </a:extLst>
          </p:cNvPr>
          <p:cNvSpPr>
            <a:spLocks noGrp="1"/>
          </p:cNvSpPr>
          <p:nvPr>
            <p:ph type="body" sz="quarter" idx="11"/>
          </p:nvPr>
        </p:nvSpPr>
        <p:spPr>
          <a:xfrm>
            <a:off x="193192" y="1818485"/>
            <a:ext cx="11635136" cy="3936142"/>
          </a:xfrm>
        </p:spPr>
        <p:txBody>
          <a:bodyPr/>
          <a:lstStyle/>
          <a:p>
            <a:r>
              <a:rPr lang="en-US" altLang="zh-CN" dirty="0"/>
              <a:t>4.2.1</a:t>
            </a:r>
            <a:r>
              <a:rPr lang="zh-CN" altLang="en-US" dirty="0"/>
              <a:t>　数据类型</a:t>
            </a:r>
            <a:endParaRPr lang="en-US" altLang="zh-CN" dirty="0"/>
          </a:p>
          <a:p>
            <a:r>
              <a:rPr lang="en-US" altLang="zh-CN" dirty="0"/>
              <a:t>4. </a:t>
            </a:r>
            <a:r>
              <a:rPr lang="zh-CN" altLang="en-US" dirty="0"/>
              <a:t>二进制数据类型</a:t>
            </a:r>
            <a:endParaRPr lang="en-US" altLang="zh-CN" dirty="0"/>
          </a:p>
          <a:p>
            <a:r>
              <a:rPr lang="zh-CN" altLang="en-US" dirty="0"/>
              <a:t>二进制数据类型用于存储二进制数据。</a:t>
            </a:r>
            <a:endParaRPr lang="en-US" altLang="zh-CN" dirty="0"/>
          </a:p>
          <a:p>
            <a:pPr marL="1074738" indent="-342900">
              <a:buSzPct val="80000"/>
              <a:buFont typeface="Wingdings" panose="05000000000000000000" pitchFamily="2" charset="2"/>
              <a:buChar char="l"/>
            </a:pPr>
            <a:r>
              <a:rPr lang="en-US" altLang="zh-CN" dirty="0"/>
              <a:t>BINARY(number)</a:t>
            </a:r>
            <a:r>
              <a:rPr lang="zh-CN" altLang="en-US" dirty="0"/>
              <a:t>：固定长度的二进制数据。</a:t>
            </a:r>
          </a:p>
          <a:p>
            <a:pPr marL="1074738" indent="-342900">
              <a:buSzPct val="80000"/>
              <a:buFont typeface="Wingdings" panose="05000000000000000000" pitchFamily="2" charset="2"/>
              <a:buChar char="l"/>
            </a:pPr>
            <a:r>
              <a:rPr lang="en-US" altLang="zh-CN" dirty="0"/>
              <a:t>VARBINARY(number)</a:t>
            </a:r>
            <a:r>
              <a:rPr lang="zh-CN" altLang="en-US" dirty="0"/>
              <a:t>：可变长度的二进制数据。</a:t>
            </a:r>
            <a:endParaRPr lang="en-US" altLang="zh-CN" dirty="0"/>
          </a:p>
          <a:p>
            <a:pPr>
              <a:buSzPct val="80000"/>
            </a:pPr>
            <a:r>
              <a:rPr lang="zh-CN" altLang="en-US" dirty="0"/>
              <a:t>需要注意的是，</a:t>
            </a:r>
            <a:r>
              <a:rPr lang="en-US" altLang="zh-CN" dirty="0"/>
              <a:t>SQL Server </a:t>
            </a:r>
            <a:r>
              <a:rPr lang="zh-CN" altLang="en-US" dirty="0"/>
              <a:t>中没有直接的布尔（</a:t>
            </a:r>
            <a:r>
              <a:rPr lang="en-US" altLang="zh-CN" dirty="0"/>
              <a:t>BOOLEAN</a:t>
            </a:r>
            <a:r>
              <a:rPr lang="zh-CN" altLang="en-US" dirty="0"/>
              <a:t>）数据类型，而是使用</a:t>
            </a:r>
            <a:r>
              <a:rPr lang="en-US" altLang="zh-CN" dirty="0"/>
              <a:t>BIT </a:t>
            </a:r>
            <a:r>
              <a:rPr lang="zh-CN" altLang="en-US" dirty="0"/>
              <a:t>类型来存储逻辑值。</a:t>
            </a:r>
            <a:endParaRPr lang="en-US" altLang="zh-CN" dirty="0"/>
          </a:p>
          <a:p>
            <a:pPr>
              <a:buSzPct val="80000"/>
            </a:pPr>
            <a:r>
              <a:rPr lang="en-US" altLang="zh-CN" dirty="0"/>
              <a:t>BIT</a:t>
            </a:r>
            <a:r>
              <a:rPr lang="zh-CN" altLang="en-US" dirty="0"/>
              <a:t>：可取 </a:t>
            </a:r>
            <a:r>
              <a:rPr lang="en-US" altLang="zh-CN" dirty="0"/>
              <a:t>0</a:t>
            </a:r>
            <a:r>
              <a:rPr lang="zh-CN" altLang="en-US" dirty="0"/>
              <a:t>、</a:t>
            </a:r>
            <a:r>
              <a:rPr lang="en-US" altLang="zh-CN" dirty="0"/>
              <a:t>1 </a:t>
            </a:r>
            <a:r>
              <a:rPr lang="zh-CN" altLang="en-US" dirty="0"/>
              <a:t>或 </a:t>
            </a:r>
            <a:r>
              <a:rPr lang="en-US" altLang="zh-CN" dirty="0"/>
              <a:t>NULL</a:t>
            </a:r>
            <a:r>
              <a:rPr lang="zh-CN" altLang="en-US" dirty="0"/>
              <a:t>。通常 </a:t>
            </a:r>
            <a:r>
              <a:rPr lang="en-US" altLang="zh-CN" dirty="0"/>
              <a:t>0 </a:t>
            </a:r>
            <a:r>
              <a:rPr lang="zh-CN" altLang="en-US" dirty="0"/>
              <a:t>表示 </a:t>
            </a:r>
            <a:r>
              <a:rPr lang="en-US" altLang="zh-CN" dirty="0"/>
              <a:t>FALSE</a:t>
            </a:r>
            <a:r>
              <a:rPr lang="zh-CN" altLang="en-US" dirty="0"/>
              <a:t>，</a:t>
            </a:r>
            <a:r>
              <a:rPr lang="en-US" altLang="zh-CN" dirty="0"/>
              <a:t>1 </a:t>
            </a:r>
            <a:r>
              <a:rPr lang="zh-CN" altLang="en-US" dirty="0"/>
              <a:t>表示 </a:t>
            </a:r>
            <a:r>
              <a:rPr lang="en-US" altLang="zh-CN" dirty="0"/>
              <a:t>TRUE</a:t>
            </a:r>
            <a:r>
              <a:rPr lang="zh-CN" altLang="en-US" dirty="0"/>
              <a:t>。</a:t>
            </a:r>
          </a:p>
        </p:txBody>
      </p:sp>
    </p:spTree>
    <p:extLst>
      <p:ext uri="{BB962C8B-B14F-4D97-AF65-F5344CB8AC3E}">
        <p14:creationId xmlns:p14="http://schemas.microsoft.com/office/powerpoint/2010/main" val="266502262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C092B-A270-B65F-7B80-68662D97122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09AD846-B7F2-1838-7543-B8C207639E3B}"/>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DBF95591-1EC5-BE22-6F33-486164039F27}"/>
              </a:ext>
            </a:extLst>
          </p:cNvPr>
          <p:cNvSpPr>
            <a:spLocks noGrp="1"/>
          </p:cNvSpPr>
          <p:nvPr>
            <p:ph type="body" sz="quarter" idx="11"/>
          </p:nvPr>
        </p:nvSpPr>
        <p:spPr>
          <a:xfrm>
            <a:off x="193192" y="1087518"/>
            <a:ext cx="11635136" cy="5398081"/>
          </a:xfrm>
        </p:spPr>
        <p:txBody>
          <a:bodyPr/>
          <a:lstStyle/>
          <a:p>
            <a:r>
              <a:rPr lang="en-US" altLang="zh-CN" dirty="0"/>
              <a:t>4.2.2</a:t>
            </a:r>
            <a:r>
              <a:rPr lang="zh-CN" altLang="en-US" dirty="0"/>
              <a:t>　常量与变量</a:t>
            </a:r>
            <a:endParaRPr lang="en-US" altLang="zh-CN" dirty="0"/>
          </a:p>
          <a:p>
            <a:r>
              <a:rPr lang="en-US" altLang="zh-CN" dirty="0"/>
              <a:t>1. </a:t>
            </a:r>
            <a:r>
              <a:rPr lang="zh-CN" altLang="en-US" dirty="0"/>
              <a:t>常量</a:t>
            </a:r>
            <a:endParaRPr lang="en-US" altLang="zh-CN" dirty="0"/>
          </a:p>
          <a:p>
            <a:r>
              <a:rPr lang="zh-CN" altLang="en-US" dirty="0"/>
              <a:t>常量是指那些在程序执行期间其值不会改变的数据。在 </a:t>
            </a:r>
            <a:r>
              <a:rPr lang="en-US" altLang="zh-CN" dirty="0"/>
              <a:t>T-SQL </a:t>
            </a:r>
            <a:r>
              <a:rPr lang="zh-CN" altLang="en-US" dirty="0"/>
              <a:t>中，常量可以是数字、字符串、日期等类型。</a:t>
            </a:r>
            <a:endParaRPr lang="en-US" altLang="zh-CN" dirty="0"/>
          </a:p>
          <a:p>
            <a:pPr marL="1074738" indent="-342900">
              <a:buSzPct val="80000"/>
              <a:buFont typeface="Wingdings" panose="05000000000000000000" pitchFamily="2" charset="2"/>
              <a:buChar char="l"/>
            </a:pPr>
            <a:r>
              <a:rPr lang="zh-CN" altLang="en-US" dirty="0"/>
              <a:t>数值常量：如 </a:t>
            </a:r>
            <a:r>
              <a:rPr lang="en-US" altLang="zh-CN" dirty="0"/>
              <a:t>123, -456, 3.14 </a:t>
            </a:r>
            <a:r>
              <a:rPr lang="zh-CN" altLang="en-US" dirty="0"/>
              <a:t>等。</a:t>
            </a:r>
            <a:endParaRPr lang="en-US" altLang="zh-CN" dirty="0"/>
          </a:p>
          <a:p>
            <a:pPr marL="1074738" indent="-342900">
              <a:buSzPct val="80000"/>
              <a:buFont typeface="Wingdings" panose="05000000000000000000" pitchFamily="2" charset="2"/>
              <a:buChar char="l"/>
            </a:pPr>
            <a:r>
              <a:rPr lang="zh-CN" altLang="en-US" dirty="0"/>
              <a:t>字符常量：用单引号括起来的文本，如 </a:t>
            </a:r>
            <a:r>
              <a:rPr lang="en-US" altLang="zh-CN" dirty="0"/>
              <a:t>'Hello, World!'</a:t>
            </a:r>
            <a:r>
              <a:rPr lang="zh-CN" altLang="en-US" dirty="0"/>
              <a:t>。对于包含单引号的字符串，可以使用两个连续的单引号来表示一个单引号，例如 </a:t>
            </a:r>
            <a:r>
              <a:rPr lang="en-US" altLang="zh-CN" dirty="0"/>
              <a:t>'</a:t>
            </a:r>
            <a:r>
              <a:rPr lang="en-US" altLang="zh-CN" dirty="0" err="1"/>
              <a:t>It''s</a:t>
            </a:r>
            <a:r>
              <a:rPr lang="en-US" altLang="zh-CN" dirty="0"/>
              <a:t> a test.’</a:t>
            </a:r>
            <a:r>
              <a:rPr lang="zh-CN" altLang="en-US" dirty="0"/>
              <a:t>。</a:t>
            </a:r>
            <a:endParaRPr lang="en-US" altLang="zh-CN" dirty="0"/>
          </a:p>
          <a:p>
            <a:pPr marL="1074738" indent="-342900">
              <a:buSzPct val="80000"/>
              <a:buFont typeface="Wingdings" panose="05000000000000000000" pitchFamily="2" charset="2"/>
              <a:buChar char="l"/>
            </a:pPr>
            <a:r>
              <a:rPr lang="zh-CN" altLang="en-US" dirty="0"/>
              <a:t>日期和时间常量：通常以特定格式书写，例如 </a:t>
            </a:r>
            <a:r>
              <a:rPr lang="en-US" altLang="zh-CN" dirty="0"/>
              <a:t>'2025-04-18' </a:t>
            </a:r>
            <a:r>
              <a:rPr lang="zh-CN" altLang="en-US" dirty="0"/>
              <a:t>或 </a:t>
            </a:r>
            <a:r>
              <a:rPr lang="en-US" altLang="zh-CN" dirty="0"/>
              <a:t>'14:40:00'</a:t>
            </a:r>
            <a:r>
              <a:rPr lang="zh-CN" altLang="en-US" dirty="0"/>
              <a:t>。不同的数据库管理系统可能支持不同的日期和时间格式。</a:t>
            </a:r>
            <a:endParaRPr lang="en-US" altLang="zh-CN" dirty="0"/>
          </a:p>
          <a:p>
            <a:pPr>
              <a:buSzPct val="80000"/>
            </a:pPr>
            <a:r>
              <a:rPr lang="zh-CN" altLang="en-US" dirty="0"/>
              <a:t>虽然 </a:t>
            </a:r>
            <a:r>
              <a:rPr lang="en-US" altLang="zh-CN" dirty="0"/>
              <a:t>T-SQL </a:t>
            </a:r>
            <a:r>
              <a:rPr lang="zh-CN" altLang="en-US" dirty="0"/>
              <a:t>语言没有定义布尔类型的常量，但在某些 </a:t>
            </a:r>
            <a:r>
              <a:rPr lang="en-US" altLang="zh-CN" dirty="0"/>
              <a:t>DBMS</a:t>
            </a:r>
            <a:r>
              <a:rPr lang="zh-CN" altLang="en-US" dirty="0"/>
              <a:t>（如 </a:t>
            </a:r>
            <a:r>
              <a:rPr lang="en-US" altLang="zh-CN" dirty="0"/>
              <a:t>PostgreSQL</a:t>
            </a:r>
            <a:r>
              <a:rPr lang="zh-CN" altLang="en-US" dirty="0"/>
              <a:t>）中，可以使用 </a:t>
            </a:r>
            <a:r>
              <a:rPr lang="en-US" altLang="zh-CN" dirty="0"/>
              <a:t>TRUE </a:t>
            </a:r>
            <a:r>
              <a:rPr lang="zh-CN" altLang="en-US" dirty="0"/>
              <a:t>和 </a:t>
            </a:r>
            <a:r>
              <a:rPr lang="en-US" altLang="zh-CN" dirty="0"/>
              <a:t>FALSE </a:t>
            </a:r>
            <a:r>
              <a:rPr lang="zh-CN" altLang="en-US" dirty="0"/>
              <a:t>作为布尔常量。</a:t>
            </a:r>
          </a:p>
        </p:txBody>
      </p:sp>
    </p:spTree>
    <p:extLst>
      <p:ext uri="{BB962C8B-B14F-4D97-AF65-F5344CB8AC3E}">
        <p14:creationId xmlns:p14="http://schemas.microsoft.com/office/powerpoint/2010/main" val="293380239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426B3-752A-13E6-70E1-2EA080275CA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C0D7B14-2C30-3562-1EC7-00BC5E70100F}"/>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6D2A39D9-5F7D-4F7C-9ED5-CD1BF25E3A65}"/>
              </a:ext>
            </a:extLst>
          </p:cNvPr>
          <p:cNvSpPr>
            <a:spLocks noGrp="1"/>
          </p:cNvSpPr>
          <p:nvPr>
            <p:ph type="body" sz="quarter" idx="11"/>
          </p:nvPr>
        </p:nvSpPr>
        <p:spPr>
          <a:xfrm>
            <a:off x="193192" y="1331174"/>
            <a:ext cx="11635136" cy="4910768"/>
          </a:xfrm>
        </p:spPr>
        <p:txBody>
          <a:bodyPr/>
          <a:lstStyle/>
          <a:p>
            <a:r>
              <a:rPr lang="en-US" altLang="zh-CN" dirty="0"/>
              <a:t>4.2.2</a:t>
            </a:r>
            <a:r>
              <a:rPr lang="zh-CN" altLang="en-US" dirty="0"/>
              <a:t>　常量与变量</a:t>
            </a:r>
            <a:endParaRPr lang="en-US" altLang="zh-CN" dirty="0"/>
          </a:p>
          <a:p>
            <a:r>
              <a:rPr lang="en-US" altLang="zh-CN" dirty="0"/>
              <a:t>2. </a:t>
            </a:r>
            <a:r>
              <a:rPr lang="zh-CN" altLang="en-US" dirty="0"/>
              <a:t>变量</a:t>
            </a:r>
          </a:p>
          <a:p>
            <a:r>
              <a:rPr lang="zh-CN" altLang="en-US" dirty="0"/>
              <a:t>变量用于存储在程序执行过程中可以改变的值。变量在使用前必须先声明，并且只能存储在其声明的数据类型范围内的值。对于复杂的业务逻辑，合理使用变量可以提高代码的可读性和可维护性。</a:t>
            </a:r>
            <a:endParaRPr lang="en-US" altLang="zh-CN" dirty="0"/>
          </a:p>
          <a:p>
            <a:r>
              <a:rPr lang="en-US" altLang="zh-CN" dirty="0"/>
              <a:t>SQL </a:t>
            </a:r>
            <a:r>
              <a:rPr lang="zh-CN" altLang="en-US" dirty="0"/>
              <a:t>语言属于声明式语言，其核心是描述要做什么而非如何做。</a:t>
            </a:r>
            <a:r>
              <a:rPr lang="en-US" altLang="zh-CN" dirty="0"/>
              <a:t>T-SQL </a:t>
            </a:r>
            <a:r>
              <a:rPr lang="zh-CN" altLang="en-US" dirty="0"/>
              <a:t>作为对标准 </a:t>
            </a:r>
            <a:r>
              <a:rPr lang="en-US" altLang="zh-CN" dirty="0"/>
              <a:t>SQL </a:t>
            </a:r>
            <a:r>
              <a:rPr lang="zh-CN" altLang="en-US" dirty="0"/>
              <a:t>的拓展，在保留声明式查询能力的同时，引入了过程式编程元素。变量属于过程式编程概念，因此标准 </a:t>
            </a:r>
            <a:r>
              <a:rPr lang="en-US" altLang="zh-CN" dirty="0"/>
              <a:t>SQL </a:t>
            </a:r>
            <a:r>
              <a:rPr lang="zh-CN" altLang="en-US" dirty="0"/>
              <a:t>本身并不直接支持在普通 </a:t>
            </a:r>
            <a:r>
              <a:rPr lang="en-US" altLang="zh-CN" dirty="0"/>
              <a:t>SQL </a:t>
            </a:r>
            <a:r>
              <a:rPr lang="zh-CN" altLang="en-US" dirty="0"/>
              <a:t>查询中声明和使用变量，但</a:t>
            </a:r>
            <a:r>
              <a:rPr lang="en-US" altLang="zh-CN" dirty="0"/>
              <a:t>T-	SQL </a:t>
            </a:r>
            <a:r>
              <a:rPr lang="zh-CN" altLang="en-US" dirty="0"/>
              <a:t>在特定的上下文中（如存储过程、函数等）提供了对变量的支持。在 </a:t>
            </a:r>
            <a:r>
              <a:rPr lang="en-US" altLang="zh-CN" dirty="0"/>
              <a:t>T-SQL </a:t>
            </a:r>
            <a:r>
              <a:rPr lang="zh-CN" altLang="en-US" dirty="0"/>
              <a:t>中，变量分为局部变量和全局变量。</a:t>
            </a:r>
            <a:endParaRPr lang="en-US" altLang="zh-CN" dirty="0"/>
          </a:p>
        </p:txBody>
      </p:sp>
    </p:spTree>
    <p:extLst>
      <p:ext uri="{BB962C8B-B14F-4D97-AF65-F5344CB8AC3E}">
        <p14:creationId xmlns:p14="http://schemas.microsoft.com/office/powerpoint/2010/main" val="312415259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84C78-75B4-D60B-A848-8284949ACF8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3D51BAC-1DDF-D926-2304-FCDD87C92133}"/>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522B397C-B411-AA7F-6082-B865E4044EF7}"/>
              </a:ext>
            </a:extLst>
          </p:cNvPr>
          <p:cNvSpPr>
            <a:spLocks noGrp="1"/>
          </p:cNvSpPr>
          <p:nvPr>
            <p:ph type="body" sz="quarter" idx="11"/>
          </p:nvPr>
        </p:nvSpPr>
        <p:spPr>
          <a:xfrm>
            <a:off x="193192" y="2793113"/>
            <a:ext cx="11635136" cy="1986891"/>
          </a:xfrm>
        </p:spPr>
        <p:txBody>
          <a:bodyPr/>
          <a:lstStyle/>
          <a:p>
            <a:r>
              <a:rPr lang="en-US" altLang="zh-CN" dirty="0"/>
              <a:t>4.2.2</a:t>
            </a:r>
            <a:r>
              <a:rPr lang="zh-CN" altLang="en-US" dirty="0"/>
              <a:t>　常量与变量</a:t>
            </a:r>
            <a:endParaRPr lang="en-US" altLang="zh-CN" dirty="0"/>
          </a:p>
          <a:p>
            <a:r>
              <a:rPr lang="en-US" altLang="zh-CN" dirty="0"/>
              <a:t>2. </a:t>
            </a:r>
            <a:r>
              <a:rPr lang="zh-CN" altLang="en-US" dirty="0"/>
              <a:t>变量</a:t>
            </a:r>
          </a:p>
          <a:p>
            <a:r>
              <a:rPr lang="zh-CN" altLang="en-US" dirty="0"/>
              <a:t>（</a:t>
            </a:r>
            <a:r>
              <a:rPr lang="en-US" altLang="zh-CN" dirty="0"/>
              <a:t>1</a:t>
            </a:r>
            <a:r>
              <a:rPr lang="zh-CN" altLang="en-US" dirty="0"/>
              <a:t>）局部变量。</a:t>
            </a:r>
            <a:endParaRPr lang="en-US" altLang="zh-CN" dirty="0"/>
          </a:p>
          <a:p>
            <a:r>
              <a:rPr lang="zh-CN" altLang="en-US" dirty="0"/>
              <a:t>（</a:t>
            </a:r>
            <a:r>
              <a:rPr lang="en-US" altLang="zh-CN" dirty="0"/>
              <a:t>2</a:t>
            </a:r>
            <a:r>
              <a:rPr lang="zh-CN" altLang="en-US" dirty="0"/>
              <a:t>）全局变量。</a:t>
            </a:r>
            <a:endParaRPr lang="en-US" altLang="zh-CN" dirty="0"/>
          </a:p>
        </p:txBody>
      </p:sp>
    </p:spTree>
    <p:extLst>
      <p:ext uri="{BB962C8B-B14F-4D97-AF65-F5344CB8AC3E}">
        <p14:creationId xmlns:p14="http://schemas.microsoft.com/office/powerpoint/2010/main" val="259064125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54C08-81FC-D5B1-2A8E-D66DE088AE3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7B8E3BA-8735-852A-D82A-E5404995006A}"/>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F8841D4D-889A-CCD3-6882-E694748578EB}"/>
              </a:ext>
            </a:extLst>
          </p:cNvPr>
          <p:cNvSpPr>
            <a:spLocks noGrp="1"/>
          </p:cNvSpPr>
          <p:nvPr>
            <p:ph type="body" sz="quarter" idx="11"/>
          </p:nvPr>
        </p:nvSpPr>
        <p:spPr>
          <a:xfrm>
            <a:off x="193192" y="2062145"/>
            <a:ext cx="11635136" cy="3448829"/>
          </a:xfrm>
        </p:spPr>
        <p:txBody>
          <a:bodyPr/>
          <a:lstStyle/>
          <a:p>
            <a:r>
              <a:rPr lang="en-US" altLang="zh-CN" dirty="0"/>
              <a:t>4.2.3</a:t>
            </a:r>
            <a:r>
              <a:rPr lang="zh-CN" altLang="en-US" dirty="0"/>
              <a:t>　表达式与运算符</a:t>
            </a:r>
            <a:endParaRPr lang="en-US" altLang="zh-CN" dirty="0"/>
          </a:p>
          <a:p>
            <a:r>
              <a:rPr lang="en-US" altLang="zh-CN" dirty="0"/>
              <a:t>1. </a:t>
            </a:r>
            <a:r>
              <a:rPr lang="zh-CN" altLang="en-US" dirty="0"/>
              <a:t>表达式</a:t>
            </a:r>
            <a:endParaRPr lang="en-US" altLang="zh-CN" dirty="0"/>
          </a:p>
          <a:p>
            <a:r>
              <a:rPr lang="zh-CN" altLang="en-US" dirty="0"/>
              <a:t>在 </a:t>
            </a:r>
            <a:r>
              <a:rPr lang="en-US" altLang="zh-CN" dirty="0"/>
              <a:t>T-SQL </a:t>
            </a:r>
            <a:r>
              <a:rPr lang="zh-CN" altLang="en-US" dirty="0"/>
              <a:t>中，表达式是由常量、变量、列名、运算符和函数等组成的数学式，用于描述数值之间的关系。计算表达式可获得结果。例如，可以将表达式用作在查询中检索数据的一部分，也可以用作查找满足一组条件的数据的搜索条件。</a:t>
            </a:r>
          </a:p>
          <a:p>
            <a:r>
              <a:rPr lang="zh-CN" altLang="en-US" dirty="0"/>
              <a:t>表达式可以分为简单表达式和复杂表达式。简单表达式可以由单个常量、变量、列名等组成，而复杂表达式则是由运算符连接的一个或多个简单表达式。</a:t>
            </a:r>
          </a:p>
        </p:txBody>
      </p:sp>
    </p:spTree>
    <p:extLst>
      <p:ext uri="{BB962C8B-B14F-4D97-AF65-F5344CB8AC3E}">
        <p14:creationId xmlns:p14="http://schemas.microsoft.com/office/powerpoint/2010/main" val="350564672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A0319-85D7-4D10-9230-58039E641FE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EC20214-A434-948A-D60E-4D031B9DFE55}"/>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B69DD5B8-679D-2BDE-18BE-F9774CBFC103}"/>
              </a:ext>
            </a:extLst>
          </p:cNvPr>
          <p:cNvSpPr>
            <a:spLocks noGrp="1"/>
          </p:cNvSpPr>
          <p:nvPr>
            <p:ph type="body" sz="quarter" idx="11"/>
          </p:nvPr>
        </p:nvSpPr>
        <p:spPr>
          <a:xfrm>
            <a:off x="193192" y="1331176"/>
            <a:ext cx="11635136" cy="4910768"/>
          </a:xfrm>
        </p:spPr>
        <p:txBody>
          <a:bodyPr/>
          <a:lstStyle/>
          <a:p>
            <a:r>
              <a:rPr lang="en-US" altLang="zh-CN" dirty="0"/>
              <a:t>4.2.3</a:t>
            </a:r>
            <a:r>
              <a:rPr lang="zh-CN" altLang="en-US" dirty="0"/>
              <a:t>　表达式与运算符</a:t>
            </a:r>
            <a:endParaRPr lang="en-US" altLang="zh-CN" dirty="0"/>
          </a:p>
          <a:p>
            <a:r>
              <a:rPr lang="en-US" altLang="zh-CN" dirty="0"/>
              <a:t>1. </a:t>
            </a:r>
            <a:r>
              <a:rPr lang="zh-CN" altLang="en-US" dirty="0"/>
              <a:t>表达式</a:t>
            </a:r>
            <a:endParaRPr lang="en-US" altLang="zh-CN" dirty="0"/>
          </a:p>
          <a:p>
            <a:r>
              <a:rPr lang="zh-CN" altLang="en-US" dirty="0"/>
              <a:t>两个表达式可以由一个运算符组合起来，只要它们具有该运算符支持的数据类型，并且至少满足下列条件之一。</a:t>
            </a:r>
            <a:endParaRPr lang="en-US" altLang="zh-CN" dirty="0"/>
          </a:p>
          <a:p>
            <a:pPr marL="1074738" indent="-342900">
              <a:buSzPct val="80000"/>
              <a:buFont typeface="Wingdings" panose="05000000000000000000" pitchFamily="2" charset="2"/>
              <a:buChar char="l"/>
            </a:pPr>
            <a:r>
              <a:rPr lang="zh-CN" altLang="en-US" dirty="0"/>
              <a:t>两个表达式有相同的数据类型。</a:t>
            </a:r>
            <a:endParaRPr lang="en-US" altLang="zh-CN" dirty="0"/>
          </a:p>
          <a:p>
            <a:pPr marL="1074738" indent="-342900">
              <a:buSzPct val="80000"/>
              <a:buFont typeface="Wingdings" panose="05000000000000000000" pitchFamily="2" charset="2"/>
              <a:buChar char="l"/>
            </a:pPr>
            <a:r>
              <a:rPr lang="zh-CN" altLang="en-US" dirty="0"/>
              <a:t>优先级低的数据类型可以隐式转换为优先级高的数据类型。</a:t>
            </a:r>
            <a:endParaRPr lang="en-US" altLang="zh-CN" dirty="0"/>
          </a:p>
          <a:p>
            <a:pPr marL="1074738" indent="-342900">
              <a:buSzPct val="80000"/>
              <a:buFont typeface="Wingdings" panose="05000000000000000000" pitchFamily="2" charset="2"/>
              <a:buChar char="l"/>
            </a:pPr>
            <a:r>
              <a:rPr lang="en-US" altLang="zh-CN" dirty="0"/>
              <a:t>CAST </a:t>
            </a:r>
            <a:r>
              <a:rPr lang="zh-CN" altLang="en-US" dirty="0"/>
              <a:t>函数能够显式地将优先级低的数据类型转换为优先级高的数据类型，或者转换为一种可以隐式地转换为优先级高的数据类型的过渡数据类型。</a:t>
            </a:r>
            <a:endParaRPr lang="en-US" altLang="zh-CN" dirty="0"/>
          </a:p>
          <a:p>
            <a:pPr marL="1074738" indent="-342900">
              <a:buSzPct val="80000"/>
              <a:buFont typeface="Wingdings" panose="05000000000000000000" pitchFamily="2" charset="2"/>
              <a:buChar char="l"/>
            </a:pPr>
            <a:r>
              <a:rPr lang="zh-CN" altLang="en-US" dirty="0"/>
              <a:t>如果没有支持的隐式或显式转换，则两个表达式将无法组合。表达式结果可以分为以下两种情形。</a:t>
            </a:r>
            <a:endParaRPr lang="en-US" altLang="zh-CN" dirty="0"/>
          </a:p>
        </p:txBody>
      </p:sp>
    </p:spTree>
    <p:extLst>
      <p:ext uri="{BB962C8B-B14F-4D97-AF65-F5344CB8AC3E}">
        <p14:creationId xmlns:p14="http://schemas.microsoft.com/office/powerpoint/2010/main" val="320314050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4BC1A-F2AE-634E-D431-532936F44B6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F25676F-F076-0CE9-1E74-F5A12A2DE2FE}"/>
              </a:ext>
            </a:extLst>
          </p:cNvPr>
          <p:cNvSpPr>
            <a:spLocks noGrp="1"/>
          </p:cNvSpPr>
          <p:nvPr>
            <p:ph type="body" sz="quarter" idx="10"/>
          </p:nvPr>
        </p:nvSpPr>
        <p:spPr/>
        <p:txBody>
          <a:bodyPr/>
          <a:lstStyle/>
          <a:p>
            <a:r>
              <a:rPr lang="en-US" altLang="zh-CN" dirty="0"/>
              <a:t>1.2 </a:t>
            </a:r>
            <a:r>
              <a:rPr lang="zh-CN" altLang="en-US" dirty="0"/>
              <a:t>数据模型</a:t>
            </a:r>
          </a:p>
        </p:txBody>
      </p:sp>
      <p:sp>
        <p:nvSpPr>
          <p:cNvPr id="5" name="文本占位符 4">
            <a:extLst>
              <a:ext uri="{FF2B5EF4-FFF2-40B4-BE49-F238E27FC236}">
                <a16:creationId xmlns:a16="http://schemas.microsoft.com/office/drawing/2014/main" id="{52A1F6FD-8F33-792D-35BD-EAF700E35D2B}"/>
              </a:ext>
            </a:extLst>
          </p:cNvPr>
          <p:cNvSpPr>
            <a:spLocks noGrp="1"/>
          </p:cNvSpPr>
          <p:nvPr>
            <p:ph type="body" sz="quarter" idx="11"/>
          </p:nvPr>
        </p:nvSpPr>
        <p:spPr>
          <a:xfrm>
            <a:off x="193192" y="2302749"/>
            <a:ext cx="11635136" cy="2967607"/>
          </a:xfrm>
        </p:spPr>
        <p:txBody>
          <a:bodyPr/>
          <a:lstStyle/>
          <a:p>
            <a:r>
              <a:rPr lang="en-US" altLang="zh-CN" dirty="0"/>
              <a:t>1.2.3</a:t>
            </a:r>
            <a:r>
              <a:rPr lang="zh-CN" altLang="en-US" dirty="0"/>
              <a:t>　数据模型的应用层次</a:t>
            </a:r>
            <a:endParaRPr lang="en-US" altLang="zh-CN" dirty="0"/>
          </a:p>
          <a:p>
            <a:r>
              <a:rPr lang="en-US" altLang="zh-CN" dirty="0"/>
              <a:t>3. </a:t>
            </a:r>
            <a:r>
              <a:rPr lang="zh-CN" altLang="en-US" dirty="0"/>
              <a:t>物理数据模型</a:t>
            </a:r>
          </a:p>
          <a:p>
            <a:r>
              <a:rPr lang="zh-CN" altLang="en-US" dirty="0"/>
              <a:t>物理数据模型是对逻辑数据模型进行最终实现的一种数据模型。它描述了数据在实际存储和组织中的具体实现方式，包括数据在磁盘等存储介质中的存储方式、索引方式、备份和恢复方式等。物理数据模型通常是一个低层次的数据模型，它将逻辑数据模型转化为具体的存储结构和实现方式。</a:t>
            </a:r>
            <a:endParaRPr lang="en-US" altLang="zh-CN" dirty="0"/>
          </a:p>
        </p:txBody>
      </p:sp>
    </p:spTree>
    <p:extLst>
      <p:ext uri="{BB962C8B-B14F-4D97-AF65-F5344CB8AC3E}">
        <p14:creationId xmlns:p14="http://schemas.microsoft.com/office/powerpoint/2010/main" val="394101997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AAAD0-6B95-97D2-AC6E-11149D0F6E2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841847C-C499-3687-136F-21CD6CA7DABF}"/>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F16E9A47-A01F-982D-E8AD-1CC2B33E83B4}"/>
              </a:ext>
            </a:extLst>
          </p:cNvPr>
          <p:cNvSpPr>
            <a:spLocks noGrp="1"/>
          </p:cNvSpPr>
          <p:nvPr>
            <p:ph type="body" sz="quarter" idx="11"/>
          </p:nvPr>
        </p:nvSpPr>
        <p:spPr>
          <a:xfrm>
            <a:off x="193192" y="2062145"/>
            <a:ext cx="11635136" cy="3448829"/>
          </a:xfrm>
        </p:spPr>
        <p:txBody>
          <a:bodyPr/>
          <a:lstStyle/>
          <a:p>
            <a:r>
              <a:rPr lang="en-US" altLang="zh-CN" dirty="0"/>
              <a:t>4.2.3</a:t>
            </a:r>
            <a:r>
              <a:rPr lang="zh-CN" altLang="en-US" dirty="0"/>
              <a:t>　表达式与运算符</a:t>
            </a:r>
            <a:endParaRPr lang="en-US" altLang="zh-CN" dirty="0"/>
          </a:p>
          <a:p>
            <a:r>
              <a:rPr lang="en-US" altLang="zh-CN" dirty="0"/>
              <a:t>1. </a:t>
            </a:r>
            <a:r>
              <a:rPr lang="zh-CN" altLang="en-US" dirty="0"/>
              <a:t>表达式</a:t>
            </a:r>
            <a:endParaRPr lang="en-US" altLang="zh-CN" dirty="0"/>
          </a:p>
          <a:p>
            <a:pPr marL="1074738" indent="-342900">
              <a:buSzPct val="80000"/>
              <a:buFont typeface="Wingdings" panose="05000000000000000000" pitchFamily="2" charset="2"/>
              <a:buChar char="l"/>
            </a:pPr>
            <a:r>
              <a:rPr lang="zh-CN" altLang="en-US" dirty="0"/>
              <a:t>简单表达式的结果：对于由单个常量、变量、列名等组成的简单表达式，其数据类型、排序规则、精度、小数位数和值就是它所引用的元素的数据类型、排序规则、精度、小数位数和值。</a:t>
            </a:r>
          </a:p>
          <a:p>
            <a:pPr marL="1074738" indent="-342900">
              <a:buSzPct val="80000"/>
              <a:buFont typeface="Wingdings" panose="05000000000000000000" pitchFamily="2" charset="2"/>
              <a:buChar char="l"/>
            </a:pPr>
            <a:r>
              <a:rPr lang="zh-CN" altLang="en-US" dirty="0"/>
              <a:t>复杂表达式的结果：用比较运算符或逻辑运算符组合两个表达式时，生成的值为布尔常量；由多个符号和运算符组成的复杂表达式的计算结果为单值结果。</a:t>
            </a:r>
            <a:endParaRPr lang="en-US" altLang="zh-CN" dirty="0"/>
          </a:p>
        </p:txBody>
      </p:sp>
    </p:spTree>
    <p:extLst>
      <p:ext uri="{BB962C8B-B14F-4D97-AF65-F5344CB8AC3E}">
        <p14:creationId xmlns:p14="http://schemas.microsoft.com/office/powerpoint/2010/main" val="238629021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38BC8-EE61-B064-742B-8ABD8635D4A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23CE3C2-7672-0DD2-F7B5-652D2448322D}"/>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B9D41B64-1BE9-2E32-E6F4-4CF941C10050}"/>
              </a:ext>
            </a:extLst>
          </p:cNvPr>
          <p:cNvSpPr>
            <a:spLocks noGrp="1"/>
          </p:cNvSpPr>
          <p:nvPr>
            <p:ph type="body" sz="quarter" idx="11"/>
          </p:nvPr>
        </p:nvSpPr>
        <p:spPr>
          <a:xfrm>
            <a:off x="193192" y="1087519"/>
            <a:ext cx="11635136" cy="5398081"/>
          </a:xfrm>
        </p:spPr>
        <p:txBody>
          <a:bodyPr/>
          <a:lstStyle/>
          <a:p>
            <a:r>
              <a:rPr lang="en-US" altLang="zh-CN" dirty="0"/>
              <a:t>4.2.3</a:t>
            </a:r>
            <a:r>
              <a:rPr lang="zh-CN" altLang="en-US" dirty="0"/>
              <a:t>　表达式与运算符</a:t>
            </a:r>
            <a:endParaRPr lang="en-US" altLang="zh-CN" dirty="0"/>
          </a:p>
          <a:p>
            <a:r>
              <a:rPr lang="en-US" altLang="zh-CN" dirty="0"/>
              <a:t>2. </a:t>
            </a:r>
            <a:r>
              <a:rPr lang="zh-CN" altLang="en-US" dirty="0"/>
              <a:t>运算符</a:t>
            </a:r>
            <a:endParaRPr lang="en-US" altLang="zh-CN" dirty="0"/>
          </a:p>
          <a:p>
            <a:r>
              <a:rPr lang="en-US" altLang="zh-CN" dirty="0"/>
              <a:t>T-SQL </a:t>
            </a:r>
            <a:r>
              <a:rPr lang="zh-CN" altLang="en-US" dirty="0"/>
              <a:t>支持多种类型的运算符，包括算术运算符、比较运算符、逻辑运算符、字符串运算符、赋值运算符等。</a:t>
            </a:r>
          </a:p>
          <a:p>
            <a:pPr marL="1074738" indent="-342900">
              <a:buSzPct val="80000"/>
              <a:buFont typeface="Wingdings" panose="05000000000000000000" pitchFamily="2" charset="2"/>
              <a:buChar char="l"/>
            </a:pPr>
            <a:r>
              <a:rPr lang="zh-CN" altLang="en-US" dirty="0"/>
              <a:t>算术运算符：用于数值计算。常见的算术运算符有 </a:t>
            </a:r>
            <a:r>
              <a:rPr lang="en-US" altLang="zh-CN" dirty="0"/>
              <a:t>+</a:t>
            </a:r>
            <a:r>
              <a:rPr lang="zh-CN" altLang="en-US" dirty="0"/>
              <a:t>（加法）、</a:t>
            </a:r>
            <a:r>
              <a:rPr lang="en-US" altLang="zh-CN" dirty="0"/>
              <a:t>-</a:t>
            </a:r>
            <a:r>
              <a:rPr lang="zh-CN" altLang="en-US" dirty="0"/>
              <a:t>（减法）、*（乘法）、</a:t>
            </a:r>
            <a:r>
              <a:rPr lang="en-US" altLang="zh-CN" dirty="0"/>
              <a:t>/</a:t>
            </a:r>
            <a:r>
              <a:rPr lang="zh-CN" altLang="en-US" dirty="0"/>
              <a:t>（除法）、</a:t>
            </a:r>
            <a:r>
              <a:rPr lang="en-US" altLang="zh-CN" dirty="0"/>
              <a:t>%</a:t>
            </a:r>
            <a:r>
              <a:rPr lang="zh-CN" altLang="en-US" dirty="0"/>
              <a:t>（取模）等。</a:t>
            </a:r>
          </a:p>
          <a:p>
            <a:pPr marL="1074738" indent="-342900">
              <a:buSzPct val="80000"/>
              <a:buFont typeface="Wingdings" panose="05000000000000000000" pitchFamily="2" charset="2"/>
              <a:buChar char="l"/>
            </a:pPr>
            <a:r>
              <a:rPr lang="zh-CN" altLang="en-US" dirty="0"/>
              <a:t>比较运算符：用于比较两个值，结果为布尔值。常用的比较运算符有 </a:t>
            </a:r>
            <a:r>
              <a:rPr lang="en-US" altLang="zh-CN" dirty="0"/>
              <a:t>=</a:t>
            </a:r>
            <a:r>
              <a:rPr lang="zh-CN" altLang="en-US" dirty="0"/>
              <a:t>（等于）、 </a:t>
            </a:r>
            <a:r>
              <a:rPr lang="en-US" altLang="zh-CN" dirty="0"/>
              <a:t>&lt;&gt; </a:t>
            </a:r>
            <a:r>
              <a:rPr lang="zh-CN" altLang="en-US" dirty="0"/>
              <a:t>或 </a:t>
            </a:r>
            <a:r>
              <a:rPr lang="en-US" altLang="zh-CN" dirty="0"/>
              <a:t>!=</a:t>
            </a:r>
            <a:r>
              <a:rPr lang="zh-CN" altLang="en-US" dirty="0"/>
              <a:t>（不等于）、</a:t>
            </a:r>
            <a:r>
              <a:rPr lang="en-US" altLang="zh-CN" dirty="0"/>
              <a:t>&gt;</a:t>
            </a:r>
            <a:r>
              <a:rPr lang="zh-CN" altLang="en-US" dirty="0"/>
              <a:t>（大于）、</a:t>
            </a:r>
            <a:r>
              <a:rPr lang="en-US" altLang="zh-CN" dirty="0"/>
              <a:t>&lt;</a:t>
            </a:r>
            <a:r>
              <a:rPr lang="zh-CN" altLang="en-US" dirty="0"/>
              <a:t>（小于）、</a:t>
            </a:r>
            <a:r>
              <a:rPr lang="en-US" altLang="zh-CN" dirty="0"/>
              <a:t>&gt;=</a:t>
            </a:r>
            <a:r>
              <a:rPr lang="zh-CN" altLang="en-US" dirty="0"/>
              <a:t>（大于或等于）、</a:t>
            </a:r>
            <a:r>
              <a:rPr lang="en-US" altLang="zh-CN" dirty="0"/>
              <a:t>&lt;=</a:t>
            </a:r>
            <a:r>
              <a:rPr lang="zh-CN" altLang="en-US" dirty="0"/>
              <a:t>（小于或等于）、 </a:t>
            </a:r>
            <a:r>
              <a:rPr lang="en-US" altLang="zh-CN" dirty="0"/>
              <a:t>IS NULL</a:t>
            </a:r>
            <a:r>
              <a:rPr lang="zh-CN" altLang="en-US" dirty="0"/>
              <a:t>（检查是否为空值）、</a:t>
            </a:r>
            <a:r>
              <a:rPr lang="en-US" altLang="zh-CN" dirty="0"/>
              <a:t>IS NOT NULL</a:t>
            </a:r>
            <a:r>
              <a:rPr lang="zh-CN" altLang="en-US" dirty="0"/>
              <a:t>（检查是否不为空值）等。</a:t>
            </a:r>
          </a:p>
          <a:p>
            <a:pPr marL="1074738" indent="-342900">
              <a:buSzPct val="80000"/>
              <a:buFont typeface="Wingdings" panose="05000000000000000000" pitchFamily="2" charset="2"/>
              <a:buChar char="l"/>
            </a:pPr>
            <a:r>
              <a:rPr lang="zh-CN" altLang="en-US" dirty="0"/>
              <a:t>逻辑运算符：用于组合多个条件，结果为布尔值。常见的逻辑运算符有 </a:t>
            </a:r>
            <a:r>
              <a:rPr lang="en-US" altLang="zh-CN" dirty="0"/>
              <a:t>AND</a:t>
            </a:r>
            <a:r>
              <a:rPr lang="zh-CN" altLang="en-US" dirty="0"/>
              <a:t>（逻辑与）、</a:t>
            </a:r>
            <a:r>
              <a:rPr lang="en-US" altLang="zh-CN" dirty="0"/>
              <a:t>OR</a:t>
            </a:r>
            <a:r>
              <a:rPr lang="zh-CN" altLang="en-US" dirty="0"/>
              <a:t>（逻辑或）、</a:t>
            </a:r>
            <a:r>
              <a:rPr lang="en-US" altLang="zh-CN" dirty="0"/>
              <a:t>NOT</a:t>
            </a:r>
            <a:r>
              <a:rPr lang="zh-CN" altLang="en-US" dirty="0"/>
              <a:t>（逻辑非）。</a:t>
            </a:r>
            <a:endParaRPr lang="en-US" altLang="zh-CN" dirty="0"/>
          </a:p>
        </p:txBody>
      </p:sp>
    </p:spTree>
    <p:extLst>
      <p:ext uri="{BB962C8B-B14F-4D97-AF65-F5344CB8AC3E}">
        <p14:creationId xmlns:p14="http://schemas.microsoft.com/office/powerpoint/2010/main" val="88635336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53491-53A3-A7A5-361C-CD0698E4E0A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8634132-85C5-0F58-B71F-640048BB569F}"/>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E13DFB92-832F-7F9D-25A2-92776EEC558D}"/>
              </a:ext>
            </a:extLst>
          </p:cNvPr>
          <p:cNvSpPr>
            <a:spLocks noGrp="1"/>
          </p:cNvSpPr>
          <p:nvPr>
            <p:ph type="body" sz="quarter" idx="11"/>
          </p:nvPr>
        </p:nvSpPr>
        <p:spPr>
          <a:xfrm>
            <a:off x="193192" y="2062145"/>
            <a:ext cx="11635136" cy="3448829"/>
          </a:xfrm>
        </p:spPr>
        <p:txBody>
          <a:bodyPr/>
          <a:lstStyle/>
          <a:p>
            <a:r>
              <a:rPr lang="en-US" altLang="zh-CN" dirty="0"/>
              <a:t>4.2.3</a:t>
            </a:r>
            <a:r>
              <a:rPr lang="zh-CN" altLang="en-US" dirty="0"/>
              <a:t>　表达式与运算符</a:t>
            </a:r>
            <a:endParaRPr lang="en-US" altLang="zh-CN" dirty="0"/>
          </a:p>
          <a:p>
            <a:r>
              <a:rPr lang="en-US" altLang="zh-CN" dirty="0"/>
              <a:t>2. </a:t>
            </a:r>
            <a:r>
              <a:rPr lang="zh-CN" altLang="en-US" dirty="0"/>
              <a:t>运算符</a:t>
            </a:r>
            <a:endParaRPr lang="en-US" altLang="zh-CN" dirty="0"/>
          </a:p>
          <a:p>
            <a:r>
              <a:rPr lang="en-US" altLang="zh-CN" dirty="0"/>
              <a:t>T-SQL </a:t>
            </a:r>
            <a:r>
              <a:rPr lang="zh-CN" altLang="en-US" dirty="0"/>
              <a:t>支持多种类型的运算符，包括算术运算符、比较运算符、逻辑运算符、字符串运算符、赋值运算符等。</a:t>
            </a:r>
          </a:p>
          <a:p>
            <a:pPr marL="1074738" indent="-342900">
              <a:buSzPct val="80000"/>
              <a:buFont typeface="Wingdings" panose="05000000000000000000" pitchFamily="2" charset="2"/>
              <a:buChar char="l"/>
            </a:pPr>
            <a:r>
              <a:rPr lang="zh-CN" altLang="en-US" dirty="0"/>
              <a:t>字符串运算符：用于字符串连接或其他字符串操作。“</a:t>
            </a:r>
            <a:r>
              <a:rPr lang="en-US" altLang="zh-CN" dirty="0"/>
              <a:t>+”</a:t>
            </a:r>
            <a:r>
              <a:rPr lang="zh-CN" altLang="en-US" dirty="0"/>
              <a:t>在 </a:t>
            </a:r>
            <a:r>
              <a:rPr lang="en-US" altLang="zh-CN" dirty="0"/>
              <a:t>SQL Server </a:t>
            </a:r>
            <a:r>
              <a:rPr lang="zh-CN" altLang="en-US" dirty="0"/>
              <a:t>中用于字符串连接。</a:t>
            </a:r>
          </a:p>
          <a:p>
            <a:pPr marL="1074738" indent="-342900">
              <a:buSzPct val="80000"/>
              <a:buFont typeface="Wingdings" panose="05000000000000000000" pitchFamily="2" charset="2"/>
              <a:buChar char="l"/>
            </a:pPr>
            <a:r>
              <a:rPr lang="zh-CN" altLang="en-US" dirty="0"/>
              <a:t>赋值运算符：用于给变量赋值，</a:t>
            </a:r>
            <a:r>
              <a:rPr lang="en-US" altLang="zh-CN" dirty="0"/>
              <a:t>T-SQL </a:t>
            </a:r>
            <a:r>
              <a:rPr lang="zh-CN" altLang="en-US" dirty="0"/>
              <a:t>中的赋值运算符为 </a:t>
            </a:r>
            <a:r>
              <a:rPr lang="en-US" altLang="zh-CN" dirty="0"/>
              <a:t>=</a:t>
            </a:r>
            <a:r>
              <a:rPr lang="zh-CN" altLang="en-US" dirty="0"/>
              <a:t>。</a:t>
            </a:r>
            <a:endParaRPr lang="en-US" altLang="zh-CN" dirty="0"/>
          </a:p>
        </p:txBody>
      </p:sp>
    </p:spTree>
    <p:extLst>
      <p:ext uri="{BB962C8B-B14F-4D97-AF65-F5344CB8AC3E}">
        <p14:creationId xmlns:p14="http://schemas.microsoft.com/office/powerpoint/2010/main" val="49910713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EB4B8-E674-9537-F1F9-DA64BEEA9FB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A703E56-9C44-A391-EE7D-46511433C133}"/>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56DC47B6-F60D-FA08-B061-7EFDCD3717AF}"/>
              </a:ext>
            </a:extLst>
          </p:cNvPr>
          <p:cNvSpPr>
            <a:spLocks noGrp="1"/>
          </p:cNvSpPr>
          <p:nvPr>
            <p:ph type="body" sz="quarter" idx="11"/>
          </p:nvPr>
        </p:nvSpPr>
        <p:spPr>
          <a:xfrm>
            <a:off x="193192" y="2062145"/>
            <a:ext cx="11635136" cy="3448829"/>
          </a:xfrm>
        </p:spPr>
        <p:txBody>
          <a:bodyPr/>
          <a:lstStyle/>
          <a:p>
            <a:r>
              <a:rPr lang="en-US" altLang="zh-CN" dirty="0"/>
              <a:t>4.2.3</a:t>
            </a:r>
            <a:r>
              <a:rPr lang="zh-CN" altLang="en-US" dirty="0"/>
              <a:t>　表达式与运算符</a:t>
            </a:r>
            <a:endParaRPr lang="en-US" altLang="zh-CN" dirty="0"/>
          </a:p>
          <a:p>
            <a:r>
              <a:rPr lang="en-US" altLang="zh-CN" dirty="0"/>
              <a:t>2. </a:t>
            </a:r>
            <a:r>
              <a:rPr lang="zh-CN" altLang="en-US" dirty="0"/>
              <a:t>运算符</a:t>
            </a:r>
            <a:endParaRPr lang="en-US" altLang="zh-CN" dirty="0"/>
          </a:p>
          <a:p>
            <a:r>
              <a:rPr lang="zh-CN" altLang="en-US" dirty="0"/>
              <a:t>除此之外，还有一些其他运算符也经常被用到。</a:t>
            </a:r>
          </a:p>
          <a:p>
            <a:pPr marL="1074738" indent="-342900">
              <a:buSzPct val="80000"/>
              <a:buFont typeface="Wingdings" panose="05000000000000000000" pitchFamily="2" charset="2"/>
              <a:buChar char="l"/>
            </a:pPr>
            <a:r>
              <a:rPr lang="en-US" altLang="zh-CN" dirty="0"/>
              <a:t>IN</a:t>
            </a:r>
            <a:r>
              <a:rPr lang="zh-CN" altLang="en-US" dirty="0"/>
              <a:t>：判断某个值是否存在于一组指定的值中。</a:t>
            </a:r>
          </a:p>
          <a:p>
            <a:pPr marL="1074738" indent="-342900">
              <a:buSzPct val="80000"/>
              <a:buFont typeface="Wingdings" panose="05000000000000000000" pitchFamily="2" charset="2"/>
              <a:buChar char="l"/>
            </a:pPr>
            <a:r>
              <a:rPr lang="en-US" altLang="zh-CN" dirty="0"/>
              <a:t>BETWEEN</a:t>
            </a:r>
            <a:r>
              <a:rPr lang="zh-CN" altLang="en-US" dirty="0"/>
              <a:t>： 判断某个值是否在两个值之间（包含边界值）。</a:t>
            </a:r>
          </a:p>
          <a:p>
            <a:pPr marL="1074738" indent="-342900">
              <a:buSzPct val="80000"/>
              <a:buFont typeface="Wingdings" panose="05000000000000000000" pitchFamily="2" charset="2"/>
              <a:buChar char="l"/>
            </a:pPr>
            <a:r>
              <a:rPr lang="en-US" altLang="zh-CN" dirty="0"/>
              <a:t>LIKE </a:t>
            </a:r>
            <a:r>
              <a:rPr lang="zh-CN" altLang="en-US" dirty="0"/>
              <a:t>：用于模式匹配查询，需要用通配符 </a:t>
            </a:r>
            <a:r>
              <a:rPr lang="en-US" altLang="zh-CN" dirty="0"/>
              <a:t>%</a:t>
            </a:r>
            <a:r>
              <a:rPr lang="zh-CN" altLang="en-US" dirty="0"/>
              <a:t>（匹配任意长度的字符串）和 </a:t>
            </a:r>
            <a:r>
              <a:rPr lang="en-US" altLang="zh-CN" dirty="0"/>
              <a:t>_</a:t>
            </a:r>
            <a:r>
              <a:rPr lang="zh-CN" altLang="en-US" dirty="0"/>
              <a:t>（匹配单个字符）配合使用。</a:t>
            </a:r>
            <a:endParaRPr lang="en-US" altLang="zh-CN" dirty="0"/>
          </a:p>
        </p:txBody>
      </p:sp>
    </p:spTree>
    <p:extLst>
      <p:ext uri="{BB962C8B-B14F-4D97-AF65-F5344CB8AC3E}">
        <p14:creationId xmlns:p14="http://schemas.microsoft.com/office/powerpoint/2010/main" val="401487136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37C93-200C-E353-2232-F0249C33724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555C912-A9B9-7F14-B12D-DA2B1986312D}"/>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D8AD053A-4D0E-77EA-E04B-5D843AF942B3}"/>
              </a:ext>
            </a:extLst>
          </p:cNvPr>
          <p:cNvSpPr>
            <a:spLocks noGrp="1"/>
          </p:cNvSpPr>
          <p:nvPr>
            <p:ph type="body" sz="quarter" idx="11"/>
          </p:nvPr>
        </p:nvSpPr>
        <p:spPr>
          <a:xfrm>
            <a:off x="193192" y="1331177"/>
            <a:ext cx="11635136" cy="4910768"/>
          </a:xfrm>
        </p:spPr>
        <p:txBody>
          <a:bodyPr/>
          <a:lstStyle/>
          <a:p>
            <a:r>
              <a:rPr lang="en-US" altLang="zh-CN" dirty="0"/>
              <a:t>4.2.4</a:t>
            </a:r>
            <a:r>
              <a:rPr lang="zh-CN" altLang="en-US" dirty="0"/>
              <a:t>　系统内置函数</a:t>
            </a:r>
            <a:endParaRPr lang="en-US" altLang="zh-CN" dirty="0"/>
          </a:p>
          <a:p>
            <a:r>
              <a:rPr lang="en-US" altLang="zh-CN" dirty="0"/>
              <a:t>1. </a:t>
            </a:r>
            <a:r>
              <a:rPr lang="zh-CN" altLang="en-US" dirty="0"/>
              <a:t>字符串函数</a:t>
            </a:r>
            <a:endParaRPr lang="en-US" altLang="zh-CN" dirty="0"/>
          </a:p>
          <a:p>
            <a:r>
              <a:rPr lang="zh-CN" altLang="en-US" dirty="0"/>
              <a:t>字符串函数用于处理和操作字符串数据。常用的字符串函数有：</a:t>
            </a:r>
            <a:endParaRPr lang="en-US" altLang="zh-CN" dirty="0"/>
          </a:p>
          <a:p>
            <a:pPr marL="1074738" indent="-342900">
              <a:buSzPct val="80000"/>
              <a:buFont typeface="Wingdings" panose="05000000000000000000" pitchFamily="2" charset="2"/>
              <a:buChar char="l"/>
            </a:pPr>
            <a:r>
              <a:rPr lang="en-US" altLang="zh-CN" dirty="0"/>
              <a:t>LEN(string)</a:t>
            </a:r>
            <a:r>
              <a:rPr lang="zh-CN" altLang="en-US" dirty="0"/>
              <a:t>：返回字符串的长度。</a:t>
            </a:r>
            <a:endParaRPr lang="en-US" altLang="zh-CN" dirty="0"/>
          </a:p>
          <a:p>
            <a:pPr marL="1074738" indent="-342900">
              <a:buSzPct val="80000"/>
              <a:buFont typeface="Wingdings" panose="05000000000000000000" pitchFamily="2" charset="2"/>
              <a:buChar char="l"/>
            </a:pPr>
            <a:r>
              <a:rPr lang="en-US" altLang="zh-CN" dirty="0"/>
              <a:t>UPPER(string), LOWER(string)</a:t>
            </a:r>
            <a:r>
              <a:rPr lang="zh-CN" altLang="en-US" dirty="0"/>
              <a:t>：分别将字符串转换为大写或小写。</a:t>
            </a:r>
            <a:endParaRPr lang="en-US" altLang="zh-CN" dirty="0"/>
          </a:p>
          <a:p>
            <a:pPr marL="1074738" indent="-342900">
              <a:buSzPct val="80000"/>
              <a:buFont typeface="Wingdings" panose="05000000000000000000" pitchFamily="2" charset="2"/>
              <a:buChar char="l"/>
            </a:pPr>
            <a:r>
              <a:rPr lang="en-US" altLang="zh-CN" dirty="0"/>
              <a:t>LTRIM(string), RTRIM(string)</a:t>
            </a:r>
            <a:r>
              <a:rPr lang="zh-CN" altLang="en-US" dirty="0"/>
              <a:t>：去除字符串左侧或右侧的空格。</a:t>
            </a:r>
            <a:endParaRPr lang="en-US" altLang="zh-CN" dirty="0"/>
          </a:p>
          <a:p>
            <a:pPr marL="1074738" indent="-342900">
              <a:buSzPct val="80000"/>
              <a:buFont typeface="Wingdings" panose="05000000000000000000" pitchFamily="2" charset="2"/>
              <a:buChar char="l"/>
            </a:pPr>
            <a:r>
              <a:rPr lang="en-US" altLang="zh-CN" dirty="0"/>
              <a:t>SUBSTRING(string, start, length)</a:t>
            </a:r>
            <a:r>
              <a:rPr lang="zh-CN" altLang="en-US" dirty="0"/>
              <a:t>：从字符串中提取子串。</a:t>
            </a:r>
            <a:endParaRPr lang="en-US" altLang="zh-CN" dirty="0"/>
          </a:p>
          <a:p>
            <a:pPr marL="1074738" indent="-342900">
              <a:buSzPct val="80000"/>
              <a:buFont typeface="Wingdings" panose="05000000000000000000" pitchFamily="2" charset="2"/>
              <a:buChar char="l"/>
            </a:pPr>
            <a:r>
              <a:rPr lang="en-US" altLang="zh-CN" dirty="0"/>
              <a:t>REPLACE(string, </a:t>
            </a:r>
            <a:r>
              <a:rPr lang="en-US" altLang="zh-CN" dirty="0" err="1"/>
              <a:t>old_substring</a:t>
            </a:r>
            <a:r>
              <a:rPr lang="en-US" altLang="zh-CN" dirty="0"/>
              <a:t>, </a:t>
            </a:r>
            <a:r>
              <a:rPr lang="en-US" altLang="zh-CN" dirty="0" err="1"/>
              <a:t>new_substring</a:t>
            </a:r>
            <a:r>
              <a:rPr lang="en-US" altLang="zh-CN" dirty="0"/>
              <a:t>)</a:t>
            </a:r>
            <a:r>
              <a:rPr lang="zh-CN" altLang="en-US" dirty="0"/>
              <a:t>：替换字符串中的指定子串。</a:t>
            </a:r>
            <a:endParaRPr lang="en-US" altLang="zh-CN" dirty="0"/>
          </a:p>
          <a:p>
            <a:pPr marL="1074738" indent="-342900">
              <a:buSzPct val="80000"/>
              <a:buFont typeface="Wingdings" panose="05000000000000000000" pitchFamily="2" charset="2"/>
              <a:buChar char="l"/>
            </a:pPr>
            <a:r>
              <a:rPr lang="en-US" altLang="zh-CN" dirty="0"/>
              <a:t>CONCATWS(str1, str2, ...) </a:t>
            </a:r>
            <a:r>
              <a:rPr lang="zh-CN" altLang="en-US" dirty="0"/>
              <a:t>：连接两个或多个字符串（在 </a:t>
            </a:r>
            <a:r>
              <a:rPr lang="en-US" altLang="zh-CN" dirty="0"/>
              <a:t>SQL Server 2012 </a:t>
            </a:r>
            <a:r>
              <a:rPr lang="zh-CN" altLang="en-US" dirty="0"/>
              <a:t>及之后版本可用）。</a:t>
            </a:r>
            <a:endParaRPr lang="en-US" altLang="zh-CN" dirty="0"/>
          </a:p>
        </p:txBody>
      </p:sp>
    </p:spTree>
    <p:extLst>
      <p:ext uri="{BB962C8B-B14F-4D97-AF65-F5344CB8AC3E}">
        <p14:creationId xmlns:p14="http://schemas.microsoft.com/office/powerpoint/2010/main" val="152965901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739C1-DB03-8920-0E83-10AF3169E40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5DD7463-860E-17DF-8AF0-28B3265CF2E5}"/>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B0006145-2C4E-BAB6-08B8-E80FFF309806}"/>
              </a:ext>
            </a:extLst>
          </p:cNvPr>
          <p:cNvSpPr>
            <a:spLocks noGrp="1"/>
          </p:cNvSpPr>
          <p:nvPr>
            <p:ph type="body" sz="quarter" idx="11"/>
          </p:nvPr>
        </p:nvSpPr>
        <p:spPr>
          <a:xfrm>
            <a:off x="193192" y="1574833"/>
            <a:ext cx="11635136" cy="4423455"/>
          </a:xfrm>
        </p:spPr>
        <p:txBody>
          <a:bodyPr/>
          <a:lstStyle/>
          <a:p>
            <a:r>
              <a:rPr lang="en-US" altLang="zh-CN" dirty="0"/>
              <a:t>4.2.4</a:t>
            </a:r>
            <a:r>
              <a:rPr lang="zh-CN" altLang="en-US" dirty="0"/>
              <a:t>　系统内置函数</a:t>
            </a:r>
            <a:endParaRPr lang="en-US" altLang="zh-CN" dirty="0"/>
          </a:p>
          <a:p>
            <a:r>
              <a:rPr lang="en-US" altLang="zh-CN" dirty="0"/>
              <a:t>2. </a:t>
            </a:r>
            <a:r>
              <a:rPr lang="zh-CN" altLang="en-US" dirty="0"/>
              <a:t>数学函数</a:t>
            </a:r>
            <a:endParaRPr lang="en-US" altLang="zh-CN" dirty="0"/>
          </a:p>
          <a:p>
            <a:r>
              <a:rPr lang="zh-CN" altLang="en-US" dirty="0"/>
              <a:t>数学函数用于数值计算和转换。常用的数学函数有：</a:t>
            </a:r>
            <a:endParaRPr lang="en-US" altLang="zh-CN" dirty="0"/>
          </a:p>
          <a:p>
            <a:pPr marL="1074738" indent="-342900">
              <a:buSzPct val="80000"/>
              <a:buFont typeface="Wingdings" panose="05000000000000000000" pitchFamily="2" charset="2"/>
              <a:buChar char="l"/>
            </a:pPr>
            <a:r>
              <a:rPr lang="en-US" altLang="zh-CN" dirty="0"/>
              <a:t>ABS(number)</a:t>
            </a:r>
            <a:r>
              <a:rPr lang="zh-CN" altLang="en-US" dirty="0"/>
              <a:t>：返回数值的绝对值。</a:t>
            </a:r>
          </a:p>
          <a:p>
            <a:pPr marL="1074738" indent="-342900">
              <a:buSzPct val="80000"/>
              <a:buFont typeface="Wingdings" panose="05000000000000000000" pitchFamily="2" charset="2"/>
              <a:buChar char="l"/>
            </a:pPr>
            <a:r>
              <a:rPr lang="en-US" altLang="zh-CN" dirty="0"/>
              <a:t>ROUND(number, precision)</a:t>
            </a:r>
            <a:r>
              <a:rPr lang="zh-CN" altLang="en-US" dirty="0"/>
              <a:t>：根据指定的小数位数对数值进行四舍五入。</a:t>
            </a:r>
          </a:p>
          <a:p>
            <a:pPr marL="1074738" indent="-342900">
              <a:buSzPct val="80000"/>
              <a:buFont typeface="Wingdings" panose="05000000000000000000" pitchFamily="2" charset="2"/>
              <a:buChar char="l"/>
            </a:pPr>
            <a:r>
              <a:rPr lang="en-US" altLang="zh-CN" dirty="0"/>
              <a:t>CEILING(number), FLOOR(number) </a:t>
            </a:r>
            <a:r>
              <a:rPr lang="zh-CN" altLang="en-US" dirty="0"/>
              <a:t>：分别返回大于等于、小于等于给定数值的最接近整数。</a:t>
            </a:r>
          </a:p>
          <a:p>
            <a:pPr marL="1074738" indent="-342900">
              <a:buSzPct val="80000"/>
              <a:buFont typeface="Wingdings" panose="05000000000000000000" pitchFamily="2" charset="2"/>
              <a:buChar char="l"/>
            </a:pPr>
            <a:r>
              <a:rPr lang="en-US" altLang="zh-CN" dirty="0"/>
              <a:t>POWER(number, power)</a:t>
            </a:r>
            <a:r>
              <a:rPr lang="zh-CN" altLang="en-US" dirty="0"/>
              <a:t>：计算数值的幂值。例如，</a:t>
            </a:r>
            <a:r>
              <a:rPr lang="en-US" altLang="zh-CN" dirty="0"/>
              <a:t>power(4, 3) </a:t>
            </a:r>
            <a:r>
              <a:rPr lang="zh-CN" altLang="en-US" dirty="0"/>
              <a:t>的值是 </a:t>
            </a:r>
            <a:r>
              <a:rPr lang="en-US" altLang="zh-CN" dirty="0"/>
              <a:t>64</a:t>
            </a:r>
            <a:r>
              <a:rPr lang="zh-CN" altLang="en-US" dirty="0"/>
              <a:t>，即 </a:t>
            </a:r>
            <a:r>
              <a:rPr lang="en-US" altLang="zh-CN" dirty="0"/>
              <a:t>43</a:t>
            </a:r>
            <a:r>
              <a:rPr lang="zh-CN" altLang="en-US" dirty="0"/>
              <a:t>。</a:t>
            </a:r>
          </a:p>
          <a:p>
            <a:pPr marL="1074738" indent="-342900">
              <a:buSzPct val="80000"/>
              <a:buFont typeface="Wingdings" panose="05000000000000000000" pitchFamily="2" charset="2"/>
              <a:buChar char="l"/>
            </a:pPr>
            <a:r>
              <a:rPr lang="en-US" altLang="zh-CN" dirty="0"/>
              <a:t>SQRT(number)</a:t>
            </a:r>
            <a:r>
              <a:rPr lang="zh-CN" altLang="en-US" dirty="0"/>
              <a:t>：返回数值的平方根。</a:t>
            </a:r>
            <a:endParaRPr lang="en-US" altLang="zh-CN" dirty="0"/>
          </a:p>
        </p:txBody>
      </p:sp>
    </p:spTree>
    <p:extLst>
      <p:ext uri="{BB962C8B-B14F-4D97-AF65-F5344CB8AC3E}">
        <p14:creationId xmlns:p14="http://schemas.microsoft.com/office/powerpoint/2010/main" val="252812587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4111E-D511-EFE6-5349-8D7E482812D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A7DB50D-43A3-BA6B-7871-54A1C0735333}"/>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BC7CD0C3-9BDF-962E-3F6C-6A419B33161E}"/>
              </a:ext>
            </a:extLst>
          </p:cNvPr>
          <p:cNvSpPr>
            <a:spLocks noGrp="1"/>
          </p:cNvSpPr>
          <p:nvPr>
            <p:ph type="body" sz="quarter" idx="11"/>
          </p:nvPr>
        </p:nvSpPr>
        <p:spPr>
          <a:xfrm>
            <a:off x="193192" y="2062145"/>
            <a:ext cx="11635136" cy="3448829"/>
          </a:xfrm>
        </p:spPr>
        <p:txBody>
          <a:bodyPr/>
          <a:lstStyle/>
          <a:p>
            <a:r>
              <a:rPr lang="en-US" altLang="zh-CN" dirty="0"/>
              <a:t>4.2.4</a:t>
            </a:r>
            <a:r>
              <a:rPr lang="zh-CN" altLang="en-US" dirty="0"/>
              <a:t>　系统内置函数</a:t>
            </a:r>
            <a:endParaRPr lang="en-US" altLang="zh-CN" dirty="0"/>
          </a:p>
          <a:p>
            <a:r>
              <a:rPr lang="en-US" altLang="zh-CN" dirty="0"/>
              <a:t>3. </a:t>
            </a:r>
            <a:r>
              <a:rPr lang="zh-CN" altLang="en-US" dirty="0"/>
              <a:t>日期和时间函数</a:t>
            </a:r>
            <a:endParaRPr lang="en-US" altLang="zh-CN" dirty="0"/>
          </a:p>
          <a:p>
            <a:r>
              <a:rPr lang="zh-CN" altLang="en-US" dirty="0"/>
              <a:t>日期和时间函数用于处理日期和时间数据。常用的日期和时间函数有：</a:t>
            </a:r>
            <a:endParaRPr lang="en-US" altLang="zh-CN" dirty="0"/>
          </a:p>
          <a:p>
            <a:pPr marL="1074738" indent="-342900">
              <a:buSzPct val="80000"/>
              <a:buFont typeface="Wingdings" panose="05000000000000000000" pitchFamily="2" charset="2"/>
              <a:buChar char="l"/>
            </a:pPr>
            <a:r>
              <a:rPr lang="en-US" altLang="zh-CN" dirty="0"/>
              <a:t>GETDATE() </a:t>
            </a:r>
            <a:r>
              <a:rPr lang="zh-CN" altLang="en-US" dirty="0"/>
              <a:t>或 </a:t>
            </a:r>
            <a:r>
              <a:rPr lang="en-US" altLang="zh-CN" dirty="0"/>
              <a:t>SYSDATETIME()</a:t>
            </a:r>
            <a:r>
              <a:rPr lang="zh-CN" altLang="en-US" dirty="0"/>
              <a:t>：返回当前日期和时间。</a:t>
            </a:r>
          </a:p>
          <a:p>
            <a:pPr marL="1074738" indent="-342900">
              <a:buSzPct val="80000"/>
              <a:buFont typeface="Wingdings" panose="05000000000000000000" pitchFamily="2" charset="2"/>
              <a:buChar char="l"/>
            </a:pPr>
            <a:r>
              <a:rPr lang="en-US" altLang="zh-CN" dirty="0"/>
              <a:t>DATEADD(</a:t>
            </a:r>
            <a:r>
              <a:rPr lang="en-US" altLang="zh-CN" dirty="0" err="1"/>
              <a:t>datepart</a:t>
            </a:r>
            <a:r>
              <a:rPr lang="en-US" altLang="zh-CN" dirty="0"/>
              <a:t>, number, date)</a:t>
            </a:r>
            <a:r>
              <a:rPr lang="zh-CN" altLang="en-US" dirty="0"/>
              <a:t>：在日期上添加一段时间间隔。</a:t>
            </a:r>
          </a:p>
          <a:p>
            <a:pPr marL="1074738" indent="-342900">
              <a:buSzPct val="80000"/>
              <a:buFont typeface="Wingdings" panose="05000000000000000000" pitchFamily="2" charset="2"/>
              <a:buChar char="l"/>
            </a:pPr>
            <a:r>
              <a:rPr lang="en-US" altLang="zh-CN" dirty="0"/>
              <a:t>DATEDIFF(</a:t>
            </a:r>
            <a:r>
              <a:rPr lang="en-US" altLang="zh-CN" dirty="0" err="1"/>
              <a:t>datepart</a:t>
            </a:r>
            <a:r>
              <a:rPr lang="en-US" altLang="zh-CN" dirty="0"/>
              <a:t>, </a:t>
            </a:r>
            <a:r>
              <a:rPr lang="en-US" altLang="zh-CN" dirty="0" err="1"/>
              <a:t>startdate</a:t>
            </a:r>
            <a:r>
              <a:rPr lang="en-US" altLang="zh-CN" dirty="0"/>
              <a:t>, </a:t>
            </a:r>
            <a:r>
              <a:rPr lang="en-US" altLang="zh-CN" dirty="0" err="1"/>
              <a:t>enddate</a:t>
            </a:r>
            <a:r>
              <a:rPr lang="en-US" altLang="zh-CN" dirty="0"/>
              <a:t>)</a:t>
            </a:r>
            <a:r>
              <a:rPr lang="zh-CN" altLang="en-US" dirty="0"/>
              <a:t>：计算两个日期之间的差值。</a:t>
            </a:r>
          </a:p>
          <a:p>
            <a:pPr marL="1074738" indent="-342900">
              <a:buSzPct val="80000"/>
              <a:buFont typeface="Wingdings" panose="05000000000000000000" pitchFamily="2" charset="2"/>
              <a:buChar char="l"/>
            </a:pPr>
            <a:r>
              <a:rPr lang="en-US" altLang="zh-CN" dirty="0"/>
              <a:t>YEAR(date), MONTH(date), DAY(date)</a:t>
            </a:r>
            <a:r>
              <a:rPr lang="zh-CN" altLang="en-US" dirty="0"/>
              <a:t>：分别返回日期中的年份、月份和天数。</a:t>
            </a:r>
            <a:endParaRPr lang="en-US" altLang="zh-CN" dirty="0"/>
          </a:p>
        </p:txBody>
      </p:sp>
    </p:spTree>
    <p:extLst>
      <p:ext uri="{BB962C8B-B14F-4D97-AF65-F5344CB8AC3E}">
        <p14:creationId xmlns:p14="http://schemas.microsoft.com/office/powerpoint/2010/main" val="142248914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6EC80-13F3-BF36-9259-130C38E48F5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88CC301-AB4D-04CE-E3FB-17F83607E35A}"/>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08FA4A7F-7E48-8D55-9F80-DF0FF0617B4C}"/>
              </a:ext>
            </a:extLst>
          </p:cNvPr>
          <p:cNvSpPr>
            <a:spLocks noGrp="1"/>
          </p:cNvSpPr>
          <p:nvPr>
            <p:ph type="body" sz="quarter" idx="11"/>
          </p:nvPr>
        </p:nvSpPr>
        <p:spPr>
          <a:xfrm>
            <a:off x="193192" y="2549458"/>
            <a:ext cx="11635136" cy="2474203"/>
          </a:xfrm>
        </p:spPr>
        <p:txBody>
          <a:bodyPr/>
          <a:lstStyle/>
          <a:p>
            <a:r>
              <a:rPr lang="en-US" altLang="zh-CN" dirty="0"/>
              <a:t>4.2.4</a:t>
            </a:r>
            <a:r>
              <a:rPr lang="zh-CN" altLang="en-US" dirty="0"/>
              <a:t>　系统内置函数</a:t>
            </a:r>
            <a:endParaRPr lang="en-US" altLang="zh-CN" dirty="0"/>
          </a:p>
          <a:p>
            <a:r>
              <a:rPr lang="en-US" altLang="zh-CN" dirty="0"/>
              <a:t>4. </a:t>
            </a:r>
            <a:r>
              <a:rPr lang="zh-CN" altLang="en-US" dirty="0"/>
              <a:t>类型转换函数</a:t>
            </a:r>
            <a:endParaRPr lang="en-US" altLang="zh-CN" dirty="0"/>
          </a:p>
          <a:p>
            <a:r>
              <a:rPr lang="zh-CN" altLang="en-US" dirty="0"/>
              <a:t>类型转换函数用于将一种数据类型转换为另一种数据类型。常用的类型转换函数有：</a:t>
            </a:r>
            <a:endParaRPr lang="en-US" altLang="zh-CN" dirty="0"/>
          </a:p>
          <a:p>
            <a:pPr marL="1074738" indent="-342900">
              <a:buSzPct val="80000"/>
              <a:buFont typeface="Wingdings" panose="05000000000000000000" pitchFamily="2" charset="2"/>
              <a:buChar char="l"/>
            </a:pPr>
            <a:r>
              <a:rPr lang="en-US" altLang="zh-CN" dirty="0"/>
              <a:t>CAST(expression AS type)</a:t>
            </a:r>
            <a:r>
              <a:rPr lang="zh-CN" altLang="en-US" dirty="0"/>
              <a:t>：强制将表达式转换为指定的类型。</a:t>
            </a:r>
          </a:p>
          <a:p>
            <a:pPr marL="1074738" indent="-342900">
              <a:buSzPct val="80000"/>
              <a:buFont typeface="Wingdings" panose="05000000000000000000" pitchFamily="2" charset="2"/>
              <a:buChar char="l"/>
            </a:pPr>
            <a:r>
              <a:rPr lang="en-US" altLang="zh-CN" dirty="0"/>
              <a:t>CONVERT(type, expression [, style])</a:t>
            </a:r>
            <a:r>
              <a:rPr lang="zh-CN" altLang="en-US" dirty="0"/>
              <a:t>：将表达式转换为目标数据类型。</a:t>
            </a:r>
            <a:endParaRPr lang="en-US" altLang="zh-CN" dirty="0"/>
          </a:p>
        </p:txBody>
      </p:sp>
    </p:spTree>
    <p:extLst>
      <p:ext uri="{BB962C8B-B14F-4D97-AF65-F5344CB8AC3E}">
        <p14:creationId xmlns:p14="http://schemas.microsoft.com/office/powerpoint/2010/main" val="164408645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DD385-6A53-B1AB-E709-8BF83610D7C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A48296B-C23E-650B-82E2-C8A6FCD086E0}"/>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CCBA2287-05FE-1FF3-0C20-FB4C27653B1C}"/>
              </a:ext>
            </a:extLst>
          </p:cNvPr>
          <p:cNvSpPr>
            <a:spLocks noGrp="1"/>
          </p:cNvSpPr>
          <p:nvPr>
            <p:ph type="body" sz="quarter" idx="11"/>
          </p:nvPr>
        </p:nvSpPr>
        <p:spPr>
          <a:xfrm>
            <a:off x="193192" y="2062145"/>
            <a:ext cx="11635136" cy="3448829"/>
          </a:xfrm>
        </p:spPr>
        <p:txBody>
          <a:bodyPr/>
          <a:lstStyle/>
          <a:p>
            <a:r>
              <a:rPr lang="en-US" altLang="zh-CN" dirty="0"/>
              <a:t>4.2.4</a:t>
            </a:r>
            <a:r>
              <a:rPr lang="zh-CN" altLang="en-US" dirty="0"/>
              <a:t>　系统内置函数</a:t>
            </a:r>
            <a:endParaRPr lang="en-US" altLang="zh-CN" dirty="0"/>
          </a:p>
          <a:p>
            <a:r>
              <a:rPr lang="en-US" altLang="zh-CN" dirty="0"/>
              <a:t>5. </a:t>
            </a:r>
            <a:r>
              <a:rPr lang="zh-CN" altLang="en-US" dirty="0"/>
              <a:t>聚合函数</a:t>
            </a:r>
            <a:endParaRPr lang="en-US" altLang="zh-CN" dirty="0"/>
          </a:p>
          <a:p>
            <a:r>
              <a:rPr lang="zh-CN" altLang="en-US" dirty="0"/>
              <a:t>聚合函数用于汇总数据。常用的聚合函数有：</a:t>
            </a:r>
            <a:endParaRPr lang="en-US" altLang="zh-CN" dirty="0"/>
          </a:p>
          <a:p>
            <a:pPr marL="1074738" indent="-342900">
              <a:buSzPct val="80000"/>
              <a:buFont typeface="Wingdings" panose="05000000000000000000" pitchFamily="2" charset="2"/>
              <a:buChar char="l"/>
            </a:pPr>
            <a:r>
              <a:rPr lang="en-US" altLang="zh-CN" dirty="0"/>
              <a:t>COUNT(*) </a:t>
            </a:r>
            <a:r>
              <a:rPr lang="zh-CN" altLang="en-US" dirty="0"/>
              <a:t>或 </a:t>
            </a:r>
            <a:r>
              <a:rPr lang="en-US" altLang="zh-CN" dirty="0"/>
              <a:t>COUNT(column)</a:t>
            </a:r>
            <a:r>
              <a:rPr lang="zh-CN" altLang="en-US" dirty="0"/>
              <a:t>：分别统计行数、列中非 </a:t>
            </a:r>
            <a:r>
              <a:rPr lang="en-US" altLang="zh-CN" dirty="0"/>
              <a:t>NULL </a:t>
            </a:r>
            <a:r>
              <a:rPr lang="zh-CN" altLang="en-US" dirty="0"/>
              <a:t>值的数量。</a:t>
            </a:r>
          </a:p>
          <a:p>
            <a:pPr marL="1074738" indent="-342900">
              <a:buSzPct val="80000"/>
              <a:buFont typeface="Wingdings" panose="05000000000000000000" pitchFamily="2" charset="2"/>
              <a:buChar char="l"/>
            </a:pPr>
            <a:r>
              <a:rPr lang="en-US" altLang="zh-CN" dirty="0"/>
              <a:t>SUM(column)</a:t>
            </a:r>
            <a:r>
              <a:rPr lang="zh-CN" altLang="en-US" dirty="0"/>
              <a:t>：计算列中所有数值的总和。</a:t>
            </a:r>
          </a:p>
          <a:p>
            <a:pPr marL="1074738" indent="-342900">
              <a:buSzPct val="80000"/>
              <a:buFont typeface="Wingdings" panose="05000000000000000000" pitchFamily="2" charset="2"/>
              <a:buChar char="l"/>
            </a:pPr>
            <a:r>
              <a:rPr lang="en-US" altLang="zh-CN" dirty="0"/>
              <a:t>AVG(column)</a:t>
            </a:r>
            <a:r>
              <a:rPr lang="zh-CN" altLang="en-US" dirty="0"/>
              <a:t>：计算列中所有数值的平均值。</a:t>
            </a:r>
          </a:p>
          <a:p>
            <a:pPr marL="1074738" indent="-342900">
              <a:buSzPct val="80000"/>
              <a:buFont typeface="Wingdings" panose="05000000000000000000" pitchFamily="2" charset="2"/>
              <a:buChar char="l"/>
            </a:pPr>
            <a:r>
              <a:rPr lang="en-US" altLang="zh-CN" dirty="0"/>
              <a:t>MIN(column), MAX(column)</a:t>
            </a:r>
            <a:r>
              <a:rPr lang="zh-CN" altLang="en-US" dirty="0"/>
              <a:t>：分别返回列中的最小值、最大值。</a:t>
            </a:r>
            <a:endParaRPr lang="en-US" altLang="zh-CN" dirty="0"/>
          </a:p>
        </p:txBody>
      </p:sp>
    </p:spTree>
    <p:extLst>
      <p:ext uri="{BB962C8B-B14F-4D97-AF65-F5344CB8AC3E}">
        <p14:creationId xmlns:p14="http://schemas.microsoft.com/office/powerpoint/2010/main" val="213621041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3D5F0-5746-3E13-8801-19A823953BF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7194115-3F27-6526-0672-0558FEB3CEC0}"/>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EB3077E5-0485-07EB-D78E-C649EB641C17}"/>
              </a:ext>
            </a:extLst>
          </p:cNvPr>
          <p:cNvSpPr>
            <a:spLocks noGrp="1"/>
          </p:cNvSpPr>
          <p:nvPr>
            <p:ph type="body" sz="quarter" idx="11"/>
          </p:nvPr>
        </p:nvSpPr>
        <p:spPr>
          <a:xfrm>
            <a:off x="193192" y="1331177"/>
            <a:ext cx="11635136" cy="4910768"/>
          </a:xfrm>
        </p:spPr>
        <p:txBody>
          <a:bodyPr/>
          <a:lstStyle/>
          <a:p>
            <a:r>
              <a:rPr lang="en-US" altLang="zh-CN" dirty="0"/>
              <a:t>4.2.4</a:t>
            </a:r>
            <a:r>
              <a:rPr lang="zh-CN" altLang="en-US" dirty="0"/>
              <a:t>　系统内置函数</a:t>
            </a:r>
            <a:endParaRPr lang="en-US" altLang="zh-CN" dirty="0"/>
          </a:p>
          <a:p>
            <a:r>
              <a:rPr lang="en-US" altLang="zh-CN" dirty="0"/>
              <a:t>6. </a:t>
            </a:r>
            <a:r>
              <a:rPr lang="zh-CN" altLang="en-US" dirty="0"/>
              <a:t>其他函数</a:t>
            </a:r>
            <a:endParaRPr lang="en-US" altLang="zh-CN" dirty="0"/>
          </a:p>
          <a:p>
            <a:r>
              <a:rPr lang="en-US" altLang="zh-CN" dirty="0"/>
              <a:t>SQL Server </a:t>
            </a:r>
            <a:r>
              <a:rPr lang="zh-CN" altLang="en-US" dirty="0"/>
              <a:t>中还提供了很多函数，这些函数无法归入以上所介绍的 </a:t>
            </a:r>
            <a:r>
              <a:rPr lang="en-US" altLang="zh-CN" dirty="0"/>
              <a:t>5 </a:t>
            </a:r>
            <a:r>
              <a:rPr lang="zh-CN" altLang="en-US" dirty="0"/>
              <a:t>种类别中。常用的有：</a:t>
            </a:r>
            <a:endParaRPr lang="en-US" altLang="zh-CN" dirty="0"/>
          </a:p>
          <a:p>
            <a:pPr marL="1074738" indent="-342900">
              <a:buSzPct val="80000"/>
              <a:buFont typeface="Wingdings" panose="05000000000000000000" pitchFamily="2" charset="2"/>
              <a:buChar char="l"/>
            </a:pPr>
            <a:r>
              <a:rPr lang="en-US" altLang="zh-CN" dirty="0"/>
              <a:t>COALESCE(expr1, expr2, ...)</a:t>
            </a:r>
            <a:r>
              <a:rPr lang="zh-CN" altLang="en-US" dirty="0"/>
              <a:t>：返回第 </a:t>
            </a:r>
            <a:r>
              <a:rPr lang="en-US" altLang="zh-CN" dirty="0"/>
              <a:t>1 </a:t>
            </a:r>
            <a:r>
              <a:rPr lang="zh-CN" altLang="en-US" dirty="0"/>
              <a:t>个非 </a:t>
            </a:r>
            <a:r>
              <a:rPr lang="en-US" altLang="zh-CN" dirty="0"/>
              <a:t>NULL </a:t>
            </a:r>
            <a:r>
              <a:rPr lang="zh-CN" altLang="en-US" dirty="0"/>
              <a:t>的表达式的值。</a:t>
            </a:r>
          </a:p>
          <a:p>
            <a:pPr marL="1074738" indent="-342900">
              <a:buSzPct val="80000"/>
              <a:buFont typeface="Wingdings" panose="05000000000000000000" pitchFamily="2" charset="2"/>
              <a:buChar char="l"/>
            </a:pPr>
            <a:r>
              <a:rPr lang="en-US" altLang="zh-CN" dirty="0"/>
              <a:t>ISNULL(</a:t>
            </a:r>
            <a:r>
              <a:rPr lang="en-US" altLang="zh-CN" dirty="0" err="1"/>
              <a:t>check_expression</a:t>
            </a:r>
            <a:r>
              <a:rPr lang="en-US" altLang="zh-CN" dirty="0"/>
              <a:t>, </a:t>
            </a:r>
            <a:r>
              <a:rPr lang="en-US" altLang="zh-CN" dirty="0" err="1"/>
              <a:t>replacement_value</a:t>
            </a:r>
            <a:r>
              <a:rPr lang="en-US" altLang="zh-CN" dirty="0"/>
              <a:t>) </a:t>
            </a:r>
            <a:r>
              <a:rPr lang="zh-CN" altLang="en-US" dirty="0"/>
              <a:t>：如果 </a:t>
            </a:r>
            <a:r>
              <a:rPr lang="en-US" altLang="zh-CN" dirty="0" err="1"/>
              <a:t>check_expression</a:t>
            </a:r>
            <a:r>
              <a:rPr lang="en-US" altLang="zh-CN" dirty="0"/>
              <a:t> </a:t>
            </a:r>
            <a:r>
              <a:rPr lang="zh-CN" altLang="en-US" dirty="0"/>
              <a:t>为 </a:t>
            </a:r>
            <a:r>
              <a:rPr lang="en-US" altLang="zh-CN" dirty="0"/>
              <a:t>NULL</a:t>
            </a:r>
            <a:r>
              <a:rPr lang="zh-CN" altLang="en-US" dirty="0"/>
              <a:t>，则返回 </a:t>
            </a:r>
            <a:r>
              <a:rPr lang="en-US" altLang="zh-CN" dirty="0" err="1"/>
              <a:t>replacement_value</a:t>
            </a:r>
            <a:r>
              <a:rPr lang="zh-CN" altLang="en-US" dirty="0"/>
              <a:t>。</a:t>
            </a:r>
          </a:p>
          <a:p>
            <a:pPr marL="1074738" indent="-342900">
              <a:buSzPct val="80000"/>
              <a:buFont typeface="Wingdings" panose="05000000000000000000" pitchFamily="2" charset="2"/>
              <a:buChar char="l"/>
            </a:pPr>
            <a:r>
              <a:rPr lang="en-US" altLang="zh-CN" dirty="0"/>
              <a:t>NULLIF(expr1, expr2)</a:t>
            </a:r>
            <a:r>
              <a:rPr lang="zh-CN" altLang="en-US" dirty="0"/>
              <a:t>：如果 </a:t>
            </a:r>
            <a:r>
              <a:rPr lang="en-US" altLang="zh-CN" dirty="0"/>
              <a:t>expr1 </a:t>
            </a:r>
            <a:r>
              <a:rPr lang="zh-CN" altLang="en-US" dirty="0"/>
              <a:t>等于 </a:t>
            </a:r>
            <a:r>
              <a:rPr lang="en-US" altLang="zh-CN" dirty="0"/>
              <a:t>expr2</a:t>
            </a:r>
            <a:r>
              <a:rPr lang="zh-CN" altLang="en-US" dirty="0"/>
              <a:t>，则返回 </a:t>
            </a:r>
            <a:r>
              <a:rPr lang="en-US" altLang="zh-CN" dirty="0"/>
              <a:t>NULL</a:t>
            </a:r>
            <a:r>
              <a:rPr lang="zh-CN" altLang="en-US" dirty="0"/>
              <a:t>；否则返回 </a:t>
            </a:r>
            <a:r>
              <a:rPr lang="en-US" altLang="zh-CN" dirty="0"/>
              <a:t>expr1</a:t>
            </a:r>
            <a:r>
              <a:rPr lang="zh-CN" altLang="en-US" dirty="0"/>
              <a:t>。</a:t>
            </a:r>
            <a:endParaRPr lang="en-US" altLang="zh-CN" dirty="0"/>
          </a:p>
          <a:p>
            <a:pPr>
              <a:buSzPct val="80000"/>
            </a:pPr>
            <a:r>
              <a:rPr lang="zh-CN" altLang="en-US" dirty="0"/>
              <a:t>这些内置函数大大增强了 </a:t>
            </a:r>
            <a:r>
              <a:rPr lang="en-US" altLang="zh-CN" dirty="0"/>
              <a:t>T-SQL </a:t>
            </a:r>
            <a:r>
              <a:rPr lang="zh-CN" altLang="en-US" dirty="0"/>
              <a:t>的功能，使得数据库操作更加灵活。通过合理使用这些函数，可以有效地简化复杂的查询和数据处理任务。</a:t>
            </a:r>
            <a:endParaRPr lang="en-US" altLang="zh-CN" dirty="0"/>
          </a:p>
        </p:txBody>
      </p:sp>
    </p:spTree>
    <p:extLst>
      <p:ext uri="{BB962C8B-B14F-4D97-AF65-F5344CB8AC3E}">
        <p14:creationId xmlns:p14="http://schemas.microsoft.com/office/powerpoint/2010/main" val="427051142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440C7-E624-7506-A394-297F33E450F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3915E49-7E8A-AE53-1A8A-F2F4AB9A8A1E}"/>
              </a:ext>
            </a:extLst>
          </p:cNvPr>
          <p:cNvSpPr>
            <a:spLocks noGrp="1"/>
          </p:cNvSpPr>
          <p:nvPr>
            <p:ph type="body" sz="quarter" idx="10"/>
          </p:nvPr>
        </p:nvSpPr>
        <p:spPr/>
        <p:txBody>
          <a:bodyPr/>
          <a:lstStyle/>
          <a:p>
            <a:r>
              <a:rPr lang="en-US" altLang="zh-CN" dirty="0"/>
              <a:t>1.3 </a:t>
            </a:r>
            <a:r>
              <a:rPr lang="zh-CN" altLang="en-US" dirty="0"/>
              <a:t>关系型数据库</a:t>
            </a:r>
          </a:p>
        </p:txBody>
      </p:sp>
      <p:sp>
        <p:nvSpPr>
          <p:cNvPr id="5" name="文本占位符 4">
            <a:extLst>
              <a:ext uri="{FF2B5EF4-FFF2-40B4-BE49-F238E27FC236}">
                <a16:creationId xmlns:a16="http://schemas.microsoft.com/office/drawing/2014/main" id="{22B4F984-DF04-2985-0C2A-CCB269425962}"/>
              </a:ext>
            </a:extLst>
          </p:cNvPr>
          <p:cNvSpPr>
            <a:spLocks noGrp="1"/>
          </p:cNvSpPr>
          <p:nvPr>
            <p:ph type="body" sz="quarter" idx="11"/>
          </p:nvPr>
        </p:nvSpPr>
        <p:spPr>
          <a:xfrm>
            <a:off x="193192" y="2302750"/>
            <a:ext cx="11635136" cy="2967607"/>
          </a:xfrm>
        </p:spPr>
        <p:txBody>
          <a:bodyPr/>
          <a:lstStyle/>
          <a:p>
            <a:r>
              <a:rPr lang="en-US" altLang="zh-CN" dirty="0"/>
              <a:t>1.3.1</a:t>
            </a:r>
            <a:r>
              <a:rPr lang="zh-CN" altLang="en-US" dirty="0"/>
              <a:t>　关系模型</a:t>
            </a:r>
            <a:endParaRPr lang="en-US" altLang="zh-CN" dirty="0"/>
          </a:p>
          <a:p>
            <a:r>
              <a:rPr lang="en-US" altLang="zh-CN" dirty="0"/>
              <a:t>1. </a:t>
            </a:r>
            <a:r>
              <a:rPr lang="zh-CN" altLang="en-US" dirty="0"/>
              <a:t>关系代数</a:t>
            </a:r>
          </a:p>
          <a:p>
            <a:r>
              <a:rPr lang="zh-CN" altLang="en-US" dirty="0"/>
              <a:t>关系代数是一种基于关系运算的代数系统，可用于描述和操作关系型数据库中的数据。关系代数提供一组操作，它们接受一个或两个关系作为输入，并生成一个新的关系作为输出。关系代数提供的用于关系型数据库的操作主要由基本运算、函数、关系模式和查询等组成。</a:t>
            </a:r>
            <a:endParaRPr lang="en-US" altLang="zh-CN" dirty="0"/>
          </a:p>
        </p:txBody>
      </p:sp>
    </p:spTree>
    <p:extLst>
      <p:ext uri="{BB962C8B-B14F-4D97-AF65-F5344CB8AC3E}">
        <p14:creationId xmlns:p14="http://schemas.microsoft.com/office/powerpoint/2010/main" val="171574028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9A4EAF-DD33-1EBA-A0C0-C0CF4CAD5D34}"/>
            </a:ext>
          </a:extLst>
        </p:cNvPr>
        <p:cNvGrpSpPr/>
        <p:nvPr/>
      </p:nvGrpSpPr>
      <p:grpSpPr>
        <a:xfrm>
          <a:off x="0" y="0"/>
          <a:ext cx="0" cy="0"/>
          <a:chOff x="0" y="0"/>
          <a:chExt cx="0" cy="0"/>
        </a:xfrm>
      </p:grpSpPr>
      <p:pic>
        <p:nvPicPr>
          <p:cNvPr id="30" name="图片占位符 17">
            <a:extLst>
              <a:ext uri="{FF2B5EF4-FFF2-40B4-BE49-F238E27FC236}">
                <a16:creationId xmlns:a16="http://schemas.microsoft.com/office/drawing/2014/main" id="{32D026FD-1343-1ADB-D9C4-7CA4B5E34067}"/>
              </a:ext>
            </a:extLst>
          </p:cNvPr>
          <p:cNvPicPr>
            <a:picLocks noGrp="1" noChangeAspect="1"/>
          </p:cNvPicPr>
          <p:nvPr>
            <p:ph type="pic" sz="quarter" idx="12"/>
          </p:nvPr>
        </p:nvPicPr>
        <p:blipFill rotWithShape="1">
          <a:blip r:embed="rId2"/>
          <a:srcRect t="-58488" b="-58488"/>
          <a:stretch>
            <a:fillRect/>
          </a:stretch>
        </p:blipFill>
        <p:spPr>
          <a:xfrm>
            <a:off x="173672" y="3361409"/>
            <a:ext cx="11635136" cy="3303556"/>
          </a:xfrm>
        </p:spPr>
      </p:pic>
      <p:sp>
        <p:nvSpPr>
          <p:cNvPr id="4" name="文本占位符 3">
            <a:extLst>
              <a:ext uri="{FF2B5EF4-FFF2-40B4-BE49-F238E27FC236}">
                <a16:creationId xmlns:a16="http://schemas.microsoft.com/office/drawing/2014/main" id="{ABCA5A47-06E5-818A-C981-EE01AC8B5358}"/>
              </a:ext>
            </a:extLst>
          </p:cNvPr>
          <p:cNvSpPr>
            <a:spLocks noGrp="1"/>
          </p:cNvSpPr>
          <p:nvPr>
            <p:ph type="body" sz="quarter" idx="10"/>
          </p:nvPr>
        </p:nvSpPr>
        <p:spPr>
          <a:xfrm>
            <a:off x="934668" y="164713"/>
            <a:ext cx="10878161" cy="558800"/>
          </a:xfrm>
        </p:spPr>
        <p:txBody>
          <a:bodyPr/>
          <a:lstStyle/>
          <a:p>
            <a:r>
              <a:rPr lang="en-US" altLang="zh-CN"/>
              <a:t>4.2 T-SQL </a:t>
            </a:r>
            <a:r>
              <a:rPr lang="zh-CN" altLang="en-US"/>
              <a:t>语言基础</a:t>
            </a:r>
            <a:endParaRPr lang="zh-CN" altLang="en-US" dirty="0"/>
          </a:p>
        </p:txBody>
      </p:sp>
      <p:sp>
        <p:nvSpPr>
          <p:cNvPr id="5" name="文本占位符 4">
            <a:extLst>
              <a:ext uri="{FF2B5EF4-FFF2-40B4-BE49-F238E27FC236}">
                <a16:creationId xmlns:a16="http://schemas.microsoft.com/office/drawing/2014/main" id="{78EF066F-6C4F-152F-2297-5E08372FA621}"/>
              </a:ext>
            </a:extLst>
          </p:cNvPr>
          <p:cNvSpPr>
            <a:spLocks noGrp="1"/>
          </p:cNvSpPr>
          <p:nvPr>
            <p:ph type="body" sz="quarter" idx="11"/>
          </p:nvPr>
        </p:nvSpPr>
        <p:spPr>
          <a:xfrm>
            <a:off x="173672" y="1739463"/>
            <a:ext cx="11634788" cy="2474203"/>
          </a:xfrm>
        </p:spPr>
        <p:txBody>
          <a:bodyPr/>
          <a:lstStyle/>
          <a:p>
            <a:r>
              <a:rPr lang="en-US" altLang="zh-CN" dirty="0"/>
              <a:t>4.2.5</a:t>
            </a:r>
            <a:r>
              <a:rPr lang="zh-CN" altLang="en-US" dirty="0"/>
              <a:t>　流程控制语句</a:t>
            </a:r>
            <a:endParaRPr lang="en-US" altLang="zh-CN" dirty="0"/>
          </a:p>
          <a:p>
            <a:r>
              <a:rPr lang="en-US" altLang="zh-CN" dirty="0"/>
              <a:t>1. </a:t>
            </a:r>
            <a:r>
              <a:rPr lang="zh-CN" altLang="en-US" dirty="0"/>
              <a:t>条件控制</a:t>
            </a:r>
            <a:endParaRPr lang="en-US" altLang="zh-CN" dirty="0"/>
          </a:p>
          <a:p>
            <a:r>
              <a:rPr lang="zh-CN" altLang="en-US" dirty="0"/>
              <a:t>（</a:t>
            </a:r>
            <a:r>
              <a:rPr lang="en-US" altLang="zh-CN" dirty="0"/>
              <a:t>1</a:t>
            </a:r>
            <a:r>
              <a:rPr lang="zh-CN" altLang="en-US" dirty="0"/>
              <a:t>）</a:t>
            </a:r>
            <a:r>
              <a:rPr lang="en-US" altLang="zh-CN" dirty="0"/>
              <a:t>IF </a:t>
            </a:r>
            <a:r>
              <a:rPr lang="zh-CN" altLang="en-US" dirty="0"/>
              <a:t>语句。</a:t>
            </a:r>
            <a:endParaRPr lang="en-US" altLang="zh-CN" dirty="0"/>
          </a:p>
          <a:p>
            <a:r>
              <a:rPr lang="zh-CN" altLang="en-US" dirty="0"/>
              <a:t>① 仅使用 </a:t>
            </a:r>
            <a:r>
              <a:rPr lang="en-US" altLang="zh-CN" dirty="0"/>
              <a:t>IF </a:t>
            </a:r>
            <a:r>
              <a:rPr lang="zh-CN" altLang="en-US" dirty="0"/>
              <a:t>的语句。</a:t>
            </a:r>
            <a:endParaRPr lang="en-US" altLang="zh-CN" dirty="0"/>
          </a:p>
          <a:p>
            <a:r>
              <a:rPr lang="zh-CN" altLang="en-US" dirty="0"/>
              <a:t>对于仅使用 </a:t>
            </a:r>
            <a:r>
              <a:rPr lang="en-US" altLang="zh-CN" dirty="0"/>
              <a:t>IF </a:t>
            </a:r>
            <a:r>
              <a:rPr lang="zh-CN" altLang="en-US" dirty="0"/>
              <a:t>的语句，当指定条件成立时，执行相应的操作。该语句的语法格式如下：</a:t>
            </a:r>
            <a:endParaRPr lang="en-US" altLang="zh-CN" dirty="0"/>
          </a:p>
        </p:txBody>
      </p:sp>
    </p:spTree>
    <p:extLst>
      <p:ext uri="{BB962C8B-B14F-4D97-AF65-F5344CB8AC3E}">
        <p14:creationId xmlns:p14="http://schemas.microsoft.com/office/powerpoint/2010/main" val="404666956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B6C30-F130-30A7-9D84-46F5E035856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6C08F77-7861-3B46-C0C3-1A5FB53E1DF8}"/>
              </a:ext>
            </a:extLst>
          </p:cNvPr>
          <p:cNvSpPr>
            <a:spLocks noGrp="1"/>
          </p:cNvSpPr>
          <p:nvPr>
            <p:ph type="body" sz="quarter" idx="10"/>
          </p:nvPr>
        </p:nvSpPr>
        <p:spPr>
          <a:xfrm>
            <a:off x="934668" y="164713"/>
            <a:ext cx="10878161" cy="558800"/>
          </a:xfrm>
        </p:spPr>
        <p:txBody>
          <a:bodyPr/>
          <a:lstStyle/>
          <a:p>
            <a:r>
              <a:rPr lang="en-US" altLang="zh-CN"/>
              <a:t>4.2 T-SQL </a:t>
            </a:r>
            <a:r>
              <a:rPr lang="zh-CN" altLang="en-US"/>
              <a:t>语言基础</a:t>
            </a:r>
            <a:endParaRPr lang="zh-CN" altLang="en-US" dirty="0"/>
          </a:p>
        </p:txBody>
      </p:sp>
      <p:sp>
        <p:nvSpPr>
          <p:cNvPr id="5" name="文本占位符 4">
            <a:extLst>
              <a:ext uri="{FF2B5EF4-FFF2-40B4-BE49-F238E27FC236}">
                <a16:creationId xmlns:a16="http://schemas.microsoft.com/office/drawing/2014/main" id="{30E55C5E-283E-C2D5-26B9-1E61E0C7598F}"/>
              </a:ext>
            </a:extLst>
          </p:cNvPr>
          <p:cNvSpPr>
            <a:spLocks noGrp="1"/>
          </p:cNvSpPr>
          <p:nvPr>
            <p:ph type="body" sz="quarter" idx="11"/>
          </p:nvPr>
        </p:nvSpPr>
        <p:spPr>
          <a:xfrm>
            <a:off x="173037" y="1065340"/>
            <a:ext cx="11636375" cy="2961516"/>
          </a:xfrm>
        </p:spPr>
        <p:txBody>
          <a:bodyPr/>
          <a:lstStyle/>
          <a:p>
            <a:r>
              <a:rPr lang="en-US" altLang="zh-CN" dirty="0"/>
              <a:t>4.2.5</a:t>
            </a:r>
            <a:r>
              <a:rPr lang="zh-CN" altLang="en-US" dirty="0"/>
              <a:t>　流程控制语句</a:t>
            </a:r>
            <a:endParaRPr lang="en-US" altLang="zh-CN" dirty="0"/>
          </a:p>
          <a:p>
            <a:r>
              <a:rPr lang="en-US" altLang="zh-CN" dirty="0"/>
              <a:t>1. </a:t>
            </a:r>
            <a:r>
              <a:rPr lang="zh-CN" altLang="en-US" dirty="0"/>
              <a:t>条件控制</a:t>
            </a:r>
            <a:endParaRPr lang="en-US" altLang="zh-CN" dirty="0"/>
          </a:p>
          <a:p>
            <a:r>
              <a:rPr lang="zh-CN" altLang="en-US" dirty="0"/>
              <a:t>（</a:t>
            </a:r>
            <a:r>
              <a:rPr lang="en-US" altLang="zh-CN" dirty="0"/>
              <a:t>1</a:t>
            </a:r>
            <a:r>
              <a:rPr lang="zh-CN" altLang="en-US" dirty="0"/>
              <a:t>）</a:t>
            </a:r>
            <a:r>
              <a:rPr lang="en-US" altLang="zh-CN" dirty="0"/>
              <a:t>IF </a:t>
            </a:r>
            <a:r>
              <a:rPr lang="zh-CN" altLang="en-US" dirty="0"/>
              <a:t>语句。</a:t>
            </a:r>
            <a:endParaRPr lang="en-US" altLang="zh-CN" dirty="0"/>
          </a:p>
          <a:p>
            <a:r>
              <a:rPr lang="zh-CN" altLang="en-US" dirty="0"/>
              <a:t>说明：</a:t>
            </a:r>
            <a:r>
              <a:rPr lang="en-US" altLang="zh-CN" dirty="0"/>
              <a:t>condition </a:t>
            </a:r>
            <a:r>
              <a:rPr lang="zh-CN" altLang="en-US" dirty="0"/>
              <a:t>是一个返回布尔值的表达式。如果为真，则执行 </a:t>
            </a:r>
            <a:r>
              <a:rPr lang="en-US" altLang="zh-CN" dirty="0"/>
              <a:t>BEGIN...END</a:t>
            </a:r>
            <a:r>
              <a:rPr lang="zh-CN" altLang="en-US" dirty="0"/>
              <a:t>中的代码块，否则跳过此代码块执行 </a:t>
            </a:r>
            <a:r>
              <a:rPr lang="en-US" altLang="zh-CN" dirty="0"/>
              <a:t>END </a:t>
            </a:r>
            <a:r>
              <a:rPr lang="zh-CN" altLang="en-US" dirty="0"/>
              <a:t>之后的语句。如果代码块是单条语句，则</a:t>
            </a:r>
            <a:r>
              <a:rPr lang="en-US" altLang="zh-CN" dirty="0"/>
              <a:t>BEGIN...END </a:t>
            </a:r>
            <a:r>
              <a:rPr lang="zh-CN" altLang="en-US" dirty="0"/>
              <a:t>可省略，但还是建议始终使用 </a:t>
            </a:r>
            <a:r>
              <a:rPr lang="en-US" altLang="zh-CN" dirty="0"/>
              <a:t>BEGIN...END </a:t>
            </a:r>
            <a:r>
              <a:rPr lang="zh-CN" altLang="en-US" dirty="0"/>
              <a:t>将语句括起来，以提高可读性和维护性。</a:t>
            </a:r>
            <a:endParaRPr lang="en-US" altLang="zh-CN" dirty="0"/>
          </a:p>
        </p:txBody>
      </p:sp>
      <p:pic>
        <p:nvPicPr>
          <p:cNvPr id="21" name="图片占位符 6">
            <a:extLst>
              <a:ext uri="{FF2B5EF4-FFF2-40B4-BE49-F238E27FC236}">
                <a16:creationId xmlns:a16="http://schemas.microsoft.com/office/drawing/2014/main" id="{29CACB18-4504-A253-D9BB-C290E87333CE}"/>
              </a:ext>
            </a:extLst>
          </p:cNvPr>
          <p:cNvPicPr>
            <a:picLocks noGrp="1" noChangeAspect="1"/>
          </p:cNvPicPr>
          <p:nvPr>
            <p:ph type="pic" sz="quarter" idx="12"/>
          </p:nvPr>
        </p:nvPicPr>
        <p:blipFill rotWithShape="1">
          <a:blip r:embed="rId2"/>
          <a:srcRect t="-36359" b="-36359"/>
          <a:stretch>
            <a:fillRect/>
          </a:stretch>
        </p:blipFill>
        <p:spPr>
          <a:xfrm>
            <a:off x="173038" y="3360738"/>
            <a:ext cx="11636375" cy="3303587"/>
          </a:xfrm>
        </p:spPr>
      </p:pic>
    </p:spTree>
    <p:extLst>
      <p:ext uri="{BB962C8B-B14F-4D97-AF65-F5344CB8AC3E}">
        <p14:creationId xmlns:p14="http://schemas.microsoft.com/office/powerpoint/2010/main" val="194732949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BBA36-025B-91D1-5E81-A1B5DB4F47ED}"/>
            </a:ext>
          </a:extLst>
        </p:cNvPr>
        <p:cNvGrpSpPr/>
        <p:nvPr/>
      </p:nvGrpSpPr>
      <p:grpSpPr>
        <a:xfrm>
          <a:off x="0" y="0"/>
          <a:ext cx="0" cy="0"/>
          <a:chOff x="0" y="0"/>
          <a:chExt cx="0" cy="0"/>
        </a:xfrm>
      </p:grpSpPr>
      <p:pic>
        <p:nvPicPr>
          <p:cNvPr id="15" name="图片占位符 14">
            <a:extLst>
              <a:ext uri="{FF2B5EF4-FFF2-40B4-BE49-F238E27FC236}">
                <a16:creationId xmlns:a16="http://schemas.microsoft.com/office/drawing/2014/main" id="{C8CE622B-840F-931A-4B69-2321F4CD34D2}"/>
              </a:ext>
            </a:extLst>
          </p:cNvPr>
          <p:cNvPicPr>
            <a:picLocks noGrp="1" noChangeAspect="1"/>
          </p:cNvPicPr>
          <p:nvPr>
            <p:ph type="pic" sz="quarter" idx="12"/>
          </p:nvPr>
        </p:nvPicPr>
        <p:blipFill rotWithShape="1">
          <a:blip r:embed="rId2"/>
          <a:srcRect t="-3432" b="-3432"/>
          <a:stretch>
            <a:fillRect/>
          </a:stretch>
        </p:blipFill>
        <p:spPr>
          <a:xfrm>
            <a:off x="173672" y="3361409"/>
            <a:ext cx="11635136" cy="3303556"/>
          </a:xfrm>
        </p:spPr>
      </p:pic>
      <p:sp>
        <p:nvSpPr>
          <p:cNvPr id="4" name="文本占位符 3">
            <a:extLst>
              <a:ext uri="{FF2B5EF4-FFF2-40B4-BE49-F238E27FC236}">
                <a16:creationId xmlns:a16="http://schemas.microsoft.com/office/drawing/2014/main" id="{46F891FA-C9A0-FCA2-AE2A-163B51963DD2}"/>
              </a:ext>
            </a:extLst>
          </p:cNvPr>
          <p:cNvSpPr>
            <a:spLocks noGrp="1"/>
          </p:cNvSpPr>
          <p:nvPr>
            <p:ph type="body" sz="quarter" idx="10"/>
          </p:nvPr>
        </p:nvSpPr>
        <p:spPr>
          <a:xfrm>
            <a:off x="934668" y="164713"/>
            <a:ext cx="10878161" cy="558800"/>
          </a:xfrm>
        </p:spPr>
        <p:txBody>
          <a:bodyPr/>
          <a:lstStyle/>
          <a:p>
            <a:r>
              <a:rPr lang="en-US" altLang="zh-CN"/>
              <a:t>4.2 T-SQL </a:t>
            </a:r>
            <a:r>
              <a:rPr lang="zh-CN" altLang="en-US"/>
              <a:t>语言基础</a:t>
            </a:r>
            <a:endParaRPr lang="zh-CN" altLang="en-US" dirty="0"/>
          </a:p>
        </p:txBody>
      </p:sp>
      <p:sp>
        <p:nvSpPr>
          <p:cNvPr id="5" name="文本占位符 4">
            <a:extLst>
              <a:ext uri="{FF2B5EF4-FFF2-40B4-BE49-F238E27FC236}">
                <a16:creationId xmlns:a16="http://schemas.microsoft.com/office/drawing/2014/main" id="{3210EE87-0595-E8A7-F88E-578C5F61A196}"/>
              </a:ext>
            </a:extLst>
          </p:cNvPr>
          <p:cNvSpPr>
            <a:spLocks noGrp="1"/>
          </p:cNvSpPr>
          <p:nvPr>
            <p:ph type="body" sz="quarter" idx="11"/>
          </p:nvPr>
        </p:nvSpPr>
        <p:spPr>
          <a:xfrm>
            <a:off x="173052" y="954797"/>
            <a:ext cx="11636375" cy="2474203"/>
          </a:xfrm>
        </p:spPr>
        <p:txBody>
          <a:bodyPr/>
          <a:lstStyle/>
          <a:p>
            <a:r>
              <a:rPr lang="en-US" altLang="zh-CN" dirty="0"/>
              <a:t>4.2.5</a:t>
            </a:r>
            <a:r>
              <a:rPr lang="zh-CN" altLang="en-US" dirty="0"/>
              <a:t>　流程控制语句</a:t>
            </a:r>
            <a:endParaRPr lang="en-US" altLang="zh-CN" dirty="0"/>
          </a:p>
          <a:p>
            <a:r>
              <a:rPr lang="en-US" altLang="zh-CN" dirty="0"/>
              <a:t>1. </a:t>
            </a:r>
            <a:r>
              <a:rPr lang="zh-CN" altLang="en-US" dirty="0"/>
              <a:t>条件控制</a:t>
            </a:r>
            <a:endParaRPr lang="en-US" altLang="zh-CN" dirty="0"/>
          </a:p>
          <a:p>
            <a:r>
              <a:rPr lang="zh-CN" altLang="en-US" dirty="0"/>
              <a:t>（</a:t>
            </a:r>
            <a:r>
              <a:rPr lang="en-US" altLang="zh-CN" dirty="0"/>
              <a:t>1</a:t>
            </a:r>
            <a:r>
              <a:rPr lang="zh-CN" altLang="en-US" dirty="0"/>
              <a:t>）</a:t>
            </a:r>
            <a:r>
              <a:rPr lang="en-US" altLang="zh-CN" dirty="0"/>
              <a:t>IF </a:t>
            </a:r>
            <a:r>
              <a:rPr lang="zh-CN" altLang="en-US" dirty="0"/>
              <a:t>语句。</a:t>
            </a:r>
            <a:endParaRPr lang="en-US" altLang="zh-CN" dirty="0"/>
          </a:p>
          <a:p>
            <a:r>
              <a:rPr lang="zh-CN" altLang="en-US" dirty="0"/>
              <a:t>② 使用 </a:t>
            </a:r>
            <a:r>
              <a:rPr lang="en-US" altLang="zh-CN" dirty="0"/>
              <a:t>IF...ELSE </a:t>
            </a:r>
            <a:r>
              <a:rPr lang="zh-CN" altLang="en-US" dirty="0"/>
              <a:t>的语句。</a:t>
            </a:r>
            <a:r>
              <a:rPr lang="en-US" altLang="zh-CN" dirty="0"/>
              <a:t>IF...ELSE </a:t>
            </a:r>
            <a:r>
              <a:rPr lang="zh-CN" altLang="en-US" dirty="0"/>
              <a:t>语句可以根据条件执行不同代码块，且支持嵌套。该语句的语法格式如下：</a:t>
            </a:r>
            <a:endParaRPr lang="en-US" altLang="zh-CN" dirty="0"/>
          </a:p>
        </p:txBody>
      </p:sp>
    </p:spTree>
    <p:extLst>
      <p:ext uri="{BB962C8B-B14F-4D97-AF65-F5344CB8AC3E}">
        <p14:creationId xmlns:p14="http://schemas.microsoft.com/office/powerpoint/2010/main" val="94685653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65668-B8C5-F7D2-9A39-E4EF33F4E00A}"/>
            </a:ext>
          </a:extLst>
        </p:cNvPr>
        <p:cNvGrpSpPr/>
        <p:nvPr/>
      </p:nvGrpSpPr>
      <p:grpSpPr>
        <a:xfrm>
          <a:off x="0" y="0"/>
          <a:ext cx="0" cy="0"/>
          <a:chOff x="0" y="0"/>
          <a:chExt cx="0" cy="0"/>
        </a:xfrm>
      </p:grpSpPr>
      <p:pic>
        <p:nvPicPr>
          <p:cNvPr id="10" name="图片占位符 9">
            <a:extLst>
              <a:ext uri="{FF2B5EF4-FFF2-40B4-BE49-F238E27FC236}">
                <a16:creationId xmlns:a16="http://schemas.microsoft.com/office/drawing/2014/main" id="{B4F4EDCC-C396-47DB-BB12-07B5D532F0B5}"/>
              </a:ext>
            </a:extLst>
          </p:cNvPr>
          <p:cNvPicPr>
            <a:picLocks noGrp="1" noChangeAspect="1"/>
          </p:cNvPicPr>
          <p:nvPr>
            <p:ph type="pic" sz="quarter" idx="12"/>
          </p:nvPr>
        </p:nvPicPr>
        <p:blipFill rotWithShape="1">
          <a:blip r:embed="rId2"/>
          <a:srcRect t="-4614" b="-4614"/>
          <a:stretch>
            <a:fillRect/>
          </a:stretch>
        </p:blipFill>
        <p:spPr>
          <a:xfrm>
            <a:off x="173672" y="3361409"/>
            <a:ext cx="11635136" cy="3303556"/>
          </a:xfrm>
        </p:spPr>
      </p:pic>
      <p:sp>
        <p:nvSpPr>
          <p:cNvPr id="4" name="文本占位符 3">
            <a:extLst>
              <a:ext uri="{FF2B5EF4-FFF2-40B4-BE49-F238E27FC236}">
                <a16:creationId xmlns:a16="http://schemas.microsoft.com/office/drawing/2014/main" id="{D0950EAF-2E02-6A46-5152-65CB4426A65C}"/>
              </a:ext>
            </a:extLst>
          </p:cNvPr>
          <p:cNvSpPr>
            <a:spLocks noGrp="1"/>
          </p:cNvSpPr>
          <p:nvPr>
            <p:ph type="body" sz="quarter" idx="10"/>
          </p:nvPr>
        </p:nvSpPr>
        <p:spPr>
          <a:xfrm>
            <a:off x="934668" y="164713"/>
            <a:ext cx="10878161" cy="558800"/>
          </a:xfrm>
        </p:spPr>
        <p:txBody>
          <a:bodyPr/>
          <a:lstStyle/>
          <a:p>
            <a:r>
              <a:rPr lang="en-US" altLang="zh-CN"/>
              <a:t>4.2 T-SQL </a:t>
            </a:r>
            <a:r>
              <a:rPr lang="zh-CN" altLang="en-US"/>
              <a:t>语言基础</a:t>
            </a:r>
            <a:endParaRPr lang="zh-CN" altLang="en-US" dirty="0"/>
          </a:p>
        </p:txBody>
      </p:sp>
      <p:sp>
        <p:nvSpPr>
          <p:cNvPr id="5" name="文本占位符 4">
            <a:extLst>
              <a:ext uri="{FF2B5EF4-FFF2-40B4-BE49-F238E27FC236}">
                <a16:creationId xmlns:a16="http://schemas.microsoft.com/office/drawing/2014/main" id="{DDC4DFFD-32A4-5DD2-A8FC-E9432E17E4A6}"/>
              </a:ext>
            </a:extLst>
          </p:cNvPr>
          <p:cNvSpPr>
            <a:spLocks noGrp="1"/>
          </p:cNvSpPr>
          <p:nvPr>
            <p:ph type="body" sz="quarter" idx="11"/>
          </p:nvPr>
        </p:nvSpPr>
        <p:spPr>
          <a:xfrm>
            <a:off x="173672" y="1447759"/>
            <a:ext cx="11636375" cy="1986891"/>
          </a:xfrm>
        </p:spPr>
        <p:txBody>
          <a:bodyPr/>
          <a:lstStyle/>
          <a:p>
            <a:r>
              <a:rPr lang="en-US" altLang="zh-CN" dirty="0"/>
              <a:t>4.2.5</a:t>
            </a:r>
            <a:r>
              <a:rPr lang="zh-CN" altLang="en-US" dirty="0"/>
              <a:t>　流程控制语句</a:t>
            </a:r>
            <a:endParaRPr lang="en-US" altLang="zh-CN" dirty="0"/>
          </a:p>
          <a:p>
            <a:r>
              <a:rPr lang="en-US" altLang="zh-CN" dirty="0"/>
              <a:t>1. </a:t>
            </a:r>
            <a:r>
              <a:rPr lang="zh-CN" altLang="en-US" dirty="0"/>
              <a:t>条件控制</a:t>
            </a:r>
            <a:endParaRPr lang="en-US" altLang="zh-CN" dirty="0"/>
          </a:p>
          <a:p>
            <a:r>
              <a:rPr lang="zh-CN" altLang="en-US" dirty="0"/>
              <a:t>（</a:t>
            </a:r>
            <a:r>
              <a:rPr lang="en-US" altLang="zh-CN" dirty="0"/>
              <a:t>1</a:t>
            </a:r>
            <a:r>
              <a:rPr lang="zh-CN" altLang="en-US" dirty="0"/>
              <a:t>）</a:t>
            </a:r>
            <a:r>
              <a:rPr lang="en-US" altLang="zh-CN" dirty="0"/>
              <a:t>IF </a:t>
            </a:r>
            <a:r>
              <a:rPr lang="zh-CN" altLang="en-US" dirty="0"/>
              <a:t>语句。</a:t>
            </a:r>
            <a:endParaRPr lang="en-US" altLang="zh-CN" dirty="0"/>
          </a:p>
          <a:p>
            <a:r>
              <a:rPr lang="zh-CN" altLang="en-US" dirty="0"/>
              <a:t>该语句的执行逻辑是：如果 </a:t>
            </a:r>
            <a:r>
              <a:rPr lang="en-US" altLang="zh-CN" dirty="0"/>
              <a:t>condition </a:t>
            </a:r>
            <a:r>
              <a:rPr lang="zh-CN" altLang="en-US" dirty="0"/>
              <a:t>为真，则执行代码块 </a:t>
            </a:r>
            <a:r>
              <a:rPr lang="en-US" altLang="zh-CN" dirty="0"/>
              <a:t>1</a:t>
            </a:r>
            <a:r>
              <a:rPr lang="zh-CN" altLang="en-US" dirty="0"/>
              <a:t>，否则执行代码块 </a:t>
            </a:r>
            <a:r>
              <a:rPr lang="en-US" altLang="zh-CN" dirty="0"/>
              <a:t>2</a:t>
            </a:r>
            <a:r>
              <a:rPr lang="zh-CN" altLang="en-US" dirty="0"/>
              <a:t>。</a:t>
            </a:r>
            <a:endParaRPr lang="en-US" altLang="zh-CN" dirty="0"/>
          </a:p>
        </p:txBody>
      </p:sp>
    </p:spTree>
    <p:extLst>
      <p:ext uri="{BB962C8B-B14F-4D97-AF65-F5344CB8AC3E}">
        <p14:creationId xmlns:p14="http://schemas.microsoft.com/office/powerpoint/2010/main" val="52835790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1E5AD-238C-9A07-A468-8ADE2FF0EFAC}"/>
            </a:ext>
          </a:extLst>
        </p:cNvPr>
        <p:cNvGrpSpPr/>
        <p:nvPr/>
      </p:nvGrpSpPr>
      <p:grpSpPr>
        <a:xfrm>
          <a:off x="0" y="0"/>
          <a:ext cx="0" cy="0"/>
          <a:chOff x="0" y="0"/>
          <a:chExt cx="0" cy="0"/>
        </a:xfrm>
      </p:grpSpPr>
      <p:pic>
        <p:nvPicPr>
          <p:cNvPr id="12" name="图片占位符 11">
            <a:extLst>
              <a:ext uri="{FF2B5EF4-FFF2-40B4-BE49-F238E27FC236}">
                <a16:creationId xmlns:a16="http://schemas.microsoft.com/office/drawing/2014/main" id="{07A8AF02-0C48-6DA8-D680-92D1EAFA65FE}"/>
              </a:ext>
            </a:extLst>
          </p:cNvPr>
          <p:cNvPicPr>
            <a:picLocks noGrp="1" noChangeAspect="1"/>
          </p:cNvPicPr>
          <p:nvPr>
            <p:ph type="pic" sz="quarter" idx="12"/>
          </p:nvPr>
        </p:nvPicPr>
        <p:blipFill rotWithShape="1">
          <a:blip r:embed="rId2"/>
          <a:srcRect t="-21554" b="-21554"/>
          <a:stretch>
            <a:fillRect/>
          </a:stretch>
        </p:blipFill>
        <p:spPr>
          <a:xfrm>
            <a:off x="173672" y="3361409"/>
            <a:ext cx="11635136" cy="3303556"/>
          </a:xfrm>
        </p:spPr>
      </p:pic>
      <p:sp>
        <p:nvSpPr>
          <p:cNvPr id="4" name="文本占位符 3">
            <a:extLst>
              <a:ext uri="{FF2B5EF4-FFF2-40B4-BE49-F238E27FC236}">
                <a16:creationId xmlns:a16="http://schemas.microsoft.com/office/drawing/2014/main" id="{8DE30AB0-AAE8-0E6B-5E6D-879631F4CA50}"/>
              </a:ext>
            </a:extLst>
          </p:cNvPr>
          <p:cNvSpPr>
            <a:spLocks noGrp="1"/>
          </p:cNvSpPr>
          <p:nvPr>
            <p:ph type="body" sz="quarter" idx="10"/>
          </p:nvPr>
        </p:nvSpPr>
        <p:spPr>
          <a:xfrm>
            <a:off x="934668" y="164713"/>
            <a:ext cx="10878161" cy="558800"/>
          </a:xfrm>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648008B4-B231-4975-B174-11B20764FB74}"/>
              </a:ext>
            </a:extLst>
          </p:cNvPr>
          <p:cNvSpPr>
            <a:spLocks noGrp="1"/>
          </p:cNvSpPr>
          <p:nvPr>
            <p:ph type="body" sz="quarter" idx="11"/>
          </p:nvPr>
        </p:nvSpPr>
        <p:spPr>
          <a:xfrm>
            <a:off x="173037" y="1835778"/>
            <a:ext cx="11636375" cy="1986891"/>
          </a:xfrm>
        </p:spPr>
        <p:txBody>
          <a:bodyPr/>
          <a:lstStyle/>
          <a:p>
            <a:r>
              <a:rPr lang="en-US" altLang="zh-CN" dirty="0"/>
              <a:t>4.2.5</a:t>
            </a:r>
            <a:r>
              <a:rPr lang="zh-CN" altLang="en-US" dirty="0"/>
              <a:t>　流程控制语句</a:t>
            </a:r>
            <a:endParaRPr lang="en-US" altLang="zh-CN" dirty="0"/>
          </a:p>
          <a:p>
            <a:r>
              <a:rPr lang="en-US" altLang="zh-CN" dirty="0"/>
              <a:t>1. </a:t>
            </a:r>
            <a:r>
              <a:rPr lang="zh-CN" altLang="en-US" dirty="0"/>
              <a:t>条件控制</a:t>
            </a:r>
            <a:endParaRPr lang="en-US" altLang="zh-CN" dirty="0"/>
          </a:p>
          <a:p>
            <a:r>
              <a:rPr lang="zh-CN" altLang="en-US" dirty="0"/>
              <a:t>（</a:t>
            </a:r>
            <a:r>
              <a:rPr lang="en-US" altLang="zh-CN" dirty="0"/>
              <a:t>2</a:t>
            </a:r>
            <a:r>
              <a:rPr lang="zh-CN" altLang="en-US" dirty="0"/>
              <a:t>）</a:t>
            </a:r>
            <a:r>
              <a:rPr lang="en-US" altLang="zh-CN" dirty="0"/>
              <a:t>CASE </a:t>
            </a:r>
            <a:r>
              <a:rPr lang="zh-CN" altLang="en-US" dirty="0"/>
              <a:t>语句。</a:t>
            </a:r>
            <a:endParaRPr lang="en-US" altLang="zh-CN" dirty="0"/>
          </a:p>
          <a:p>
            <a:r>
              <a:rPr lang="en-US" altLang="zh-CN" dirty="0"/>
              <a:t>CASE </a:t>
            </a:r>
            <a:r>
              <a:rPr lang="zh-CN" altLang="en-US" dirty="0"/>
              <a:t>语句用于查询中的值映射或简单分支逻辑。该语句的语法格式如下：</a:t>
            </a:r>
            <a:endParaRPr lang="en-US" altLang="zh-CN" dirty="0"/>
          </a:p>
        </p:txBody>
      </p:sp>
    </p:spTree>
    <p:extLst>
      <p:ext uri="{BB962C8B-B14F-4D97-AF65-F5344CB8AC3E}">
        <p14:creationId xmlns:p14="http://schemas.microsoft.com/office/powerpoint/2010/main" val="336069728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6358C-A15A-7CF3-A0B7-26F48735522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C3160F3-257F-1FD2-1B94-7E528C8D984C}"/>
              </a:ext>
            </a:extLst>
          </p:cNvPr>
          <p:cNvSpPr>
            <a:spLocks noGrp="1"/>
          </p:cNvSpPr>
          <p:nvPr>
            <p:ph type="body" sz="quarter" idx="10"/>
          </p:nvPr>
        </p:nvSpPr>
        <p:spPr>
          <a:xfrm>
            <a:off x="934668" y="164713"/>
            <a:ext cx="10878161" cy="558800"/>
          </a:xfrm>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0FD27D7C-EB3C-A323-53E4-085EBA8F7E9B}"/>
              </a:ext>
            </a:extLst>
          </p:cNvPr>
          <p:cNvSpPr>
            <a:spLocks noGrp="1"/>
          </p:cNvSpPr>
          <p:nvPr>
            <p:ph type="body" sz="quarter" idx="11"/>
          </p:nvPr>
        </p:nvSpPr>
        <p:spPr>
          <a:xfrm>
            <a:off x="173037" y="1162035"/>
            <a:ext cx="11636375" cy="2474203"/>
          </a:xfrm>
        </p:spPr>
        <p:txBody>
          <a:bodyPr/>
          <a:lstStyle/>
          <a:p>
            <a:r>
              <a:rPr lang="en-US" altLang="zh-CN" dirty="0"/>
              <a:t>4.2.5</a:t>
            </a:r>
            <a:r>
              <a:rPr lang="zh-CN" altLang="en-US" dirty="0"/>
              <a:t>　流程控制语句</a:t>
            </a:r>
            <a:endParaRPr lang="en-US" altLang="zh-CN" dirty="0"/>
          </a:p>
          <a:p>
            <a:r>
              <a:rPr lang="en-US" altLang="zh-CN" dirty="0"/>
              <a:t>1. </a:t>
            </a:r>
            <a:r>
              <a:rPr lang="zh-CN" altLang="en-US" dirty="0"/>
              <a:t>条件控制</a:t>
            </a:r>
            <a:endParaRPr lang="en-US" altLang="zh-CN" dirty="0"/>
          </a:p>
          <a:p>
            <a:r>
              <a:rPr lang="zh-CN" altLang="en-US" dirty="0"/>
              <a:t>（</a:t>
            </a:r>
            <a:r>
              <a:rPr lang="en-US" altLang="zh-CN" dirty="0"/>
              <a:t>2</a:t>
            </a:r>
            <a:r>
              <a:rPr lang="zh-CN" altLang="en-US" dirty="0"/>
              <a:t>）</a:t>
            </a:r>
            <a:r>
              <a:rPr lang="en-US" altLang="zh-CN" dirty="0"/>
              <a:t>CASE </a:t>
            </a:r>
            <a:r>
              <a:rPr lang="zh-CN" altLang="en-US" dirty="0"/>
              <a:t>语句。</a:t>
            </a:r>
            <a:endParaRPr lang="en-US" altLang="zh-CN" dirty="0"/>
          </a:p>
          <a:p>
            <a:r>
              <a:rPr lang="zh-CN" altLang="en-US" dirty="0"/>
              <a:t>说明：按顺序评估每个 </a:t>
            </a:r>
            <a:r>
              <a:rPr lang="en-US" altLang="zh-CN" dirty="0"/>
              <a:t>WHEN </a:t>
            </a:r>
            <a:r>
              <a:rPr lang="zh-CN" altLang="en-US" dirty="0"/>
              <a:t>条件，返回第 </a:t>
            </a:r>
            <a:r>
              <a:rPr lang="en-US" altLang="zh-CN" dirty="0"/>
              <a:t>1 </a:t>
            </a:r>
            <a:r>
              <a:rPr lang="zh-CN" altLang="en-US" dirty="0"/>
              <a:t>个为真的结果。</a:t>
            </a:r>
            <a:r>
              <a:rPr lang="en-US" altLang="zh-CN" dirty="0"/>
              <a:t>ELSE </a:t>
            </a:r>
            <a:r>
              <a:rPr lang="zh-CN" altLang="en-US" dirty="0"/>
              <a:t>是可选的，若所有条件都不满足且无 </a:t>
            </a:r>
            <a:r>
              <a:rPr lang="en-US" altLang="zh-CN" dirty="0"/>
              <a:t>ELSE</a:t>
            </a:r>
            <a:r>
              <a:rPr lang="zh-CN" altLang="en-US" dirty="0"/>
              <a:t>，则返回 </a:t>
            </a:r>
            <a:r>
              <a:rPr lang="en-US" altLang="zh-CN" dirty="0"/>
              <a:t>NULL</a:t>
            </a:r>
            <a:r>
              <a:rPr lang="zh-CN" altLang="en-US" dirty="0"/>
              <a:t>。此为“搜索型 </a:t>
            </a:r>
            <a:r>
              <a:rPr lang="en-US" altLang="zh-CN" dirty="0"/>
              <a:t>CASE”</a:t>
            </a:r>
            <a:r>
              <a:rPr lang="zh-CN" altLang="en-US" dirty="0"/>
              <a:t>，适用于任意条件判断。</a:t>
            </a:r>
            <a:endParaRPr lang="en-US" altLang="zh-CN" dirty="0"/>
          </a:p>
        </p:txBody>
      </p:sp>
      <p:pic>
        <p:nvPicPr>
          <p:cNvPr id="9" name="图片占位符 8">
            <a:extLst>
              <a:ext uri="{FF2B5EF4-FFF2-40B4-BE49-F238E27FC236}">
                <a16:creationId xmlns:a16="http://schemas.microsoft.com/office/drawing/2014/main" id="{A55CDBC2-5D1A-9101-F57D-80977102A2F3}"/>
              </a:ext>
            </a:extLst>
          </p:cNvPr>
          <p:cNvPicPr>
            <a:picLocks noGrp="1" noChangeAspect="1"/>
          </p:cNvPicPr>
          <p:nvPr>
            <p:ph type="pic" sz="quarter" idx="12"/>
          </p:nvPr>
        </p:nvPicPr>
        <p:blipFill rotWithShape="1">
          <a:blip r:embed="rId2"/>
          <a:srcRect t="-12167" b="-12167"/>
          <a:stretch>
            <a:fillRect/>
          </a:stretch>
        </p:blipFill>
        <p:spPr>
          <a:xfrm>
            <a:off x="173038" y="3360738"/>
            <a:ext cx="11636375" cy="3303587"/>
          </a:xfrm>
          <a:prstGeom prst="rect">
            <a:avLst/>
          </a:prstGeom>
        </p:spPr>
      </p:pic>
    </p:spTree>
    <p:extLst>
      <p:ext uri="{BB962C8B-B14F-4D97-AF65-F5344CB8AC3E}">
        <p14:creationId xmlns:p14="http://schemas.microsoft.com/office/powerpoint/2010/main" val="342576039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F3321-CC83-5894-DCF8-9A2CFD6B9AA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C6C9645-B8A3-78A1-030D-A566A6416C1E}"/>
              </a:ext>
            </a:extLst>
          </p:cNvPr>
          <p:cNvSpPr>
            <a:spLocks noGrp="1"/>
          </p:cNvSpPr>
          <p:nvPr>
            <p:ph type="body" sz="quarter" idx="10"/>
          </p:nvPr>
        </p:nvSpPr>
        <p:spPr>
          <a:xfrm>
            <a:off x="934668" y="164713"/>
            <a:ext cx="10878161" cy="558800"/>
          </a:xfrm>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52BB28BD-743B-A6FE-6411-A39A11469542}"/>
              </a:ext>
            </a:extLst>
          </p:cNvPr>
          <p:cNvSpPr>
            <a:spLocks noGrp="1"/>
          </p:cNvSpPr>
          <p:nvPr>
            <p:ph type="body" sz="quarter" idx="11"/>
          </p:nvPr>
        </p:nvSpPr>
        <p:spPr>
          <a:xfrm>
            <a:off x="173038" y="1835778"/>
            <a:ext cx="11636375" cy="1986891"/>
          </a:xfrm>
        </p:spPr>
        <p:txBody>
          <a:bodyPr/>
          <a:lstStyle/>
          <a:p>
            <a:r>
              <a:rPr lang="en-US" altLang="zh-CN" dirty="0"/>
              <a:t>4.2.5</a:t>
            </a:r>
            <a:r>
              <a:rPr lang="zh-CN" altLang="en-US" dirty="0"/>
              <a:t>　流程控制语句</a:t>
            </a:r>
            <a:endParaRPr lang="en-US" altLang="zh-CN" dirty="0"/>
          </a:p>
          <a:p>
            <a:r>
              <a:rPr lang="en-US" altLang="zh-CN" dirty="0"/>
              <a:t>2. </a:t>
            </a:r>
            <a:r>
              <a:rPr lang="zh-CN" altLang="en-US" dirty="0"/>
              <a:t>循环控制</a:t>
            </a:r>
          </a:p>
          <a:p>
            <a:r>
              <a:rPr lang="zh-CN" altLang="en-US" dirty="0"/>
              <a:t>在条件为真时重复执行代码块，需手动控制循环变量。 </a:t>
            </a:r>
            <a:endParaRPr lang="en-US" altLang="zh-CN" dirty="0"/>
          </a:p>
          <a:p>
            <a:r>
              <a:rPr lang="en-US" altLang="zh-CN" dirty="0"/>
              <a:t>SQL Server </a:t>
            </a:r>
            <a:r>
              <a:rPr lang="zh-CN" altLang="en-US" dirty="0"/>
              <a:t>仅支持 </a:t>
            </a:r>
            <a:r>
              <a:rPr lang="en-US" altLang="zh-CN" dirty="0"/>
              <a:t>WHILE </a:t>
            </a:r>
            <a:r>
              <a:rPr lang="zh-CN" altLang="en-US" dirty="0"/>
              <a:t>循环。该语句的语法格式如下：</a:t>
            </a:r>
            <a:endParaRPr lang="en-US" altLang="zh-CN" dirty="0"/>
          </a:p>
        </p:txBody>
      </p:sp>
      <p:pic>
        <p:nvPicPr>
          <p:cNvPr id="10" name="图片占位符 9">
            <a:extLst>
              <a:ext uri="{FF2B5EF4-FFF2-40B4-BE49-F238E27FC236}">
                <a16:creationId xmlns:a16="http://schemas.microsoft.com/office/drawing/2014/main" id="{B07F8711-7FF7-97B0-2F55-789CCA676305}"/>
              </a:ext>
            </a:extLst>
          </p:cNvPr>
          <p:cNvPicPr>
            <a:picLocks noGrp="1" noChangeAspect="1"/>
          </p:cNvPicPr>
          <p:nvPr>
            <p:ph type="pic" sz="quarter" idx="12"/>
          </p:nvPr>
        </p:nvPicPr>
        <p:blipFill rotWithShape="1">
          <a:blip r:embed="rId2"/>
          <a:srcRect t="-21906" b="-21906"/>
          <a:stretch>
            <a:fillRect/>
          </a:stretch>
        </p:blipFill>
        <p:spPr>
          <a:xfrm>
            <a:off x="173038" y="3360738"/>
            <a:ext cx="11636375" cy="3303587"/>
          </a:xfrm>
          <a:prstGeom prst="rect">
            <a:avLst/>
          </a:prstGeom>
        </p:spPr>
      </p:pic>
    </p:spTree>
    <p:extLst>
      <p:ext uri="{BB962C8B-B14F-4D97-AF65-F5344CB8AC3E}">
        <p14:creationId xmlns:p14="http://schemas.microsoft.com/office/powerpoint/2010/main" val="343333288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FD6CE-FA30-BD67-F37E-F592D676E6E3}"/>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C5EDAC91-5448-8888-556D-E1B93862EC21}"/>
              </a:ext>
            </a:extLst>
          </p:cNvPr>
          <p:cNvPicPr>
            <a:picLocks noGrp="1" noChangeAspect="1"/>
          </p:cNvPicPr>
          <p:nvPr>
            <p:ph type="pic" sz="quarter" idx="12"/>
          </p:nvPr>
        </p:nvPicPr>
        <p:blipFill rotWithShape="1">
          <a:blip r:embed="rId2"/>
          <a:srcRect t="-22449" b="-22449"/>
          <a:stretch>
            <a:fillRect/>
          </a:stretch>
        </p:blipFill>
        <p:spPr>
          <a:prstGeom prst="rect">
            <a:avLst/>
          </a:prstGeom>
        </p:spPr>
      </p:pic>
      <p:sp>
        <p:nvSpPr>
          <p:cNvPr id="4" name="文本占位符 3">
            <a:extLst>
              <a:ext uri="{FF2B5EF4-FFF2-40B4-BE49-F238E27FC236}">
                <a16:creationId xmlns:a16="http://schemas.microsoft.com/office/drawing/2014/main" id="{64B7C037-F993-3138-B666-8B5AA7DFABE2}"/>
              </a:ext>
            </a:extLst>
          </p:cNvPr>
          <p:cNvSpPr>
            <a:spLocks noGrp="1"/>
          </p:cNvSpPr>
          <p:nvPr>
            <p:ph type="body" sz="quarter" idx="10"/>
          </p:nvPr>
        </p:nvSpPr>
        <p:spPr>
          <a:xfrm>
            <a:off x="934668" y="164713"/>
            <a:ext cx="10878161" cy="558800"/>
          </a:xfrm>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3A8FC3F3-FFCA-E14C-9ECD-C84B5F27A568}"/>
              </a:ext>
            </a:extLst>
          </p:cNvPr>
          <p:cNvSpPr>
            <a:spLocks noGrp="1"/>
          </p:cNvSpPr>
          <p:nvPr>
            <p:ph type="body" sz="quarter" idx="11"/>
          </p:nvPr>
        </p:nvSpPr>
        <p:spPr>
          <a:xfrm>
            <a:off x="172433" y="1375099"/>
            <a:ext cx="11636375" cy="2474203"/>
          </a:xfrm>
        </p:spPr>
        <p:txBody>
          <a:bodyPr/>
          <a:lstStyle/>
          <a:p>
            <a:r>
              <a:rPr lang="en-US" altLang="zh-CN" dirty="0"/>
              <a:t>4.2.5</a:t>
            </a:r>
            <a:r>
              <a:rPr lang="zh-CN" altLang="en-US" dirty="0"/>
              <a:t>　流程控制语句</a:t>
            </a:r>
            <a:endParaRPr lang="en-US" altLang="zh-CN" dirty="0"/>
          </a:p>
          <a:p>
            <a:r>
              <a:rPr lang="en-US" altLang="zh-CN" dirty="0"/>
              <a:t>2. </a:t>
            </a:r>
            <a:r>
              <a:rPr lang="zh-CN" altLang="en-US" dirty="0"/>
              <a:t>循环控制</a:t>
            </a:r>
          </a:p>
          <a:p>
            <a:r>
              <a:rPr lang="zh-CN" altLang="en-US" dirty="0"/>
              <a:t>说明：只要 </a:t>
            </a:r>
            <a:r>
              <a:rPr lang="en-US" altLang="zh-CN" dirty="0"/>
              <a:t>condition </a:t>
            </a:r>
            <a:r>
              <a:rPr lang="zh-CN" altLang="en-US" dirty="0"/>
              <a:t>为真，就重复执行循环体。可通过 </a:t>
            </a:r>
            <a:r>
              <a:rPr lang="en-US" altLang="zh-CN" dirty="0"/>
              <a:t>BREAK </a:t>
            </a:r>
            <a:r>
              <a:rPr lang="zh-CN" altLang="en-US" dirty="0"/>
              <a:t>语句提前退出循环体，或是通过 </a:t>
            </a:r>
            <a:r>
              <a:rPr lang="en-US" altLang="zh-CN" dirty="0"/>
              <a:t>CONTINUE </a:t>
            </a:r>
            <a:r>
              <a:rPr lang="zh-CN" altLang="en-US" dirty="0"/>
              <a:t>语句跳过当前循环中的剩余代码，进入下一轮循环。</a:t>
            </a:r>
            <a:endParaRPr lang="en-US" altLang="zh-CN" dirty="0"/>
          </a:p>
          <a:p>
            <a:r>
              <a:rPr lang="zh-CN" altLang="en-US" dirty="0"/>
              <a:t>不使用 </a:t>
            </a:r>
            <a:r>
              <a:rPr lang="en-US" altLang="zh-CN" dirty="0"/>
              <a:t>BREAK </a:t>
            </a:r>
            <a:r>
              <a:rPr lang="zh-CN" altLang="en-US" dirty="0"/>
              <a:t>和 </a:t>
            </a:r>
            <a:r>
              <a:rPr lang="en-US" altLang="zh-CN" dirty="0"/>
              <a:t>CONTINUE </a:t>
            </a:r>
            <a:r>
              <a:rPr lang="zh-CN" altLang="en-US" dirty="0"/>
              <a:t>的示例语句如下：</a:t>
            </a:r>
            <a:endParaRPr lang="en-US" altLang="zh-CN" dirty="0"/>
          </a:p>
        </p:txBody>
      </p:sp>
    </p:spTree>
    <p:extLst>
      <p:ext uri="{BB962C8B-B14F-4D97-AF65-F5344CB8AC3E}">
        <p14:creationId xmlns:p14="http://schemas.microsoft.com/office/powerpoint/2010/main" val="197329705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E2612-D249-8BF8-693B-E05479A2314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489B568-28D7-B14C-5B67-9C1C41D309AA}"/>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8EE478C7-5D66-C37A-1FED-EDB7B6D1F8AD}"/>
              </a:ext>
            </a:extLst>
          </p:cNvPr>
          <p:cNvSpPr>
            <a:spLocks noGrp="1"/>
          </p:cNvSpPr>
          <p:nvPr>
            <p:ph type="body" sz="quarter" idx="11"/>
          </p:nvPr>
        </p:nvSpPr>
        <p:spPr>
          <a:xfrm>
            <a:off x="193192" y="2062139"/>
            <a:ext cx="5623146" cy="3448829"/>
          </a:xfrm>
        </p:spPr>
        <p:txBody>
          <a:bodyPr/>
          <a:lstStyle/>
          <a:p>
            <a:r>
              <a:rPr lang="en-US" altLang="zh-CN" dirty="0"/>
              <a:t>4.2.5</a:t>
            </a:r>
            <a:r>
              <a:rPr lang="zh-CN" altLang="en-US" dirty="0"/>
              <a:t>　流程控制语句</a:t>
            </a:r>
            <a:endParaRPr lang="en-US" altLang="zh-CN" dirty="0"/>
          </a:p>
          <a:p>
            <a:r>
              <a:rPr lang="en-US" altLang="zh-CN" dirty="0"/>
              <a:t>2. </a:t>
            </a:r>
            <a:r>
              <a:rPr lang="zh-CN" altLang="en-US" dirty="0"/>
              <a:t>循环控制</a:t>
            </a:r>
          </a:p>
          <a:p>
            <a:r>
              <a:rPr lang="zh-CN" altLang="en-US" dirty="0"/>
              <a:t>说明：初始化变量 </a:t>
            </a:r>
            <a:r>
              <a:rPr lang="en-US" altLang="zh-CN" dirty="0"/>
              <a:t>@i=1</a:t>
            </a:r>
            <a:r>
              <a:rPr lang="zh-CN" altLang="en-US" dirty="0"/>
              <a:t>，循环输出当前值并递增，直到 </a:t>
            </a:r>
            <a:r>
              <a:rPr lang="en-US" altLang="zh-CN" dirty="0"/>
              <a:t>@i&gt;10 </a:t>
            </a:r>
            <a:r>
              <a:rPr lang="zh-CN" altLang="en-US" dirty="0"/>
              <a:t>时停止，共执行 </a:t>
            </a:r>
            <a:r>
              <a:rPr lang="en-US" altLang="zh-CN" dirty="0"/>
              <a:t>10 </a:t>
            </a:r>
            <a:r>
              <a:rPr lang="zh-CN" altLang="en-US" dirty="0"/>
              <a:t>次。</a:t>
            </a:r>
            <a:endParaRPr lang="en-US" altLang="zh-CN" dirty="0"/>
          </a:p>
          <a:p>
            <a:r>
              <a:rPr lang="zh-CN" altLang="en-US" dirty="0"/>
              <a:t>使用 </a:t>
            </a:r>
            <a:r>
              <a:rPr lang="en-US" altLang="zh-CN" dirty="0"/>
              <a:t>BREAK </a:t>
            </a:r>
            <a:r>
              <a:rPr lang="zh-CN" altLang="en-US" dirty="0"/>
              <a:t>和 </a:t>
            </a:r>
            <a:r>
              <a:rPr lang="en-US" altLang="zh-CN" dirty="0"/>
              <a:t>CONTINUE </a:t>
            </a:r>
            <a:r>
              <a:rPr lang="zh-CN" altLang="en-US" dirty="0"/>
              <a:t>的示例语句如下：</a:t>
            </a:r>
            <a:endParaRPr lang="en-US" altLang="zh-CN" dirty="0"/>
          </a:p>
        </p:txBody>
      </p:sp>
      <p:pic>
        <p:nvPicPr>
          <p:cNvPr id="7" name="图片占位符 6">
            <a:extLst>
              <a:ext uri="{FF2B5EF4-FFF2-40B4-BE49-F238E27FC236}">
                <a16:creationId xmlns:a16="http://schemas.microsoft.com/office/drawing/2014/main" id="{C6B7C82A-1D05-CFEA-F159-0A49B45FBA0F}"/>
              </a:ext>
            </a:extLst>
          </p:cNvPr>
          <p:cNvPicPr>
            <a:picLocks noGrp="1" noChangeAspect="1"/>
          </p:cNvPicPr>
          <p:nvPr>
            <p:ph type="pic" sz="quarter" idx="12"/>
          </p:nvPr>
        </p:nvPicPr>
        <p:blipFill rotWithShape="1">
          <a:blip r:embed="rId2"/>
          <a:srcRect t="-31168" b="-31168"/>
          <a:stretch>
            <a:fillRect/>
          </a:stretch>
        </p:blipFill>
        <p:spPr>
          <a:prstGeom prst="rect">
            <a:avLst/>
          </a:prstGeom>
        </p:spPr>
      </p:pic>
    </p:spTree>
    <p:extLst>
      <p:ext uri="{BB962C8B-B14F-4D97-AF65-F5344CB8AC3E}">
        <p14:creationId xmlns:p14="http://schemas.microsoft.com/office/powerpoint/2010/main" val="176165553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7690B-18D7-986B-82CE-4ACD44EDB3C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683978A-FCD0-6C17-A4C7-183BE490DA86}"/>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89319634-D702-4209-E9A3-7A582300202E}"/>
              </a:ext>
            </a:extLst>
          </p:cNvPr>
          <p:cNvSpPr>
            <a:spLocks noGrp="1"/>
          </p:cNvSpPr>
          <p:nvPr>
            <p:ph type="body" sz="quarter" idx="11"/>
          </p:nvPr>
        </p:nvSpPr>
        <p:spPr>
          <a:xfrm>
            <a:off x="193192" y="2305795"/>
            <a:ext cx="11635136" cy="2961516"/>
          </a:xfrm>
        </p:spPr>
        <p:txBody>
          <a:bodyPr/>
          <a:lstStyle/>
          <a:p>
            <a:r>
              <a:rPr lang="en-US" altLang="zh-CN" dirty="0"/>
              <a:t>4.2.5</a:t>
            </a:r>
            <a:r>
              <a:rPr lang="zh-CN" altLang="en-US" dirty="0"/>
              <a:t>　流程控制语句</a:t>
            </a:r>
            <a:endParaRPr lang="en-US" altLang="zh-CN" dirty="0"/>
          </a:p>
          <a:p>
            <a:r>
              <a:rPr lang="en-US" altLang="zh-CN" dirty="0"/>
              <a:t>2. </a:t>
            </a:r>
            <a:r>
              <a:rPr lang="zh-CN" altLang="en-US" dirty="0"/>
              <a:t>循环控制</a:t>
            </a:r>
          </a:p>
          <a:p>
            <a:r>
              <a:rPr lang="zh-CN" altLang="en-US" dirty="0"/>
              <a:t>说明：变量 </a:t>
            </a:r>
            <a:r>
              <a:rPr lang="en-US" altLang="zh-CN" dirty="0"/>
              <a:t>@j </a:t>
            </a:r>
            <a:r>
              <a:rPr lang="zh-CN" altLang="en-US" dirty="0"/>
              <a:t>从 </a:t>
            </a:r>
            <a:r>
              <a:rPr lang="en-US" altLang="zh-CN" dirty="0"/>
              <a:t>0 </a:t>
            </a:r>
            <a:r>
              <a:rPr lang="zh-CN" altLang="en-US" dirty="0"/>
              <a:t>开始循环递增，每次先加 </a:t>
            </a:r>
            <a:r>
              <a:rPr lang="en-US" altLang="zh-CN" dirty="0"/>
              <a:t>1 </a:t>
            </a:r>
            <a:r>
              <a:rPr lang="zh-CN" altLang="en-US" dirty="0"/>
              <a:t>再进行判断。当 </a:t>
            </a:r>
            <a:r>
              <a:rPr lang="en-US" altLang="zh-CN" dirty="0"/>
              <a:t>@j </a:t>
            </a:r>
            <a:r>
              <a:rPr lang="zh-CN" altLang="en-US" dirty="0"/>
              <a:t>等于 </a:t>
            </a:r>
            <a:r>
              <a:rPr lang="en-US" altLang="zh-CN" dirty="0"/>
              <a:t>5 </a:t>
            </a:r>
            <a:r>
              <a:rPr lang="zh-CN" altLang="en-US" dirty="0"/>
              <a:t>时，输出提示并执行 </a:t>
            </a:r>
            <a:r>
              <a:rPr lang="en-US" altLang="zh-CN" dirty="0"/>
              <a:t>CONTINUE </a:t>
            </a:r>
            <a:r>
              <a:rPr lang="zh-CN" altLang="en-US" dirty="0"/>
              <a:t>语句，跳过本次的奇偶判断，进入下一轮循环；其余情况下，根据 </a:t>
            </a:r>
            <a:r>
              <a:rPr lang="en-US" altLang="zh-CN" dirty="0"/>
              <a:t>@j </a:t>
            </a:r>
            <a:r>
              <a:rPr lang="zh-CN" altLang="en-US" dirty="0"/>
              <a:t>的奇偶性输出对应信息。由于变量递增在 </a:t>
            </a:r>
            <a:r>
              <a:rPr lang="en-US" altLang="zh-CN" dirty="0"/>
              <a:t>CONTINUE </a:t>
            </a:r>
            <a:r>
              <a:rPr lang="zh-CN" altLang="en-US" dirty="0"/>
              <a:t>语句之前执行，避免了死循环，最终顺利输出 </a:t>
            </a:r>
            <a:r>
              <a:rPr lang="en-US" altLang="zh-CN" dirty="0"/>
              <a:t>1 </a:t>
            </a:r>
            <a:r>
              <a:rPr lang="zh-CN" altLang="en-US" dirty="0"/>
              <a:t>到 </a:t>
            </a:r>
            <a:r>
              <a:rPr lang="en-US" altLang="zh-CN" dirty="0"/>
              <a:t>10 </a:t>
            </a:r>
            <a:r>
              <a:rPr lang="zh-CN" altLang="en-US" dirty="0"/>
              <a:t>的处理结果，并以“满足循环条件”结束。</a:t>
            </a:r>
            <a:endParaRPr lang="en-US" altLang="zh-CN" dirty="0"/>
          </a:p>
        </p:txBody>
      </p:sp>
    </p:spTree>
    <p:extLst>
      <p:ext uri="{BB962C8B-B14F-4D97-AF65-F5344CB8AC3E}">
        <p14:creationId xmlns:p14="http://schemas.microsoft.com/office/powerpoint/2010/main" val="91798031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F2AA3-7DB4-AB95-655B-978E8EB3BE9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D971AA0-95B3-F839-E3FD-074B5195AC1A}"/>
              </a:ext>
            </a:extLst>
          </p:cNvPr>
          <p:cNvSpPr>
            <a:spLocks noGrp="1"/>
          </p:cNvSpPr>
          <p:nvPr>
            <p:ph type="body" sz="quarter" idx="10"/>
          </p:nvPr>
        </p:nvSpPr>
        <p:spPr/>
        <p:txBody>
          <a:bodyPr/>
          <a:lstStyle/>
          <a:p>
            <a:r>
              <a:rPr lang="en-US" altLang="zh-CN" dirty="0"/>
              <a:t>1.3 </a:t>
            </a:r>
            <a:r>
              <a:rPr lang="zh-CN" altLang="en-US" dirty="0"/>
              <a:t>关系型数据库</a:t>
            </a:r>
          </a:p>
        </p:txBody>
      </p:sp>
      <p:sp>
        <p:nvSpPr>
          <p:cNvPr id="5" name="文本占位符 4">
            <a:extLst>
              <a:ext uri="{FF2B5EF4-FFF2-40B4-BE49-F238E27FC236}">
                <a16:creationId xmlns:a16="http://schemas.microsoft.com/office/drawing/2014/main" id="{1FDE36C7-6A3C-7934-D349-AE17F9BA2896}"/>
              </a:ext>
            </a:extLst>
          </p:cNvPr>
          <p:cNvSpPr>
            <a:spLocks noGrp="1"/>
          </p:cNvSpPr>
          <p:nvPr>
            <p:ph type="body" sz="quarter" idx="11"/>
          </p:nvPr>
        </p:nvSpPr>
        <p:spPr>
          <a:xfrm>
            <a:off x="193192" y="1328126"/>
            <a:ext cx="11635136" cy="4916859"/>
          </a:xfrm>
        </p:spPr>
        <p:txBody>
          <a:bodyPr/>
          <a:lstStyle/>
          <a:p>
            <a:r>
              <a:rPr lang="en-US" altLang="zh-CN" dirty="0"/>
              <a:t>1.3.1</a:t>
            </a:r>
            <a:r>
              <a:rPr lang="zh-CN" altLang="en-US" dirty="0"/>
              <a:t>　关系模型</a:t>
            </a:r>
            <a:endParaRPr lang="en-US" altLang="zh-CN" dirty="0"/>
          </a:p>
          <a:p>
            <a:r>
              <a:rPr lang="en-US" altLang="zh-CN" dirty="0"/>
              <a:t>1. </a:t>
            </a:r>
            <a:r>
              <a:rPr lang="zh-CN" altLang="en-US" dirty="0"/>
              <a:t>关系代数</a:t>
            </a:r>
          </a:p>
          <a:p>
            <a:r>
              <a:rPr lang="zh-CN" altLang="en-US" dirty="0"/>
              <a:t>关系代数是一种基于关系运算的代数系统，可用于描述和操作关系型数据库中的数据。关系代数提供一组操作，它们接受一个或两个关系作为输入，并生成一个新的关系作为输出。关系代数提供的用于关系型数据库的操作主要由基本运算、函数、关系模式和查询等组成。</a:t>
            </a:r>
            <a:endParaRPr lang="en-US" altLang="zh-CN" dirty="0"/>
          </a:p>
          <a:p>
            <a:r>
              <a:rPr lang="zh-CN" altLang="en-US" dirty="0"/>
              <a:t>（</a:t>
            </a:r>
            <a:r>
              <a:rPr lang="en-US" altLang="zh-CN" dirty="0"/>
              <a:t>1</a:t>
            </a:r>
            <a:r>
              <a:rPr lang="zh-CN" altLang="en-US" dirty="0"/>
              <a:t>）基本运算。</a:t>
            </a:r>
            <a:endParaRPr lang="en-US" altLang="zh-CN" dirty="0"/>
          </a:p>
          <a:p>
            <a:r>
              <a:rPr lang="zh-CN" altLang="en-US" dirty="0"/>
              <a:t>（</a:t>
            </a:r>
            <a:r>
              <a:rPr lang="en-US" altLang="zh-CN" dirty="0"/>
              <a:t>2</a:t>
            </a:r>
            <a:r>
              <a:rPr lang="zh-CN" altLang="en-US" dirty="0"/>
              <a:t>）函数。</a:t>
            </a:r>
            <a:endParaRPr lang="en-US" altLang="zh-CN" dirty="0"/>
          </a:p>
          <a:p>
            <a:r>
              <a:rPr lang="zh-CN" altLang="en-US" dirty="0"/>
              <a:t>（</a:t>
            </a:r>
            <a:r>
              <a:rPr lang="en-US" altLang="zh-CN" dirty="0"/>
              <a:t>3</a:t>
            </a:r>
            <a:r>
              <a:rPr lang="zh-CN" altLang="en-US" dirty="0"/>
              <a:t>）关系模式。</a:t>
            </a:r>
            <a:endParaRPr lang="en-US" altLang="zh-CN" dirty="0"/>
          </a:p>
          <a:p>
            <a:r>
              <a:rPr lang="zh-CN" altLang="en-US" dirty="0"/>
              <a:t>（</a:t>
            </a:r>
            <a:r>
              <a:rPr lang="en-US" altLang="zh-CN" dirty="0"/>
              <a:t>4</a:t>
            </a:r>
            <a:r>
              <a:rPr lang="zh-CN" altLang="en-US" dirty="0"/>
              <a:t>）查询。</a:t>
            </a:r>
            <a:endParaRPr lang="en-US" altLang="zh-CN" dirty="0"/>
          </a:p>
        </p:txBody>
      </p:sp>
    </p:spTree>
    <p:extLst>
      <p:ext uri="{BB962C8B-B14F-4D97-AF65-F5344CB8AC3E}">
        <p14:creationId xmlns:p14="http://schemas.microsoft.com/office/powerpoint/2010/main" val="166207258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844D8-3890-5958-1353-44235DCA1136}"/>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2DB18C43-E1A9-0C79-F787-CD10B5E9F398}"/>
              </a:ext>
            </a:extLst>
          </p:cNvPr>
          <p:cNvPicPr>
            <a:picLocks noGrp="1" noChangeAspect="1"/>
          </p:cNvPicPr>
          <p:nvPr>
            <p:ph type="pic" sz="quarter" idx="12"/>
          </p:nvPr>
        </p:nvPicPr>
        <p:blipFill rotWithShape="1">
          <a:blip r:embed="rId2"/>
          <a:srcRect t="-56431" b="-56431"/>
          <a:stretch>
            <a:fillRect/>
          </a:stretch>
        </p:blipFill>
        <p:spPr>
          <a:xfrm>
            <a:off x="177693" y="3024058"/>
            <a:ext cx="11635136" cy="3303556"/>
          </a:xfrm>
          <a:prstGeom prst="rect">
            <a:avLst/>
          </a:prstGeom>
        </p:spPr>
      </p:pic>
      <p:sp>
        <p:nvSpPr>
          <p:cNvPr id="4" name="文本占位符 3">
            <a:extLst>
              <a:ext uri="{FF2B5EF4-FFF2-40B4-BE49-F238E27FC236}">
                <a16:creationId xmlns:a16="http://schemas.microsoft.com/office/drawing/2014/main" id="{9CB4192A-DA16-D7C2-740F-A86B48A61969}"/>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3AA2FDFB-A0CF-4E88-CDFE-2865573E9186}"/>
              </a:ext>
            </a:extLst>
          </p:cNvPr>
          <p:cNvSpPr>
            <a:spLocks noGrp="1"/>
          </p:cNvSpPr>
          <p:nvPr>
            <p:ph type="body" sz="quarter" idx="11"/>
          </p:nvPr>
        </p:nvSpPr>
        <p:spPr>
          <a:xfrm>
            <a:off x="177693" y="1365434"/>
            <a:ext cx="11635136" cy="2474203"/>
          </a:xfrm>
        </p:spPr>
        <p:txBody>
          <a:bodyPr/>
          <a:lstStyle/>
          <a:p>
            <a:r>
              <a:rPr lang="en-US" altLang="zh-CN" dirty="0"/>
              <a:t>4.2.5</a:t>
            </a:r>
            <a:r>
              <a:rPr lang="zh-CN" altLang="en-US" dirty="0"/>
              <a:t>　流程控制语句</a:t>
            </a:r>
            <a:endParaRPr lang="en-US" altLang="zh-CN" dirty="0"/>
          </a:p>
          <a:p>
            <a:r>
              <a:rPr lang="en-US" altLang="zh-CN" dirty="0"/>
              <a:t>3. </a:t>
            </a:r>
            <a:r>
              <a:rPr lang="zh-CN" altLang="en-US" dirty="0"/>
              <a:t>流程跳转</a:t>
            </a:r>
            <a:endParaRPr lang="en-US" altLang="zh-CN" dirty="0"/>
          </a:p>
          <a:p>
            <a:r>
              <a:rPr lang="en-US" altLang="zh-CN" dirty="0"/>
              <a:t>T-SQL </a:t>
            </a:r>
            <a:r>
              <a:rPr lang="zh-CN" altLang="en-US" dirty="0"/>
              <a:t>中的流程跳转语句有两种：</a:t>
            </a:r>
            <a:r>
              <a:rPr lang="en-US" altLang="zh-CN" dirty="0"/>
              <a:t>GOTO </a:t>
            </a:r>
            <a:r>
              <a:rPr lang="zh-CN" altLang="en-US" dirty="0"/>
              <a:t>语句和 </a:t>
            </a:r>
            <a:r>
              <a:rPr lang="en-US" altLang="zh-CN" dirty="0"/>
              <a:t>RETURN </a:t>
            </a:r>
            <a:r>
              <a:rPr lang="zh-CN" altLang="en-US" dirty="0"/>
              <a:t>语句。</a:t>
            </a:r>
            <a:endParaRPr lang="en-US" altLang="zh-CN" dirty="0"/>
          </a:p>
          <a:p>
            <a:r>
              <a:rPr lang="zh-CN" altLang="en-US" dirty="0"/>
              <a:t>（</a:t>
            </a:r>
            <a:r>
              <a:rPr lang="en-US" altLang="zh-CN" dirty="0"/>
              <a:t>1</a:t>
            </a:r>
            <a:r>
              <a:rPr lang="zh-CN" altLang="en-US" dirty="0"/>
              <a:t>）</a:t>
            </a:r>
            <a:r>
              <a:rPr lang="en-US" altLang="zh-CN" dirty="0"/>
              <a:t>GOTO </a:t>
            </a:r>
            <a:r>
              <a:rPr lang="zh-CN" altLang="en-US" dirty="0"/>
              <a:t>语句。</a:t>
            </a:r>
            <a:endParaRPr lang="en-US" altLang="zh-CN" dirty="0"/>
          </a:p>
          <a:p>
            <a:r>
              <a:rPr lang="en-US" altLang="zh-CN" dirty="0"/>
              <a:t>GOTO </a:t>
            </a:r>
            <a:r>
              <a:rPr lang="zh-CN" altLang="en-US" dirty="0"/>
              <a:t>语句用于跳转到指定标签（谨慎使用，避免代码混乱）。该语句的语法格式如下：</a:t>
            </a:r>
            <a:endParaRPr lang="en-US" altLang="zh-CN" dirty="0"/>
          </a:p>
        </p:txBody>
      </p:sp>
    </p:spTree>
    <p:extLst>
      <p:ext uri="{BB962C8B-B14F-4D97-AF65-F5344CB8AC3E}">
        <p14:creationId xmlns:p14="http://schemas.microsoft.com/office/powerpoint/2010/main" val="336275456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46E9A-B965-2E18-6C7D-5342F287D19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837CE46-EF9A-37BF-835F-AB4DBD712D62}"/>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1114A08F-26F7-AE45-2F29-0AEDD543EC64}"/>
              </a:ext>
            </a:extLst>
          </p:cNvPr>
          <p:cNvSpPr>
            <a:spLocks noGrp="1"/>
          </p:cNvSpPr>
          <p:nvPr>
            <p:ph type="body" sz="quarter" idx="11"/>
          </p:nvPr>
        </p:nvSpPr>
        <p:spPr>
          <a:xfrm>
            <a:off x="177693" y="1285535"/>
            <a:ext cx="11635136" cy="2474203"/>
          </a:xfrm>
        </p:spPr>
        <p:txBody>
          <a:bodyPr/>
          <a:lstStyle/>
          <a:p>
            <a:r>
              <a:rPr lang="en-US" altLang="zh-CN" dirty="0"/>
              <a:t>4.2.5</a:t>
            </a:r>
            <a:r>
              <a:rPr lang="zh-CN" altLang="en-US" dirty="0"/>
              <a:t>　流程控制语句</a:t>
            </a:r>
            <a:endParaRPr lang="en-US" altLang="zh-CN" dirty="0"/>
          </a:p>
          <a:p>
            <a:r>
              <a:rPr lang="en-US" altLang="zh-CN" dirty="0"/>
              <a:t>3. </a:t>
            </a:r>
            <a:r>
              <a:rPr lang="zh-CN" altLang="en-US" dirty="0"/>
              <a:t>流程跳转</a:t>
            </a:r>
            <a:endParaRPr lang="en-US" altLang="zh-CN" dirty="0"/>
          </a:p>
          <a:p>
            <a:r>
              <a:rPr lang="zh-CN" altLang="en-US" dirty="0"/>
              <a:t>（</a:t>
            </a:r>
            <a:r>
              <a:rPr lang="en-US" altLang="zh-CN" dirty="0"/>
              <a:t>1</a:t>
            </a:r>
            <a:r>
              <a:rPr lang="zh-CN" altLang="en-US" dirty="0"/>
              <a:t>）</a:t>
            </a:r>
            <a:r>
              <a:rPr lang="en-US" altLang="zh-CN" dirty="0"/>
              <a:t>GOTO </a:t>
            </a:r>
            <a:r>
              <a:rPr lang="zh-CN" altLang="en-US" dirty="0"/>
              <a:t>语句。</a:t>
            </a:r>
            <a:endParaRPr lang="en-US" altLang="zh-CN" dirty="0"/>
          </a:p>
          <a:p>
            <a:r>
              <a:rPr lang="zh-CN" altLang="en-US" dirty="0"/>
              <a:t>说明：</a:t>
            </a:r>
            <a:r>
              <a:rPr lang="en-US" altLang="zh-CN" dirty="0"/>
              <a:t>GOTO </a:t>
            </a:r>
            <a:r>
              <a:rPr lang="zh-CN" altLang="en-US" dirty="0"/>
              <a:t>后跟标签名，程序将跳转到以 </a:t>
            </a:r>
            <a:r>
              <a:rPr lang="en-US" altLang="zh-CN" dirty="0" err="1"/>
              <a:t>label_name</a:t>
            </a:r>
            <a:r>
              <a:rPr lang="en-US" altLang="zh-CN" dirty="0"/>
              <a:t> </a:t>
            </a:r>
            <a:r>
              <a:rPr lang="zh-CN" altLang="en-US" dirty="0"/>
              <a:t>定义的位置继续执行。标签名遵循标识符规则。例如：</a:t>
            </a:r>
            <a:endParaRPr lang="en-US" altLang="zh-CN" dirty="0"/>
          </a:p>
        </p:txBody>
      </p:sp>
      <p:pic>
        <p:nvPicPr>
          <p:cNvPr id="7" name="图片占位符 6">
            <a:extLst>
              <a:ext uri="{FF2B5EF4-FFF2-40B4-BE49-F238E27FC236}">
                <a16:creationId xmlns:a16="http://schemas.microsoft.com/office/drawing/2014/main" id="{2F75EA69-09A4-2B76-8DDD-C56E80D04563}"/>
              </a:ext>
            </a:extLst>
          </p:cNvPr>
          <p:cNvPicPr>
            <a:picLocks noGrp="1" noChangeAspect="1"/>
          </p:cNvPicPr>
          <p:nvPr>
            <p:ph type="pic" sz="quarter" idx="12"/>
          </p:nvPr>
        </p:nvPicPr>
        <p:blipFill rotWithShape="1">
          <a:blip r:embed="rId2"/>
          <a:srcRect t="-21855" b="-21855"/>
          <a:stretch>
            <a:fillRect/>
          </a:stretch>
        </p:blipFill>
        <p:spPr>
          <a:xfrm>
            <a:off x="177693" y="3246000"/>
            <a:ext cx="11635136" cy="3303556"/>
          </a:xfrm>
          <a:prstGeom prst="rect">
            <a:avLst/>
          </a:prstGeom>
        </p:spPr>
      </p:pic>
    </p:spTree>
    <p:extLst>
      <p:ext uri="{BB962C8B-B14F-4D97-AF65-F5344CB8AC3E}">
        <p14:creationId xmlns:p14="http://schemas.microsoft.com/office/powerpoint/2010/main" val="194843206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CBADA-E641-A65D-60AB-158C6114882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CFFC15A-0CB2-EE89-F2CC-1DE44051EDDB}"/>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97B263B3-6198-5573-11E0-F22E0A6790CF}"/>
              </a:ext>
            </a:extLst>
          </p:cNvPr>
          <p:cNvSpPr>
            <a:spLocks noGrp="1"/>
          </p:cNvSpPr>
          <p:nvPr>
            <p:ph type="body" sz="quarter" idx="11"/>
          </p:nvPr>
        </p:nvSpPr>
        <p:spPr>
          <a:xfrm>
            <a:off x="193192" y="2549451"/>
            <a:ext cx="11635136" cy="2474203"/>
          </a:xfrm>
        </p:spPr>
        <p:txBody>
          <a:bodyPr/>
          <a:lstStyle/>
          <a:p>
            <a:r>
              <a:rPr lang="en-US" altLang="zh-CN" dirty="0"/>
              <a:t>4.2.5</a:t>
            </a:r>
            <a:r>
              <a:rPr lang="zh-CN" altLang="en-US" dirty="0"/>
              <a:t>　流程控制语句</a:t>
            </a:r>
            <a:endParaRPr lang="en-US" altLang="zh-CN" dirty="0"/>
          </a:p>
          <a:p>
            <a:r>
              <a:rPr lang="en-US" altLang="zh-CN" dirty="0"/>
              <a:t>3. </a:t>
            </a:r>
            <a:r>
              <a:rPr lang="zh-CN" altLang="en-US" dirty="0"/>
              <a:t>流程跳转</a:t>
            </a:r>
            <a:endParaRPr lang="en-US" altLang="zh-CN" dirty="0"/>
          </a:p>
          <a:p>
            <a:r>
              <a:rPr lang="zh-CN" altLang="en-US" dirty="0"/>
              <a:t>（</a:t>
            </a:r>
            <a:r>
              <a:rPr lang="en-US" altLang="zh-CN" dirty="0"/>
              <a:t>1</a:t>
            </a:r>
            <a:r>
              <a:rPr lang="zh-CN" altLang="en-US" dirty="0"/>
              <a:t>）</a:t>
            </a:r>
            <a:r>
              <a:rPr lang="en-US" altLang="zh-CN" dirty="0"/>
              <a:t>GOTO </a:t>
            </a:r>
            <a:r>
              <a:rPr lang="zh-CN" altLang="en-US" dirty="0"/>
              <a:t>语句。</a:t>
            </a:r>
            <a:endParaRPr lang="en-US" altLang="zh-CN" dirty="0"/>
          </a:p>
          <a:p>
            <a:r>
              <a:rPr lang="zh-CN" altLang="en-US" dirty="0"/>
              <a:t>说明：使用 </a:t>
            </a:r>
            <a:r>
              <a:rPr lang="en-US" altLang="zh-CN" dirty="0"/>
              <a:t>GOTO </a:t>
            </a:r>
            <a:r>
              <a:rPr lang="zh-CN" altLang="en-US" dirty="0"/>
              <a:t>实现一个简单的计数循环，从 </a:t>
            </a:r>
            <a:r>
              <a:rPr lang="en-US" altLang="zh-CN" dirty="0"/>
              <a:t>1 </a:t>
            </a:r>
            <a:r>
              <a:rPr lang="zh-CN" altLang="en-US" dirty="0"/>
              <a:t>累加到 </a:t>
            </a:r>
            <a:r>
              <a:rPr lang="en-US" altLang="zh-CN" dirty="0"/>
              <a:t>5</a:t>
            </a:r>
            <a:r>
              <a:rPr lang="zh-CN" altLang="en-US" dirty="0"/>
              <a:t>，然后输出“循环结束”。虽然功能可行，但应优先使用 </a:t>
            </a:r>
            <a:r>
              <a:rPr lang="en-US" altLang="zh-CN" dirty="0"/>
              <a:t>WHILE </a:t>
            </a:r>
            <a:r>
              <a:rPr lang="zh-CN" altLang="en-US" dirty="0"/>
              <a:t>语句以提高可读性。</a:t>
            </a:r>
            <a:endParaRPr lang="en-US" altLang="zh-CN" dirty="0"/>
          </a:p>
        </p:txBody>
      </p:sp>
    </p:spTree>
    <p:extLst>
      <p:ext uri="{BB962C8B-B14F-4D97-AF65-F5344CB8AC3E}">
        <p14:creationId xmlns:p14="http://schemas.microsoft.com/office/powerpoint/2010/main" val="245775579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54B3F-4981-66B5-A498-B2AAC444DFD8}"/>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42EB4783-6CC9-3CFA-0960-CC8C61277D4C}"/>
              </a:ext>
            </a:extLst>
          </p:cNvPr>
          <p:cNvPicPr>
            <a:picLocks noGrp="1" noChangeAspect="1"/>
          </p:cNvPicPr>
          <p:nvPr>
            <p:ph type="pic" sz="quarter" idx="12"/>
          </p:nvPr>
        </p:nvPicPr>
        <p:blipFill rotWithShape="1">
          <a:blip r:embed="rId2"/>
          <a:srcRect t="-11985" b="-11985"/>
          <a:stretch>
            <a:fillRect/>
          </a:stretch>
        </p:blipFill>
        <p:spPr>
          <a:xfrm>
            <a:off x="173672" y="3361409"/>
            <a:ext cx="11635136" cy="3303556"/>
          </a:xfrm>
          <a:prstGeom prst="rect">
            <a:avLst/>
          </a:prstGeom>
        </p:spPr>
      </p:pic>
      <p:sp>
        <p:nvSpPr>
          <p:cNvPr id="4" name="文本占位符 3">
            <a:extLst>
              <a:ext uri="{FF2B5EF4-FFF2-40B4-BE49-F238E27FC236}">
                <a16:creationId xmlns:a16="http://schemas.microsoft.com/office/drawing/2014/main" id="{C31B6C5E-4EB9-8CB9-1C53-CA9F8B98ADF9}"/>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C0B79DC2-5B2E-B372-B3F3-CFC9DE1A96CF}"/>
              </a:ext>
            </a:extLst>
          </p:cNvPr>
          <p:cNvSpPr>
            <a:spLocks noGrp="1"/>
          </p:cNvSpPr>
          <p:nvPr>
            <p:ph type="body" sz="quarter" idx="11"/>
          </p:nvPr>
        </p:nvSpPr>
        <p:spPr>
          <a:xfrm>
            <a:off x="173672" y="1842909"/>
            <a:ext cx="11635136" cy="1499578"/>
          </a:xfrm>
        </p:spPr>
        <p:txBody>
          <a:bodyPr/>
          <a:lstStyle/>
          <a:p>
            <a:r>
              <a:rPr lang="en-US" altLang="zh-CN" dirty="0"/>
              <a:t>4.2.6</a:t>
            </a:r>
            <a:r>
              <a:rPr lang="zh-CN" altLang="en-US" dirty="0"/>
              <a:t>　错误处理</a:t>
            </a:r>
            <a:endParaRPr lang="en-US" altLang="zh-CN" dirty="0"/>
          </a:p>
          <a:p>
            <a:r>
              <a:rPr lang="en-US" altLang="zh-CN" dirty="0"/>
              <a:t>SQL Server </a:t>
            </a:r>
            <a:r>
              <a:rPr lang="zh-CN" altLang="en-US" dirty="0"/>
              <a:t>中使用 </a:t>
            </a:r>
            <a:r>
              <a:rPr lang="en-US" altLang="zh-CN" dirty="0"/>
              <a:t>TRY...CATCH </a:t>
            </a:r>
            <a:r>
              <a:rPr lang="zh-CN" altLang="en-US" dirty="0"/>
              <a:t>语句捕获错误并进行错误处理，常用于事务回滚。该语句的语法格式如下：</a:t>
            </a:r>
            <a:endParaRPr lang="en-US" altLang="zh-CN" dirty="0"/>
          </a:p>
        </p:txBody>
      </p:sp>
    </p:spTree>
    <p:extLst>
      <p:ext uri="{BB962C8B-B14F-4D97-AF65-F5344CB8AC3E}">
        <p14:creationId xmlns:p14="http://schemas.microsoft.com/office/powerpoint/2010/main" val="235238543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D65BD-043E-765D-EF75-D2C9EFBA4B5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FBA4335-1F00-B17D-BC1C-ADE046BAD3DD}"/>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6F804D82-0A6F-D137-0DAB-CF9508C88AD6}"/>
              </a:ext>
            </a:extLst>
          </p:cNvPr>
          <p:cNvSpPr>
            <a:spLocks noGrp="1"/>
          </p:cNvSpPr>
          <p:nvPr>
            <p:ph type="body" sz="quarter" idx="11"/>
          </p:nvPr>
        </p:nvSpPr>
        <p:spPr>
          <a:xfrm>
            <a:off x="177693" y="1196965"/>
            <a:ext cx="11635136" cy="1986891"/>
          </a:xfrm>
        </p:spPr>
        <p:txBody>
          <a:bodyPr/>
          <a:lstStyle/>
          <a:p>
            <a:r>
              <a:rPr lang="en-US" altLang="zh-CN" dirty="0"/>
              <a:t>4.2.6</a:t>
            </a:r>
            <a:r>
              <a:rPr lang="zh-CN" altLang="en-US" dirty="0"/>
              <a:t>　错误处理</a:t>
            </a:r>
            <a:endParaRPr lang="en-US" altLang="zh-CN" dirty="0"/>
          </a:p>
          <a:p>
            <a:r>
              <a:rPr lang="zh-CN" altLang="en-US" dirty="0"/>
              <a:t>说明：</a:t>
            </a:r>
            <a:r>
              <a:rPr lang="en-US" altLang="zh-CN" dirty="0"/>
              <a:t>BEGIN TRY </a:t>
            </a:r>
            <a:r>
              <a:rPr lang="zh-CN" altLang="en-US" dirty="0"/>
              <a:t>块中若发生运行时错误，程序立即跳转到 </a:t>
            </a:r>
            <a:r>
              <a:rPr lang="en-US" altLang="zh-CN" dirty="0"/>
              <a:t>BEGIN CATCH </a:t>
            </a:r>
            <a:r>
              <a:rPr lang="zh-CN" altLang="en-US" dirty="0"/>
              <a:t>块执行错误处理逻辑，实现异常捕获。</a:t>
            </a:r>
            <a:endParaRPr lang="en-US" altLang="zh-CN" dirty="0"/>
          </a:p>
          <a:p>
            <a:r>
              <a:rPr lang="zh-CN" altLang="en-US" dirty="0"/>
              <a:t>例如：</a:t>
            </a:r>
            <a:endParaRPr lang="en-US" altLang="zh-CN" dirty="0"/>
          </a:p>
        </p:txBody>
      </p:sp>
      <p:pic>
        <p:nvPicPr>
          <p:cNvPr id="8" name="图片占位符 7">
            <a:extLst>
              <a:ext uri="{FF2B5EF4-FFF2-40B4-BE49-F238E27FC236}">
                <a16:creationId xmlns:a16="http://schemas.microsoft.com/office/drawing/2014/main" id="{01F08805-4E62-304C-D193-88C58DA78284}"/>
              </a:ext>
            </a:extLst>
          </p:cNvPr>
          <p:cNvPicPr>
            <a:picLocks noGrp="1" noChangeAspect="1"/>
          </p:cNvPicPr>
          <p:nvPr>
            <p:ph type="pic" sz="quarter" idx="12"/>
          </p:nvPr>
        </p:nvPicPr>
        <p:blipFill rotWithShape="1">
          <a:blip r:embed="rId2"/>
          <a:srcRect l="-7261" r="-7261"/>
          <a:stretch>
            <a:fillRect/>
          </a:stretch>
        </p:blipFill>
        <p:spPr>
          <a:xfrm>
            <a:off x="177693" y="3183856"/>
            <a:ext cx="11635136" cy="3303556"/>
          </a:xfrm>
          <a:prstGeom prst="rect">
            <a:avLst/>
          </a:prstGeom>
        </p:spPr>
      </p:pic>
    </p:spTree>
    <p:extLst>
      <p:ext uri="{BB962C8B-B14F-4D97-AF65-F5344CB8AC3E}">
        <p14:creationId xmlns:p14="http://schemas.microsoft.com/office/powerpoint/2010/main" val="45024515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E482C-9956-C0D5-CBEC-A971752D07D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ED82198-52E3-52E6-2624-A4D096085173}"/>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B5FB24A8-448A-851A-CC5C-FC1E92EBABB1}"/>
              </a:ext>
            </a:extLst>
          </p:cNvPr>
          <p:cNvSpPr>
            <a:spLocks noGrp="1"/>
          </p:cNvSpPr>
          <p:nvPr>
            <p:ph type="body" sz="quarter" idx="11"/>
          </p:nvPr>
        </p:nvSpPr>
        <p:spPr>
          <a:xfrm>
            <a:off x="193192" y="3036764"/>
            <a:ext cx="11635136" cy="1499578"/>
          </a:xfrm>
        </p:spPr>
        <p:txBody>
          <a:bodyPr/>
          <a:lstStyle/>
          <a:p>
            <a:r>
              <a:rPr lang="en-US" altLang="zh-CN" dirty="0"/>
              <a:t>4.2.6</a:t>
            </a:r>
            <a:r>
              <a:rPr lang="zh-CN" altLang="en-US" dirty="0"/>
              <a:t>　错误处理</a:t>
            </a:r>
            <a:endParaRPr lang="en-US" altLang="zh-CN" dirty="0"/>
          </a:p>
          <a:p>
            <a:r>
              <a:rPr lang="zh-CN" altLang="en-US" dirty="0"/>
              <a:t>说明：在事务中执行转账操作。若任一语句失败（如余额不足、主键冲突等）， </a:t>
            </a:r>
            <a:r>
              <a:rPr lang="en-US" altLang="zh-CN" dirty="0"/>
              <a:t>CATCH </a:t>
            </a:r>
            <a:r>
              <a:rPr lang="zh-CN" altLang="en-US" dirty="0"/>
              <a:t>块将捕获异常，回滚事务，并输出具体错误信息，防止数据不一致。</a:t>
            </a:r>
            <a:endParaRPr lang="en-US" altLang="zh-CN" dirty="0"/>
          </a:p>
        </p:txBody>
      </p:sp>
    </p:spTree>
    <p:extLst>
      <p:ext uri="{BB962C8B-B14F-4D97-AF65-F5344CB8AC3E}">
        <p14:creationId xmlns:p14="http://schemas.microsoft.com/office/powerpoint/2010/main" val="13422888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B6150-B11B-AFC7-92BE-6E1FAB4AC32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A0626A9-A89D-0CB3-C9D0-B671B2C13570}"/>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0F605926-D834-80C0-B6A8-C252819EAD3B}"/>
              </a:ext>
            </a:extLst>
          </p:cNvPr>
          <p:cNvSpPr>
            <a:spLocks noGrp="1"/>
          </p:cNvSpPr>
          <p:nvPr>
            <p:ph type="body" sz="quarter" idx="11"/>
          </p:nvPr>
        </p:nvSpPr>
        <p:spPr>
          <a:xfrm>
            <a:off x="173672" y="1355596"/>
            <a:ext cx="11635136" cy="1986891"/>
          </a:xfrm>
        </p:spPr>
        <p:txBody>
          <a:bodyPr/>
          <a:lstStyle/>
          <a:p>
            <a:r>
              <a:rPr lang="en-US" altLang="zh-CN" dirty="0"/>
              <a:t>4.2.7</a:t>
            </a:r>
            <a:r>
              <a:rPr lang="zh-CN" altLang="en-US" dirty="0"/>
              <a:t>　延迟执行</a:t>
            </a:r>
            <a:endParaRPr lang="en-US" altLang="zh-CN" dirty="0"/>
          </a:p>
          <a:p>
            <a:r>
              <a:rPr lang="en-US" altLang="zh-CN" dirty="0"/>
              <a:t>SQL Server </a:t>
            </a:r>
            <a:r>
              <a:rPr lang="zh-CN" altLang="en-US" dirty="0"/>
              <a:t>中使用 </a:t>
            </a:r>
            <a:r>
              <a:rPr lang="en-US" altLang="zh-CN" dirty="0"/>
              <a:t>WAITFOR </a:t>
            </a:r>
            <a:r>
              <a:rPr lang="zh-CN" altLang="en-US" dirty="0"/>
              <a:t>语句实现延迟执行，该语句是 </a:t>
            </a:r>
            <a:r>
              <a:rPr lang="en-US" altLang="zh-CN" dirty="0"/>
              <a:t>SQL Server </a:t>
            </a:r>
            <a:r>
              <a:rPr lang="zh-CN" altLang="en-US" dirty="0"/>
              <a:t>中最直接的延迟执行命令，它有两种使用方式：延迟指定时间后执行，或等到特定时间点执行。该语句的语法格式如下：</a:t>
            </a:r>
            <a:endParaRPr lang="en-US" altLang="zh-CN" dirty="0"/>
          </a:p>
        </p:txBody>
      </p:sp>
      <p:pic>
        <p:nvPicPr>
          <p:cNvPr id="7" name="图片占位符 6">
            <a:extLst>
              <a:ext uri="{FF2B5EF4-FFF2-40B4-BE49-F238E27FC236}">
                <a16:creationId xmlns:a16="http://schemas.microsoft.com/office/drawing/2014/main" id="{C9C7B497-A960-D135-65E0-94EBB217A2CA}"/>
              </a:ext>
            </a:extLst>
          </p:cNvPr>
          <p:cNvPicPr>
            <a:picLocks noGrp="1" noChangeAspect="1"/>
          </p:cNvPicPr>
          <p:nvPr>
            <p:ph type="pic" sz="quarter" idx="12"/>
          </p:nvPr>
        </p:nvPicPr>
        <p:blipFill rotWithShape="1">
          <a:blip r:embed="rId2"/>
          <a:srcRect t="-56223" b="-56223"/>
          <a:stretch>
            <a:fillRect/>
          </a:stretch>
        </p:blipFill>
        <p:spPr>
          <a:xfrm>
            <a:off x="173038" y="3360738"/>
            <a:ext cx="11636375" cy="3303587"/>
          </a:xfrm>
          <a:prstGeom prst="rect">
            <a:avLst/>
          </a:prstGeom>
        </p:spPr>
      </p:pic>
    </p:spTree>
    <p:extLst>
      <p:ext uri="{BB962C8B-B14F-4D97-AF65-F5344CB8AC3E}">
        <p14:creationId xmlns:p14="http://schemas.microsoft.com/office/powerpoint/2010/main" val="180208689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3D37A-2F87-1C30-3F7A-CB562320CF5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48389B8-61A1-CD71-4875-8F085AAD15B5}"/>
              </a:ext>
            </a:extLst>
          </p:cNvPr>
          <p:cNvSpPr>
            <a:spLocks noGrp="1"/>
          </p:cNvSpPr>
          <p:nvPr>
            <p:ph type="body" sz="quarter" idx="10"/>
          </p:nvPr>
        </p:nvSpPr>
        <p:spPr/>
        <p:txBody>
          <a:bodyPr/>
          <a:lstStyle/>
          <a:p>
            <a:r>
              <a:rPr lang="en-US" altLang="zh-CN" dirty="0"/>
              <a:t>4.2 T-SQL </a:t>
            </a:r>
            <a:r>
              <a:rPr lang="zh-CN" altLang="en-US" dirty="0"/>
              <a:t>语言基础</a:t>
            </a:r>
          </a:p>
        </p:txBody>
      </p:sp>
      <p:sp>
        <p:nvSpPr>
          <p:cNvPr id="5" name="文本占位符 4">
            <a:extLst>
              <a:ext uri="{FF2B5EF4-FFF2-40B4-BE49-F238E27FC236}">
                <a16:creationId xmlns:a16="http://schemas.microsoft.com/office/drawing/2014/main" id="{6152DA47-68AA-CB26-A5EB-9BDB774A9166}"/>
              </a:ext>
            </a:extLst>
          </p:cNvPr>
          <p:cNvSpPr>
            <a:spLocks noGrp="1"/>
          </p:cNvSpPr>
          <p:nvPr>
            <p:ph type="body" sz="quarter" idx="11"/>
          </p:nvPr>
        </p:nvSpPr>
        <p:spPr>
          <a:xfrm>
            <a:off x="173672" y="1666314"/>
            <a:ext cx="11635136" cy="1986891"/>
          </a:xfrm>
        </p:spPr>
        <p:txBody>
          <a:bodyPr/>
          <a:lstStyle/>
          <a:p>
            <a:r>
              <a:rPr lang="en-US" altLang="zh-CN" dirty="0"/>
              <a:t>4.2.7</a:t>
            </a:r>
            <a:r>
              <a:rPr lang="zh-CN" altLang="en-US" dirty="0"/>
              <a:t>　延迟执行</a:t>
            </a:r>
            <a:endParaRPr lang="en-US" altLang="zh-CN" dirty="0"/>
          </a:p>
          <a:p>
            <a:r>
              <a:rPr lang="zh-CN" altLang="en-US" dirty="0"/>
              <a:t>说明：</a:t>
            </a:r>
            <a:r>
              <a:rPr lang="en-US" altLang="zh-CN" dirty="0"/>
              <a:t>DELAY </a:t>
            </a:r>
            <a:r>
              <a:rPr lang="zh-CN" altLang="en-US" dirty="0"/>
              <a:t>表示等待一段时长（最长为 </a:t>
            </a:r>
            <a:r>
              <a:rPr lang="en-US" altLang="zh-CN" dirty="0"/>
              <a:t>24 </a:t>
            </a:r>
            <a:r>
              <a:rPr lang="zh-CN" altLang="en-US" dirty="0"/>
              <a:t>小时），</a:t>
            </a:r>
            <a:r>
              <a:rPr lang="en-US" altLang="zh-CN" dirty="0"/>
              <a:t>TIME </a:t>
            </a:r>
            <a:r>
              <a:rPr lang="zh-CN" altLang="en-US" dirty="0"/>
              <a:t>表示暂停执行直到系统时间达到指定时刻。执行期间会阻塞会话。</a:t>
            </a:r>
            <a:endParaRPr lang="en-US" altLang="zh-CN" dirty="0"/>
          </a:p>
          <a:p>
            <a:r>
              <a:rPr lang="zh-CN" altLang="en-US" dirty="0"/>
              <a:t>例如：</a:t>
            </a:r>
            <a:endParaRPr lang="en-US" altLang="zh-CN" dirty="0"/>
          </a:p>
        </p:txBody>
      </p:sp>
      <p:pic>
        <p:nvPicPr>
          <p:cNvPr id="8" name="图片占位符 7">
            <a:extLst>
              <a:ext uri="{FF2B5EF4-FFF2-40B4-BE49-F238E27FC236}">
                <a16:creationId xmlns:a16="http://schemas.microsoft.com/office/drawing/2014/main" id="{C1D439D6-C357-5842-4BD4-956A3295046C}"/>
              </a:ext>
            </a:extLst>
          </p:cNvPr>
          <p:cNvPicPr>
            <a:picLocks noGrp="1" noChangeAspect="1"/>
          </p:cNvPicPr>
          <p:nvPr>
            <p:ph type="pic" sz="quarter" idx="12"/>
          </p:nvPr>
        </p:nvPicPr>
        <p:blipFill rotWithShape="1">
          <a:blip r:embed="rId2"/>
          <a:srcRect t="-11811" b="-11811"/>
          <a:stretch>
            <a:fillRect/>
          </a:stretch>
        </p:blipFill>
        <p:spPr>
          <a:prstGeom prst="rect">
            <a:avLst/>
          </a:prstGeom>
        </p:spPr>
      </p:pic>
    </p:spTree>
    <p:extLst>
      <p:ext uri="{BB962C8B-B14F-4D97-AF65-F5344CB8AC3E}">
        <p14:creationId xmlns:p14="http://schemas.microsoft.com/office/powerpoint/2010/main" val="170873648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7EAC1AB0-4660-47D3-1142-B1F639AED53C}"/>
              </a:ext>
            </a:extLst>
          </p:cNvPr>
          <p:cNvSpPr>
            <a:spLocks noGrp="1"/>
          </p:cNvSpPr>
          <p:nvPr>
            <p:ph type="body" sz="quarter" idx="14"/>
          </p:nvPr>
        </p:nvSpPr>
        <p:spPr/>
        <p:txBody>
          <a:bodyPr/>
          <a:lstStyle/>
          <a:p>
            <a:r>
              <a:rPr lang="en-US" altLang="zh-CN" dirty="0"/>
              <a:t>T-SQL </a:t>
            </a:r>
            <a:r>
              <a:rPr lang="zh-CN" altLang="en-US" dirty="0"/>
              <a:t>编程基础实战训练</a:t>
            </a:r>
          </a:p>
        </p:txBody>
      </p:sp>
      <p:sp>
        <p:nvSpPr>
          <p:cNvPr id="6" name="文本占位符 5">
            <a:extLst>
              <a:ext uri="{FF2B5EF4-FFF2-40B4-BE49-F238E27FC236}">
                <a16:creationId xmlns:a16="http://schemas.microsoft.com/office/drawing/2014/main" id="{1F0AEFCB-7A8C-4443-5153-9C0C9F9C979F}"/>
              </a:ext>
            </a:extLst>
          </p:cNvPr>
          <p:cNvSpPr>
            <a:spLocks noGrp="1"/>
          </p:cNvSpPr>
          <p:nvPr>
            <p:ph type="body" sz="quarter" idx="15"/>
          </p:nvPr>
        </p:nvSpPr>
        <p:spPr/>
        <p:txBody>
          <a:bodyPr/>
          <a:lstStyle/>
          <a:p>
            <a:r>
              <a:rPr lang="zh-CN" altLang="en-US" dirty="0"/>
              <a:t>任务实施</a:t>
            </a:r>
          </a:p>
        </p:txBody>
      </p:sp>
    </p:spTree>
    <p:extLst>
      <p:ext uri="{BB962C8B-B14F-4D97-AF65-F5344CB8AC3E}">
        <p14:creationId xmlns:p14="http://schemas.microsoft.com/office/powerpoint/2010/main" val="351073998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19C6B8A-243D-073E-AD7E-9996905E02BF}"/>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07A06240-8DA0-6445-D072-615CEB4A193C}"/>
              </a:ext>
            </a:extLst>
          </p:cNvPr>
          <p:cNvSpPr>
            <a:spLocks noGrp="1"/>
          </p:cNvSpPr>
          <p:nvPr>
            <p:ph type="body" sz="quarter" idx="11"/>
          </p:nvPr>
        </p:nvSpPr>
        <p:spPr>
          <a:xfrm>
            <a:off x="193192" y="3036764"/>
            <a:ext cx="11635136" cy="1499578"/>
          </a:xfrm>
        </p:spPr>
        <p:txBody>
          <a:bodyPr/>
          <a:lstStyle/>
          <a:p>
            <a:r>
              <a:rPr lang="en-US" altLang="zh-CN" dirty="0"/>
              <a:t>1. </a:t>
            </a:r>
            <a:r>
              <a:rPr lang="zh-CN" altLang="en-US" dirty="0"/>
              <a:t>变量、表达式与内置函数应用</a:t>
            </a:r>
            <a:endParaRPr lang="en-US" altLang="zh-CN" dirty="0"/>
          </a:p>
          <a:p>
            <a:r>
              <a:rPr lang="zh-CN" altLang="en-US" dirty="0"/>
              <a:t>通过下面的练习学会使用变量存储数据，并熟悉基本的运算和显示，这是学习编写</a:t>
            </a:r>
            <a:r>
              <a:rPr lang="en-US" altLang="zh-CN" dirty="0"/>
              <a:t>T-SQL </a:t>
            </a:r>
            <a:r>
              <a:rPr lang="zh-CN" altLang="en-US" dirty="0"/>
              <a:t>脚本的基础。</a:t>
            </a:r>
          </a:p>
        </p:txBody>
      </p:sp>
    </p:spTree>
    <p:extLst>
      <p:ext uri="{BB962C8B-B14F-4D97-AF65-F5344CB8AC3E}">
        <p14:creationId xmlns:p14="http://schemas.microsoft.com/office/powerpoint/2010/main" val="274396348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a:extLst>
              <a:ext uri="{FF2B5EF4-FFF2-40B4-BE49-F238E27FC236}">
                <a16:creationId xmlns:a16="http://schemas.microsoft.com/office/drawing/2014/main" id="{439DCF4E-AF71-3327-A62A-11E3B6BE396C}"/>
              </a:ext>
            </a:extLst>
          </p:cNvPr>
          <p:cNvSpPr>
            <a:spLocks noGrp="1"/>
          </p:cNvSpPr>
          <p:nvPr>
            <p:ph type="body" sz="quarter" idx="12"/>
          </p:nvPr>
        </p:nvSpPr>
        <p:spPr>
          <a:xfrm>
            <a:off x="6672795" y="587425"/>
            <a:ext cx="1747927" cy="577081"/>
          </a:xfrm>
        </p:spPr>
        <p:txBody>
          <a:bodyPr/>
          <a:lstStyle/>
          <a:p>
            <a:r>
              <a:rPr lang="zh-CN" altLang="en-US" dirty="0"/>
              <a:t>任务</a:t>
            </a:r>
            <a:r>
              <a:rPr lang="en-US" altLang="zh-CN" dirty="0"/>
              <a:t>1</a:t>
            </a:r>
            <a:endParaRPr lang="zh-CN" altLang="en-US" dirty="0"/>
          </a:p>
        </p:txBody>
      </p:sp>
      <p:sp>
        <p:nvSpPr>
          <p:cNvPr id="13" name="文本占位符 12">
            <a:extLst>
              <a:ext uri="{FF2B5EF4-FFF2-40B4-BE49-F238E27FC236}">
                <a16:creationId xmlns:a16="http://schemas.microsoft.com/office/drawing/2014/main" id="{815774C2-C078-CB31-50D6-EB1EFAD3D2BF}"/>
              </a:ext>
            </a:extLst>
          </p:cNvPr>
          <p:cNvSpPr>
            <a:spLocks noGrp="1"/>
          </p:cNvSpPr>
          <p:nvPr>
            <p:ph type="body" sz="quarter" idx="13"/>
          </p:nvPr>
        </p:nvSpPr>
        <p:spPr>
          <a:xfrm>
            <a:off x="6672795" y="1265922"/>
            <a:ext cx="5129563" cy="507831"/>
          </a:xfrm>
        </p:spPr>
        <p:txBody>
          <a:bodyPr/>
          <a:lstStyle/>
          <a:p>
            <a:r>
              <a:rPr lang="zh-CN" altLang="en-US" dirty="0"/>
              <a:t>数据库基础</a:t>
            </a:r>
          </a:p>
        </p:txBody>
      </p:sp>
      <p:sp>
        <p:nvSpPr>
          <p:cNvPr id="28" name="文本占位符 27">
            <a:extLst>
              <a:ext uri="{FF2B5EF4-FFF2-40B4-BE49-F238E27FC236}">
                <a16:creationId xmlns:a16="http://schemas.microsoft.com/office/drawing/2014/main" id="{3B09D7CA-00C5-4520-054A-1F6C83128F80}"/>
              </a:ext>
            </a:extLst>
          </p:cNvPr>
          <p:cNvSpPr>
            <a:spLocks noGrp="1"/>
          </p:cNvSpPr>
          <p:nvPr>
            <p:ph type="body" sz="quarter" idx="14"/>
          </p:nvPr>
        </p:nvSpPr>
        <p:spPr/>
        <p:txBody>
          <a:bodyPr/>
          <a:lstStyle/>
          <a:p>
            <a:r>
              <a:rPr lang="zh-CN" altLang="en-US" dirty="0"/>
              <a:t>任务</a:t>
            </a:r>
            <a:r>
              <a:rPr lang="en-US" altLang="zh-CN" dirty="0"/>
              <a:t>2</a:t>
            </a:r>
            <a:endParaRPr lang="zh-CN" altLang="en-US" dirty="0"/>
          </a:p>
        </p:txBody>
      </p:sp>
      <p:sp>
        <p:nvSpPr>
          <p:cNvPr id="29" name="文本占位符 28">
            <a:extLst>
              <a:ext uri="{FF2B5EF4-FFF2-40B4-BE49-F238E27FC236}">
                <a16:creationId xmlns:a16="http://schemas.microsoft.com/office/drawing/2014/main" id="{22497E3B-A0ED-E122-5C87-81A8DB35758D}"/>
              </a:ext>
            </a:extLst>
          </p:cNvPr>
          <p:cNvSpPr>
            <a:spLocks noGrp="1"/>
          </p:cNvSpPr>
          <p:nvPr>
            <p:ph type="body" sz="quarter" idx="15"/>
          </p:nvPr>
        </p:nvSpPr>
        <p:spPr/>
        <p:txBody>
          <a:bodyPr/>
          <a:lstStyle/>
          <a:p>
            <a:r>
              <a:rPr lang="zh-CN" altLang="en-US" dirty="0"/>
              <a:t>数据库设计</a:t>
            </a:r>
          </a:p>
        </p:txBody>
      </p:sp>
      <p:sp>
        <p:nvSpPr>
          <p:cNvPr id="30" name="文本占位符 29">
            <a:extLst>
              <a:ext uri="{FF2B5EF4-FFF2-40B4-BE49-F238E27FC236}">
                <a16:creationId xmlns:a16="http://schemas.microsoft.com/office/drawing/2014/main" id="{6BAD5554-8128-1357-554C-391AF291B6C0}"/>
              </a:ext>
            </a:extLst>
          </p:cNvPr>
          <p:cNvSpPr>
            <a:spLocks noGrp="1"/>
          </p:cNvSpPr>
          <p:nvPr>
            <p:ph type="body" sz="quarter" idx="16"/>
          </p:nvPr>
        </p:nvSpPr>
        <p:spPr/>
        <p:txBody>
          <a:bodyPr/>
          <a:lstStyle/>
          <a:p>
            <a:r>
              <a:rPr lang="zh-CN" altLang="en-US" dirty="0"/>
              <a:t>任务</a:t>
            </a:r>
            <a:r>
              <a:rPr lang="en-US" altLang="zh-CN" dirty="0"/>
              <a:t>3</a:t>
            </a:r>
            <a:endParaRPr lang="zh-CN" altLang="en-US" dirty="0"/>
          </a:p>
        </p:txBody>
      </p:sp>
      <p:sp>
        <p:nvSpPr>
          <p:cNvPr id="31" name="文本占位符 30">
            <a:extLst>
              <a:ext uri="{FF2B5EF4-FFF2-40B4-BE49-F238E27FC236}">
                <a16:creationId xmlns:a16="http://schemas.microsoft.com/office/drawing/2014/main" id="{F86BEFAE-76F4-FC5E-1211-40A5BC05C973}"/>
              </a:ext>
            </a:extLst>
          </p:cNvPr>
          <p:cNvSpPr>
            <a:spLocks noGrp="1"/>
          </p:cNvSpPr>
          <p:nvPr>
            <p:ph type="body" sz="quarter" idx="17"/>
          </p:nvPr>
        </p:nvSpPr>
        <p:spPr>
          <a:xfrm>
            <a:off x="5039085" y="4266744"/>
            <a:ext cx="5129563" cy="507831"/>
          </a:xfrm>
        </p:spPr>
        <p:txBody>
          <a:bodyPr/>
          <a:lstStyle/>
          <a:p>
            <a:r>
              <a:rPr lang="en-US" altLang="zh-CN" dirty="0"/>
              <a:t>SQL Server </a:t>
            </a:r>
            <a:r>
              <a:rPr lang="zh-CN" altLang="en-US" dirty="0"/>
              <a:t>数据库管理系统</a:t>
            </a:r>
          </a:p>
        </p:txBody>
      </p:sp>
      <p:sp>
        <p:nvSpPr>
          <p:cNvPr id="32" name="文本占位符 31">
            <a:extLst>
              <a:ext uri="{FF2B5EF4-FFF2-40B4-BE49-F238E27FC236}">
                <a16:creationId xmlns:a16="http://schemas.microsoft.com/office/drawing/2014/main" id="{989CFF58-E17E-AF91-DB7A-6214507687CE}"/>
              </a:ext>
            </a:extLst>
          </p:cNvPr>
          <p:cNvSpPr>
            <a:spLocks noGrp="1"/>
          </p:cNvSpPr>
          <p:nvPr>
            <p:ph type="body" sz="quarter" idx="18"/>
          </p:nvPr>
        </p:nvSpPr>
        <p:spPr/>
        <p:txBody>
          <a:bodyPr/>
          <a:lstStyle/>
          <a:p>
            <a:r>
              <a:rPr lang="zh-CN" altLang="en-US" dirty="0"/>
              <a:t>任务</a:t>
            </a:r>
            <a:r>
              <a:rPr lang="en-US" altLang="zh-CN" dirty="0"/>
              <a:t>4</a:t>
            </a:r>
            <a:endParaRPr lang="zh-CN" altLang="en-US" dirty="0"/>
          </a:p>
        </p:txBody>
      </p:sp>
      <p:sp>
        <p:nvSpPr>
          <p:cNvPr id="33" name="文本占位符 32">
            <a:extLst>
              <a:ext uri="{FF2B5EF4-FFF2-40B4-BE49-F238E27FC236}">
                <a16:creationId xmlns:a16="http://schemas.microsoft.com/office/drawing/2014/main" id="{B9083EE0-DD85-EB8A-2F2D-86F2001257F1}"/>
              </a:ext>
            </a:extLst>
          </p:cNvPr>
          <p:cNvSpPr>
            <a:spLocks noGrp="1"/>
          </p:cNvSpPr>
          <p:nvPr>
            <p:ph type="body" sz="quarter" idx="19"/>
          </p:nvPr>
        </p:nvSpPr>
        <p:spPr/>
        <p:txBody>
          <a:bodyPr/>
          <a:lstStyle/>
          <a:p>
            <a:r>
              <a:rPr lang="en-US" altLang="zh-CN" dirty="0"/>
              <a:t> T-SQL </a:t>
            </a:r>
            <a:r>
              <a:rPr lang="zh-CN" altLang="en-US" dirty="0"/>
              <a:t>编程语言基础</a:t>
            </a:r>
          </a:p>
        </p:txBody>
      </p:sp>
    </p:spTree>
    <p:extLst>
      <p:ext uri="{BB962C8B-B14F-4D97-AF65-F5344CB8AC3E}">
        <p14:creationId xmlns:p14="http://schemas.microsoft.com/office/powerpoint/2010/main" val="202045362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87668-6D94-9E0E-9E48-86FFA544FDE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C52C1C4-654E-8BA0-6641-A86D2709DA6B}"/>
              </a:ext>
            </a:extLst>
          </p:cNvPr>
          <p:cNvSpPr>
            <a:spLocks noGrp="1"/>
          </p:cNvSpPr>
          <p:nvPr>
            <p:ph type="body" sz="quarter" idx="10"/>
          </p:nvPr>
        </p:nvSpPr>
        <p:spPr/>
        <p:txBody>
          <a:bodyPr/>
          <a:lstStyle/>
          <a:p>
            <a:r>
              <a:rPr lang="en-US" altLang="zh-CN" dirty="0"/>
              <a:t>1.3 </a:t>
            </a:r>
            <a:r>
              <a:rPr lang="zh-CN" altLang="en-US" dirty="0"/>
              <a:t>关系型数据库</a:t>
            </a:r>
          </a:p>
        </p:txBody>
      </p:sp>
      <p:sp>
        <p:nvSpPr>
          <p:cNvPr id="5" name="文本占位符 4">
            <a:extLst>
              <a:ext uri="{FF2B5EF4-FFF2-40B4-BE49-F238E27FC236}">
                <a16:creationId xmlns:a16="http://schemas.microsoft.com/office/drawing/2014/main" id="{A26C867B-E25E-B90F-A37A-84420F0ED696}"/>
              </a:ext>
            </a:extLst>
          </p:cNvPr>
          <p:cNvSpPr>
            <a:spLocks noGrp="1"/>
          </p:cNvSpPr>
          <p:nvPr>
            <p:ph type="body" sz="quarter" idx="11"/>
          </p:nvPr>
        </p:nvSpPr>
        <p:spPr>
          <a:xfrm>
            <a:off x="193192" y="1571782"/>
            <a:ext cx="5623146" cy="4429546"/>
          </a:xfrm>
        </p:spPr>
        <p:txBody>
          <a:bodyPr/>
          <a:lstStyle/>
          <a:p>
            <a:r>
              <a:rPr lang="en-US" altLang="zh-CN" dirty="0"/>
              <a:t>1.3.1</a:t>
            </a:r>
            <a:r>
              <a:rPr lang="zh-CN" altLang="en-US" dirty="0"/>
              <a:t>　关系模型</a:t>
            </a:r>
            <a:endParaRPr lang="en-US" altLang="zh-CN" dirty="0"/>
          </a:p>
          <a:p>
            <a:r>
              <a:rPr lang="en-US" altLang="zh-CN" dirty="0"/>
              <a:t>2. </a:t>
            </a:r>
            <a:r>
              <a:rPr lang="zh-CN" altLang="en-US" dirty="0"/>
              <a:t>关系的类型</a:t>
            </a:r>
            <a:endParaRPr lang="en-US" altLang="zh-CN" dirty="0"/>
          </a:p>
          <a:p>
            <a:r>
              <a:rPr lang="zh-CN" altLang="en-US" dirty="0"/>
              <a:t>实体间的联系是错综复杂的。在常见的数据库环境中，实体之间有 </a:t>
            </a:r>
            <a:r>
              <a:rPr lang="en-US" altLang="zh-CN" dirty="0"/>
              <a:t>3 </a:t>
            </a:r>
            <a:r>
              <a:rPr lang="zh-CN" altLang="en-US" dirty="0"/>
              <a:t>种类型的关系：一对一、一对多和多对多，如图 </a:t>
            </a:r>
            <a:r>
              <a:rPr lang="en-US" altLang="zh-CN" dirty="0"/>
              <a:t>1-6 </a:t>
            </a:r>
            <a:r>
              <a:rPr lang="zh-CN" altLang="en-US" dirty="0"/>
              <a:t>所示。</a:t>
            </a:r>
            <a:endParaRPr lang="en-US" altLang="zh-CN" dirty="0"/>
          </a:p>
          <a:p>
            <a:r>
              <a:rPr lang="zh-CN" altLang="en-US" dirty="0"/>
              <a:t>（</a:t>
            </a:r>
            <a:r>
              <a:rPr lang="en-US" altLang="zh-CN" dirty="0"/>
              <a:t>1</a:t>
            </a:r>
            <a:r>
              <a:rPr lang="zh-CN" altLang="en-US" dirty="0"/>
              <a:t>）一对一关系。</a:t>
            </a:r>
            <a:endParaRPr lang="en-US" altLang="zh-CN" dirty="0"/>
          </a:p>
          <a:p>
            <a:r>
              <a:rPr lang="zh-CN" altLang="en-US" dirty="0"/>
              <a:t>（</a:t>
            </a:r>
            <a:r>
              <a:rPr lang="en-US" altLang="zh-CN" dirty="0"/>
              <a:t>2</a:t>
            </a:r>
            <a:r>
              <a:rPr lang="zh-CN" altLang="en-US" dirty="0"/>
              <a:t>）一对多关系。</a:t>
            </a:r>
            <a:endParaRPr lang="en-US" altLang="zh-CN" dirty="0"/>
          </a:p>
          <a:p>
            <a:r>
              <a:rPr lang="zh-CN" altLang="en-US" dirty="0"/>
              <a:t>（</a:t>
            </a:r>
            <a:r>
              <a:rPr lang="en-US" altLang="zh-CN" dirty="0"/>
              <a:t>3</a:t>
            </a:r>
            <a:r>
              <a:rPr lang="zh-CN" altLang="en-US" dirty="0"/>
              <a:t>）多对多关系。</a:t>
            </a:r>
            <a:endParaRPr lang="en-US" altLang="zh-CN" dirty="0"/>
          </a:p>
        </p:txBody>
      </p:sp>
      <p:pic>
        <p:nvPicPr>
          <p:cNvPr id="6" name="图片占位符 5">
            <a:extLst>
              <a:ext uri="{FF2B5EF4-FFF2-40B4-BE49-F238E27FC236}">
                <a16:creationId xmlns:a16="http://schemas.microsoft.com/office/drawing/2014/main" id="{FCDAC5FC-E7F0-4D6A-667D-70D9B5E3AD64}"/>
              </a:ext>
            </a:extLst>
          </p:cNvPr>
          <p:cNvPicPr>
            <a:picLocks noGrp="1" noChangeAspect="1"/>
          </p:cNvPicPr>
          <p:nvPr>
            <p:ph type="pic" sz="quarter" idx="12"/>
          </p:nvPr>
        </p:nvPicPr>
        <p:blipFill rotWithShape="1">
          <a:blip r:embed="rId2"/>
          <a:srcRect t="-36486" b="-36486"/>
          <a:stretch>
            <a:fillRect/>
          </a:stretch>
        </p:blipFill>
        <p:spPr>
          <a:prstGeom prst="rect">
            <a:avLst/>
          </a:prstGeom>
        </p:spPr>
      </p:pic>
    </p:spTree>
    <p:extLst>
      <p:ext uri="{BB962C8B-B14F-4D97-AF65-F5344CB8AC3E}">
        <p14:creationId xmlns:p14="http://schemas.microsoft.com/office/powerpoint/2010/main" val="289467846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FBE33-42FF-DF2B-0977-EBD07AAE017F}"/>
            </a:ext>
          </a:extLst>
        </p:cNvPr>
        <p:cNvGrpSpPr/>
        <p:nvPr/>
      </p:nvGrpSpPr>
      <p:grpSpPr>
        <a:xfrm>
          <a:off x="0" y="0"/>
          <a:ext cx="0" cy="0"/>
          <a:chOff x="0" y="0"/>
          <a:chExt cx="0" cy="0"/>
        </a:xfrm>
      </p:grpSpPr>
      <p:pic>
        <p:nvPicPr>
          <p:cNvPr id="8" name="图片占位符 7">
            <a:extLst>
              <a:ext uri="{FF2B5EF4-FFF2-40B4-BE49-F238E27FC236}">
                <a16:creationId xmlns:a16="http://schemas.microsoft.com/office/drawing/2014/main" id="{2CC121F3-4BC1-747F-39E8-CB22DBA024C6}"/>
              </a:ext>
            </a:extLst>
          </p:cNvPr>
          <p:cNvPicPr>
            <a:picLocks noGrp="1" noChangeAspect="1"/>
          </p:cNvPicPr>
          <p:nvPr>
            <p:ph type="pic" sz="quarter" idx="12"/>
          </p:nvPr>
        </p:nvPicPr>
        <p:blipFill rotWithShape="1">
          <a:blip r:embed="rId2"/>
          <a:srcRect l="-7347" r="-7347"/>
          <a:stretch>
            <a:fillRect/>
          </a:stretch>
        </p:blipFill>
        <p:spPr>
          <a:xfrm>
            <a:off x="173038" y="2710792"/>
            <a:ext cx="11636375" cy="3953534"/>
          </a:xfrm>
        </p:spPr>
      </p:pic>
      <p:sp>
        <p:nvSpPr>
          <p:cNvPr id="4" name="文本占位符 3">
            <a:extLst>
              <a:ext uri="{FF2B5EF4-FFF2-40B4-BE49-F238E27FC236}">
                <a16:creationId xmlns:a16="http://schemas.microsoft.com/office/drawing/2014/main" id="{2DB58BEA-21B0-003B-0FCF-A903EDFB71D1}"/>
              </a:ext>
            </a:extLst>
          </p:cNvPr>
          <p:cNvSpPr>
            <a:spLocks noGrp="1"/>
          </p:cNvSpPr>
          <p:nvPr>
            <p:ph type="body" sz="quarter" idx="10"/>
          </p:nvPr>
        </p:nvSpPr>
        <p:spPr>
          <a:xfrm>
            <a:off x="934668" y="164713"/>
            <a:ext cx="10878161" cy="558800"/>
          </a:xfrm>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294739CC-F279-17D7-6C9B-384EAE7CF4AF}"/>
              </a:ext>
            </a:extLst>
          </p:cNvPr>
          <p:cNvSpPr>
            <a:spLocks noGrp="1"/>
          </p:cNvSpPr>
          <p:nvPr>
            <p:ph type="body" sz="quarter" idx="11"/>
          </p:nvPr>
        </p:nvSpPr>
        <p:spPr>
          <a:xfrm>
            <a:off x="193675" y="723900"/>
            <a:ext cx="11634788" cy="1986891"/>
          </a:xfrm>
        </p:spPr>
        <p:txBody>
          <a:bodyPr/>
          <a:lstStyle/>
          <a:p>
            <a:r>
              <a:rPr lang="en-US" altLang="zh-CN" dirty="0"/>
              <a:t>1. </a:t>
            </a:r>
            <a:r>
              <a:rPr lang="zh-CN" altLang="en-US" dirty="0"/>
              <a:t>变量、表达式与内置函数应用</a:t>
            </a:r>
            <a:endParaRPr lang="en-US" altLang="zh-CN" dirty="0"/>
          </a:p>
          <a:p>
            <a:r>
              <a:rPr lang="zh-CN" altLang="en-US" dirty="0"/>
              <a:t>（</a:t>
            </a:r>
            <a:r>
              <a:rPr lang="en-US" altLang="zh-CN" dirty="0"/>
              <a:t>1</a:t>
            </a:r>
            <a:r>
              <a:rPr lang="zh-CN" altLang="en-US" dirty="0"/>
              <a:t>）使用变量存储并计算书城商品折扣。</a:t>
            </a:r>
            <a:endParaRPr lang="en-US" altLang="zh-CN" dirty="0"/>
          </a:p>
          <a:p>
            <a:r>
              <a:rPr lang="zh-CN" altLang="en-US" dirty="0"/>
              <a:t>启动 </a:t>
            </a:r>
            <a:r>
              <a:rPr lang="en-US" altLang="zh-CN" dirty="0"/>
              <a:t>SQL Server </a:t>
            </a:r>
            <a:r>
              <a:rPr lang="zh-CN" altLang="en-US" dirty="0"/>
              <a:t>数据库并连接到实例后，单击工具栏中的“新建查询”按钮，在脚本编写区域输入如下代码：</a:t>
            </a:r>
          </a:p>
        </p:txBody>
      </p:sp>
    </p:spTree>
    <p:extLst>
      <p:ext uri="{BB962C8B-B14F-4D97-AF65-F5344CB8AC3E}">
        <p14:creationId xmlns:p14="http://schemas.microsoft.com/office/powerpoint/2010/main" val="235296344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0C1C2-7214-0BCC-71DC-34F2083DCE6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14B1706-08DB-CFAA-0914-C7CFE09EB19E}"/>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435CFC8A-9FF3-5665-9422-0CAD35710779}"/>
              </a:ext>
            </a:extLst>
          </p:cNvPr>
          <p:cNvSpPr>
            <a:spLocks noGrp="1"/>
          </p:cNvSpPr>
          <p:nvPr>
            <p:ph type="body" sz="quarter" idx="11"/>
          </p:nvPr>
        </p:nvSpPr>
        <p:spPr>
          <a:xfrm>
            <a:off x="193192" y="2549451"/>
            <a:ext cx="5623146" cy="2474203"/>
          </a:xfrm>
        </p:spPr>
        <p:txBody>
          <a:bodyPr/>
          <a:lstStyle/>
          <a:p>
            <a:r>
              <a:rPr lang="en-US" altLang="zh-CN" dirty="0"/>
              <a:t>1. </a:t>
            </a:r>
            <a:r>
              <a:rPr lang="zh-CN" altLang="en-US" dirty="0"/>
              <a:t>变量、表达式与内置函数应用</a:t>
            </a:r>
            <a:endParaRPr lang="en-US" altLang="zh-CN" dirty="0"/>
          </a:p>
          <a:p>
            <a:r>
              <a:rPr lang="zh-CN" altLang="en-US" dirty="0"/>
              <a:t>（</a:t>
            </a:r>
            <a:r>
              <a:rPr lang="en-US" altLang="zh-CN" dirty="0"/>
              <a:t>1</a:t>
            </a:r>
            <a:r>
              <a:rPr lang="zh-CN" altLang="en-US" dirty="0"/>
              <a:t>）使用变量存储并计算书城商品折扣。</a:t>
            </a:r>
            <a:endParaRPr lang="en-US" altLang="zh-CN" dirty="0"/>
          </a:p>
          <a:p>
            <a:r>
              <a:rPr lang="zh-CN" altLang="en-US" dirty="0"/>
              <a:t>单击工具栏的“执行”按钮，代码执行结果如图 </a:t>
            </a:r>
            <a:r>
              <a:rPr lang="en-US" altLang="zh-CN" dirty="0"/>
              <a:t>4-1 </a:t>
            </a:r>
            <a:r>
              <a:rPr lang="zh-CN" altLang="en-US" dirty="0"/>
              <a:t>所示。</a:t>
            </a:r>
          </a:p>
        </p:txBody>
      </p:sp>
      <p:pic>
        <p:nvPicPr>
          <p:cNvPr id="9" name="图片占位符 8">
            <a:extLst>
              <a:ext uri="{FF2B5EF4-FFF2-40B4-BE49-F238E27FC236}">
                <a16:creationId xmlns:a16="http://schemas.microsoft.com/office/drawing/2014/main" id="{8E05E819-D4C3-ED95-6CD0-3C3EE12E7182}"/>
              </a:ext>
            </a:extLst>
          </p:cNvPr>
          <p:cNvPicPr>
            <a:picLocks noGrp="1" noChangeAspect="1"/>
          </p:cNvPicPr>
          <p:nvPr>
            <p:ph type="pic" sz="quarter" idx="12"/>
          </p:nvPr>
        </p:nvPicPr>
        <p:blipFill rotWithShape="1">
          <a:blip r:embed="rId2"/>
          <a:srcRect t="-17433" b="-17433"/>
          <a:stretch>
            <a:fillRect/>
          </a:stretch>
        </p:blipFill>
        <p:spPr>
          <a:prstGeom prst="rect">
            <a:avLst/>
          </a:prstGeom>
        </p:spPr>
      </p:pic>
    </p:spTree>
    <p:extLst>
      <p:ext uri="{BB962C8B-B14F-4D97-AF65-F5344CB8AC3E}">
        <p14:creationId xmlns:p14="http://schemas.microsoft.com/office/powerpoint/2010/main" val="24964874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7410F-7635-5985-C89A-8CB61450E69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9CFFCB7-CD30-60D4-C637-3A54B889FA3D}"/>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F319B079-DC3E-C632-CEC8-0DFB960520C5}"/>
              </a:ext>
            </a:extLst>
          </p:cNvPr>
          <p:cNvSpPr>
            <a:spLocks noGrp="1"/>
          </p:cNvSpPr>
          <p:nvPr>
            <p:ph type="body" sz="quarter" idx="11"/>
          </p:nvPr>
        </p:nvSpPr>
        <p:spPr>
          <a:xfrm>
            <a:off x="193192" y="2305795"/>
            <a:ext cx="5623146" cy="2961516"/>
          </a:xfrm>
        </p:spPr>
        <p:txBody>
          <a:bodyPr/>
          <a:lstStyle/>
          <a:p>
            <a:r>
              <a:rPr lang="en-US" altLang="zh-CN" dirty="0"/>
              <a:t>1. </a:t>
            </a:r>
            <a:r>
              <a:rPr lang="zh-CN" altLang="en-US" dirty="0"/>
              <a:t>变量、表达式与内置函数应用</a:t>
            </a:r>
            <a:endParaRPr lang="en-US" altLang="zh-CN" dirty="0"/>
          </a:p>
          <a:p>
            <a:r>
              <a:rPr lang="zh-CN" altLang="en-US" dirty="0"/>
              <a:t>（</a:t>
            </a:r>
            <a:r>
              <a:rPr lang="en-US" altLang="zh-CN" dirty="0"/>
              <a:t>1</a:t>
            </a:r>
            <a:r>
              <a:rPr lang="zh-CN" altLang="en-US" dirty="0"/>
              <a:t>）使用变量存储并计算书城商品折扣。</a:t>
            </a:r>
            <a:endParaRPr lang="en-US" altLang="zh-CN" dirty="0"/>
          </a:p>
          <a:p>
            <a:r>
              <a:rPr lang="zh-CN" altLang="en-US" dirty="0"/>
              <a:t>演示完毕，若要保存脚本，可以单击工具栏上的“保存” 按钮，弹出“是否保存对以下各项的更改”对话框，如图 </a:t>
            </a:r>
            <a:r>
              <a:rPr lang="en-US" altLang="zh-CN" dirty="0"/>
              <a:t>4-2 </a:t>
            </a:r>
            <a:r>
              <a:rPr lang="zh-CN" altLang="en-US" dirty="0"/>
              <a:t>所示。</a:t>
            </a:r>
          </a:p>
        </p:txBody>
      </p:sp>
      <p:pic>
        <p:nvPicPr>
          <p:cNvPr id="7" name="图片占位符 6">
            <a:extLst>
              <a:ext uri="{FF2B5EF4-FFF2-40B4-BE49-F238E27FC236}">
                <a16:creationId xmlns:a16="http://schemas.microsoft.com/office/drawing/2014/main" id="{282FAF63-CE04-0B10-A72C-AC24732FBBCE}"/>
              </a:ext>
            </a:extLst>
          </p:cNvPr>
          <p:cNvPicPr>
            <a:picLocks noGrp="1" noChangeAspect="1"/>
          </p:cNvPicPr>
          <p:nvPr>
            <p:ph type="pic" sz="quarter" idx="12"/>
          </p:nvPr>
        </p:nvPicPr>
        <p:blipFill rotWithShape="1">
          <a:blip r:embed="rId2"/>
          <a:srcRect t="-17241" b="-17241"/>
          <a:stretch>
            <a:fillRect/>
          </a:stretch>
        </p:blipFill>
        <p:spPr>
          <a:prstGeom prst="rect">
            <a:avLst/>
          </a:prstGeom>
        </p:spPr>
      </p:pic>
    </p:spTree>
    <p:extLst>
      <p:ext uri="{BB962C8B-B14F-4D97-AF65-F5344CB8AC3E}">
        <p14:creationId xmlns:p14="http://schemas.microsoft.com/office/powerpoint/2010/main" val="4099801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187F1-63F9-21C0-A3BD-1E67A420ED1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18F36A3-D363-66B8-205C-8A62C6B53B3D}"/>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C89F1FF4-EC45-D040-45F3-C3FBE6A0A7ED}"/>
              </a:ext>
            </a:extLst>
          </p:cNvPr>
          <p:cNvSpPr>
            <a:spLocks noGrp="1"/>
          </p:cNvSpPr>
          <p:nvPr>
            <p:ph type="body" sz="quarter" idx="11"/>
          </p:nvPr>
        </p:nvSpPr>
        <p:spPr>
          <a:xfrm>
            <a:off x="193192" y="1331169"/>
            <a:ext cx="5623146" cy="4910768"/>
          </a:xfrm>
        </p:spPr>
        <p:txBody>
          <a:bodyPr/>
          <a:lstStyle/>
          <a:p>
            <a:r>
              <a:rPr lang="en-US" altLang="zh-CN" dirty="0"/>
              <a:t>1. </a:t>
            </a:r>
            <a:r>
              <a:rPr lang="zh-CN" altLang="en-US" dirty="0"/>
              <a:t>变量、表达式与内置函数应用</a:t>
            </a:r>
            <a:endParaRPr lang="en-US" altLang="zh-CN" dirty="0"/>
          </a:p>
          <a:p>
            <a:r>
              <a:rPr lang="zh-CN" altLang="en-US" dirty="0"/>
              <a:t>（</a:t>
            </a:r>
            <a:r>
              <a:rPr lang="en-US" altLang="zh-CN" dirty="0"/>
              <a:t>1</a:t>
            </a:r>
            <a:r>
              <a:rPr lang="zh-CN" altLang="en-US" dirty="0"/>
              <a:t>）	使用变量存储并计算书城商品折扣。</a:t>
            </a:r>
            <a:endParaRPr lang="en-US" altLang="zh-CN" dirty="0"/>
          </a:p>
          <a:p>
            <a:r>
              <a:rPr lang="zh-CN" altLang="en-US" dirty="0"/>
              <a:t>单击“是”按钮确认，弹出“另存文件为”对话框，在其中填写文件名并选择保存类型，如图 </a:t>
            </a:r>
            <a:r>
              <a:rPr lang="en-US" altLang="zh-CN" dirty="0"/>
              <a:t>4-3 </a:t>
            </a:r>
            <a:r>
              <a:rPr lang="zh-CN" altLang="en-US" dirty="0"/>
              <a:t>所示。单击“保存”按钮即可将脚本文件保存在 </a:t>
            </a:r>
            <a:r>
              <a:rPr lang="en-US" altLang="zh-CN" dirty="0"/>
              <a:t>SQL Server </a:t>
            </a:r>
            <a:r>
              <a:rPr lang="zh-CN" altLang="en-US" dirty="0"/>
              <a:t>安装时创建的“ </a:t>
            </a:r>
            <a:r>
              <a:rPr lang="en-US" altLang="zh-CN" dirty="0"/>
              <a:t>SQL Server Management Studio”</a:t>
            </a:r>
            <a:r>
              <a:rPr lang="zh-CN" altLang="en-US" dirty="0"/>
              <a:t>文件夹中。找到该文件夹中的脚本文件并双击，即可打开该脚本文件。</a:t>
            </a:r>
          </a:p>
        </p:txBody>
      </p:sp>
      <p:pic>
        <p:nvPicPr>
          <p:cNvPr id="8" name="图片占位符 7">
            <a:extLst>
              <a:ext uri="{FF2B5EF4-FFF2-40B4-BE49-F238E27FC236}">
                <a16:creationId xmlns:a16="http://schemas.microsoft.com/office/drawing/2014/main" id="{CD3FF333-D1E3-958B-1A10-67C2ECAC44FE}"/>
              </a:ext>
            </a:extLst>
          </p:cNvPr>
          <p:cNvPicPr>
            <a:picLocks noGrp="1" noChangeAspect="1"/>
          </p:cNvPicPr>
          <p:nvPr>
            <p:ph type="pic" sz="quarter" idx="12"/>
          </p:nvPr>
        </p:nvPicPr>
        <p:blipFill rotWithShape="1">
          <a:blip r:embed="rId2"/>
          <a:srcRect t="-13506" b="-13506"/>
          <a:stretch>
            <a:fillRect/>
          </a:stretch>
        </p:blipFill>
        <p:spPr>
          <a:prstGeom prst="rect">
            <a:avLst/>
          </a:prstGeom>
        </p:spPr>
      </p:pic>
    </p:spTree>
    <p:extLst>
      <p:ext uri="{BB962C8B-B14F-4D97-AF65-F5344CB8AC3E}">
        <p14:creationId xmlns:p14="http://schemas.microsoft.com/office/powerpoint/2010/main" val="95557403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83ED0-08C3-3DA2-F290-7429E0A568C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FD0CF27-0130-F995-464B-FA314EDA4973}"/>
              </a:ext>
            </a:extLst>
          </p:cNvPr>
          <p:cNvSpPr>
            <a:spLocks noGrp="1"/>
          </p:cNvSpPr>
          <p:nvPr>
            <p:ph type="body" sz="quarter" idx="11"/>
          </p:nvPr>
        </p:nvSpPr>
        <p:spPr>
          <a:xfrm>
            <a:off x="193192" y="2549452"/>
            <a:ext cx="5623146" cy="2474203"/>
          </a:xfrm>
        </p:spPr>
        <p:txBody>
          <a:bodyPr/>
          <a:lstStyle/>
          <a:p>
            <a:r>
              <a:rPr lang="en-US" altLang="zh-CN" dirty="0"/>
              <a:t>1. </a:t>
            </a:r>
            <a:r>
              <a:rPr lang="zh-CN" altLang="en-US" dirty="0"/>
              <a:t>变量、表达式与内置函数应用</a:t>
            </a:r>
            <a:endParaRPr lang="en-US" altLang="zh-CN" dirty="0"/>
          </a:p>
          <a:p>
            <a:r>
              <a:rPr lang="zh-CN" altLang="en-US" dirty="0"/>
              <a:t>（</a:t>
            </a:r>
            <a:r>
              <a:rPr lang="en-US" altLang="zh-CN" dirty="0"/>
              <a:t>2</a:t>
            </a:r>
            <a:r>
              <a:rPr lang="zh-CN" altLang="en-US" dirty="0"/>
              <a:t>）使用字符串与日期函数处理书城促销信息。</a:t>
            </a:r>
            <a:endParaRPr lang="en-US" altLang="zh-CN" dirty="0"/>
          </a:p>
          <a:p>
            <a:r>
              <a:rPr lang="zh-CN" altLang="en-US" dirty="0"/>
              <a:t>单击工具栏中的“新建查询”按钮，在脚本编写区域输入如下代码：</a:t>
            </a:r>
          </a:p>
        </p:txBody>
      </p:sp>
      <p:pic>
        <p:nvPicPr>
          <p:cNvPr id="7" name="图片占位符 6">
            <a:extLst>
              <a:ext uri="{FF2B5EF4-FFF2-40B4-BE49-F238E27FC236}">
                <a16:creationId xmlns:a16="http://schemas.microsoft.com/office/drawing/2014/main" id="{17C7788B-F5D2-C170-E0AF-860CABC1AA86}"/>
              </a:ext>
            </a:extLst>
          </p:cNvPr>
          <p:cNvPicPr>
            <a:picLocks noGrp="1" noChangeAspect="1"/>
          </p:cNvPicPr>
          <p:nvPr>
            <p:ph type="pic" sz="quarter" idx="12"/>
          </p:nvPr>
        </p:nvPicPr>
        <p:blipFill rotWithShape="1">
          <a:blip r:embed="rId2"/>
          <a:srcRect t="-52153" b="-52153"/>
          <a:stretch>
            <a:fillRect/>
          </a:stretch>
        </p:blipFill>
        <p:spPr>
          <a:prstGeom prst="rect">
            <a:avLst/>
          </a:prstGeom>
        </p:spPr>
      </p:pic>
      <p:sp>
        <p:nvSpPr>
          <p:cNvPr id="4" name="文本占位符 3">
            <a:extLst>
              <a:ext uri="{FF2B5EF4-FFF2-40B4-BE49-F238E27FC236}">
                <a16:creationId xmlns:a16="http://schemas.microsoft.com/office/drawing/2014/main" id="{CB4A326E-E297-C775-B382-8D7FE7B6D29A}"/>
              </a:ext>
            </a:extLst>
          </p:cNvPr>
          <p:cNvSpPr>
            <a:spLocks noGrp="1"/>
          </p:cNvSpPr>
          <p:nvPr>
            <p:ph type="body" sz="quarter" idx="10"/>
          </p:nvPr>
        </p:nvSpPr>
        <p:spPr/>
        <p:txBody>
          <a:bodyPr/>
          <a:lstStyle/>
          <a:p>
            <a:r>
              <a:rPr lang="en-US" altLang="zh-CN" dirty="0"/>
              <a:t>T-SQL </a:t>
            </a:r>
            <a:r>
              <a:rPr lang="zh-CN" altLang="en-US" dirty="0"/>
              <a:t>编程基础实战训练</a:t>
            </a:r>
          </a:p>
        </p:txBody>
      </p:sp>
    </p:spTree>
    <p:extLst>
      <p:ext uri="{BB962C8B-B14F-4D97-AF65-F5344CB8AC3E}">
        <p14:creationId xmlns:p14="http://schemas.microsoft.com/office/powerpoint/2010/main" val="47146744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20189-26BD-1657-5133-F6531060726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0C742D3-B447-AB24-3A63-FBE5F77E3D7C}"/>
              </a:ext>
            </a:extLst>
          </p:cNvPr>
          <p:cNvSpPr>
            <a:spLocks noGrp="1"/>
          </p:cNvSpPr>
          <p:nvPr>
            <p:ph type="body" sz="quarter" idx="11"/>
          </p:nvPr>
        </p:nvSpPr>
        <p:spPr>
          <a:xfrm>
            <a:off x="193192" y="2549452"/>
            <a:ext cx="5623146" cy="2474203"/>
          </a:xfrm>
        </p:spPr>
        <p:txBody>
          <a:bodyPr/>
          <a:lstStyle/>
          <a:p>
            <a:r>
              <a:rPr lang="en-US" altLang="zh-CN" dirty="0"/>
              <a:t>1. </a:t>
            </a:r>
            <a:r>
              <a:rPr lang="zh-CN" altLang="en-US" dirty="0"/>
              <a:t>变量、表达式与内置函数应用</a:t>
            </a:r>
            <a:endParaRPr lang="en-US" altLang="zh-CN" dirty="0"/>
          </a:p>
          <a:p>
            <a:r>
              <a:rPr lang="zh-CN" altLang="en-US" dirty="0"/>
              <a:t>（</a:t>
            </a:r>
            <a:r>
              <a:rPr lang="en-US" altLang="zh-CN" dirty="0"/>
              <a:t>2</a:t>
            </a:r>
            <a:r>
              <a:rPr lang="zh-CN" altLang="en-US" dirty="0"/>
              <a:t>）使用字符串与日期函数处理书城促销信息。</a:t>
            </a:r>
            <a:endParaRPr lang="en-US" altLang="zh-CN" dirty="0"/>
          </a:p>
          <a:p>
            <a:r>
              <a:rPr lang="zh-CN" altLang="en-US" dirty="0"/>
              <a:t>单击工具栏的“执行”按钮，代码执行结果如图 </a:t>
            </a:r>
            <a:r>
              <a:rPr lang="en-US" altLang="zh-CN" dirty="0"/>
              <a:t>4-4 </a:t>
            </a:r>
            <a:r>
              <a:rPr lang="zh-CN" altLang="en-US" dirty="0"/>
              <a:t>所示。</a:t>
            </a:r>
          </a:p>
        </p:txBody>
      </p:sp>
      <p:sp>
        <p:nvSpPr>
          <p:cNvPr id="4" name="文本占位符 3">
            <a:extLst>
              <a:ext uri="{FF2B5EF4-FFF2-40B4-BE49-F238E27FC236}">
                <a16:creationId xmlns:a16="http://schemas.microsoft.com/office/drawing/2014/main" id="{F93CAF49-67EE-87F9-324A-72BD6E007DC0}"/>
              </a:ext>
            </a:extLst>
          </p:cNvPr>
          <p:cNvSpPr>
            <a:spLocks noGrp="1"/>
          </p:cNvSpPr>
          <p:nvPr>
            <p:ph type="body" sz="quarter" idx="10"/>
          </p:nvPr>
        </p:nvSpPr>
        <p:spPr/>
        <p:txBody>
          <a:bodyPr/>
          <a:lstStyle/>
          <a:p>
            <a:r>
              <a:rPr lang="en-US" altLang="zh-CN" dirty="0"/>
              <a:t>T-SQL </a:t>
            </a:r>
            <a:r>
              <a:rPr lang="zh-CN" altLang="en-US" dirty="0"/>
              <a:t>编程基础实战训练</a:t>
            </a:r>
          </a:p>
        </p:txBody>
      </p:sp>
      <p:pic>
        <p:nvPicPr>
          <p:cNvPr id="8" name="图片占位符 7">
            <a:extLst>
              <a:ext uri="{FF2B5EF4-FFF2-40B4-BE49-F238E27FC236}">
                <a16:creationId xmlns:a16="http://schemas.microsoft.com/office/drawing/2014/main" id="{A0D24ECF-8877-D1B7-5D26-F4411CB91587}"/>
              </a:ext>
            </a:extLst>
          </p:cNvPr>
          <p:cNvPicPr>
            <a:picLocks noGrp="1" noChangeAspect="1"/>
          </p:cNvPicPr>
          <p:nvPr>
            <p:ph type="pic" sz="quarter" idx="12"/>
          </p:nvPr>
        </p:nvPicPr>
        <p:blipFill rotWithShape="1">
          <a:blip r:embed="rId2"/>
          <a:srcRect t="-34733" b="-34733"/>
          <a:stretch>
            <a:fillRect/>
          </a:stretch>
        </p:blipFill>
        <p:spPr>
          <a:prstGeom prst="rect">
            <a:avLst/>
          </a:prstGeom>
        </p:spPr>
      </p:pic>
    </p:spTree>
    <p:extLst>
      <p:ext uri="{BB962C8B-B14F-4D97-AF65-F5344CB8AC3E}">
        <p14:creationId xmlns:p14="http://schemas.microsoft.com/office/powerpoint/2010/main" val="304642214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5EB35-06C7-5837-FA00-242354CE649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637CD80-AC0D-6098-9E0C-62A2057D0A93}"/>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1F500BAA-6EDD-A41D-8B35-3095D5E62887}"/>
              </a:ext>
            </a:extLst>
          </p:cNvPr>
          <p:cNvSpPr>
            <a:spLocks noGrp="1"/>
          </p:cNvSpPr>
          <p:nvPr>
            <p:ph type="body" sz="quarter" idx="11"/>
          </p:nvPr>
        </p:nvSpPr>
        <p:spPr>
          <a:xfrm>
            <a:off x="193192" y="3036764"/>
            <a:ext cx="11635136" cy="1499578"/>
          </a:xfrm>
        </p:spPr>
        <p:txBody>
          <a:bodyPr/>
          <a:lstStyle/>
          <a:p>
            <a:r>
              <a:rPr lang="en-US" altLang="zh-CN" dirty="0"/>
              <a:t>2. </a:t>
            </a:r>
            <a:r>
              <a:rPr lang="zh-CN" altLang="en-US" dirty="0"/>
              <a:t>流程控制语句实践</a:t>
            </a:r>
            <a:endParaRPr lang="en-US" altLang="zh-CN" dirty="0"/>
          </a:p>
          <a:p>
            <a:r>
              <a:rPr lang="zh-CN" altLang="en-US" dirty="0"/>
              <a:t>使用流程控制语句才能实现业务逻辑，例如，根据条件判断会员等级，或者用循环生成一些模拟数据。</a:t>
            </a:r>
          </a:p>
        </p:txBody>
      </p:sp>
    </p:spTree>
    <p:extLst>
      <p:ext uri="{BB962C8B-B14F-4D97-AF65-F5344CB8AC3E}">
        <p14:creationId xmlns:p14="http://schemas.microsoft.com/office/powerpoint/2010/main" val="259435380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0764E-B8B9-2B53-A245-F4340DB4473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0A2F6CB-1E18-DD54-7864-E655FE0095C3}"/>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918C35C7-500B-192D-6F45-8FCA2904EBA1}"/>
              </a:ext>
            </a:extLst>
          </p:cNvPr>
          <p:cNvSpPr>
            <a:spLocks noGrp="1"/>
          </p:cNvSpPr>
          <p:nvPr>
            <p:ph type="body" sz="quarter" idx="11"/>
          </p:nvPr>
        </p:nvSpPr>
        <p:spPr>
          <a:xfrm>
            <a:off x="193192" y="2549451"/>
            <a:ext cx="5623146" cy="2474203"/>
          </a:xfrm>
        </p:spPr>
        <p:txBody>
          <a:bodyPr/>
          <a:lstStyle/>
          <a:p>
            <a:r>
              <a:rPr lang="en-US" altLang="zh-CN" dirty="0"/>
              <a:t>2. </a:t>
            </a:r>
            <a:r>
              <a:rPr lang="zh-CN" altLang="en-US" dirty="0"/>
              <a:t>流程控制语句实践</a:t>
            </a:r>
            <a:endParaRPr lang="en-US" altLang="zh-CN" dirty="0"/>
          </a:p>
          <a:p>
            <a:r>
              <a:rPr lang="zh-CN" altLang="en-US" dirty="0"/>
              <a:t>（</a:t>
            </a:r>
            <a:r>
              <a:rPr lang="en-US" altLang="zh-CN" dirty="0"/>
              <a:t>1</a:t>
            </a:r>
            <a:r>
              <a:rPr lang="zh-CN" altLang="en-US" dirty="0"/>
              <a:t>）使用 </a:t>
            </a:r>
            <a:r>
              <a:rPr lang="en-US" altLang="zh-CN" dirty="0"/>
              <a:t>IF...ELSE </a:t>
            </a:r>
            <a:r>
              <a:rPr lang="zh-CN" altLang="en-US" dirty="0"/>
              <a:t>实现书城会员等级评定。</a:t>
            </a:r>
            <a:endParaRPr lang="en-US" altLang="zh-CN" dirty="0"/>
          </a:p>
          <a:p>
            <a:r>
              <a:rPr lang="zh-CN" altLang="en-US" dirty="0"/>
              <a:t>单击工具栏中的“新建查询”按钮，在脚本编写区域输入如下代码：</a:t>
            </a:r>
          </a:p>
        </p:txBody>
      </p:sp>
      <p:pic>
        <p:nvPicPr>
          <p:cNvPr id="11" name="图片占位符 10">
            <a:extLst>
              <a:ext uri="{FF2B5EF4-FFF2-40B4-BE49-F238E27FC236}">
                <a16:creationId xmlns:a16="http://schemas.microsoft.com/office/drawing/2014/main" id="{13579E66-7D0C-EC59-DC05-0FD355784908}"/>
              </a:ext>
            </a:extLst>
          </p:cNvPr>
          <p:cNvPicPr>
            <a:picLocks noGrp="1" noChangeAspect="1"/>
          </p:cNvPicPr>
          <p:nvPr>
            <p:ph type="pic" sz="quarter" idx="12"/>
          </p:nvPr>
        </p:nvPicPr>
        <p:blipFill rotWithShape="1">
          <a:blip r:embed="rId2"/>
          <a:srcRect t="-40235" b="-40235"/>
          <a:stretch>
            <a:fillRect/>
          </a:stretch>
        </p:blipFill>
        <p:spPr>
          <a:prstGeom prst="rect">
            <a:avLst/>
          </a:prstGeom>
        </p:spPr>
      </p:pic>
    </p:spTree>
    <p:extLst>
      <p:ext uri="{BB962C8B-B14F-4D97-AF65-F5344CB8AC3E}">
        <p14:creationId xmlns:p14="http://schemas.microsoft.com/office/powerpoint/2010/main" val="5333853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CA359-D162-F74B-0787-29054CB70C5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326D5E6-E8F0-F1BF-E295-6DB043ADF2D7}"/>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1ECA9204-61D2-AB73-E080-EF5F12EC0F88}"/>
              </a:ext>
            </a:extLst>
          </p:cNvPr>
          <p:cNvSpPr>
            <a:spLocks noGrp="1"/>
          </p:cNvSpPr>
          <p:nvPr>
            <p:ph type="body" sz="quarter" idx="11"/>
          </p:nvPr>
        </p:nvSpPr>
        <p:spPr>
          <a:xfrm>
            <a:off x="193192" y="2549451"/>
            <a:ext cx="5623146" cy="2474203"/>
          </a:xfrm>
        </p:spPr>
        <p:txBody>
          <a:bodyPr/>
          <a:lstStyle/>
          <a:p>
            <a:r>
              <a:rPr lang="en-US" altLang="zh-CN" dirty="0"/>
              <a:t>2. </a:t>
            </a:r>
            <a:r>
              <a:rPr lang="zh-CN" altLang="en-US" dirty="0"/>
              <a:t>流程控制语句实践</a:t>
            </a:r>
            <a:endParaRPr lang="en-US" altLang="zh-CN" dirty="0"/>
          </a:p>
          <a:p>
            <a:r>
              <a:rPr lang="zh-CN" altLang="en-US" dirty="0"/>
              <a:t>（</a:t>
            </a:r>
            <a:r>
              <a:rPr lang="en-US" altLang="zh-CN" dirty="0"/>
              <a:t>1</a:t>
            </a:r>
            <a:r>
              <a:rPr lang="zh-CN" altLang="en-US" dirty="0"/>
              <a:t>）使用 </a:t>
            </a:r>
            <a:r>
              <a:rPr lang="en-US" altLang="zh-CN" dirty="0"/>
              <a:t>IF...ELSE </a:t>
            </a:r>
            <a:r>
              <a:rPr lang="zh-CN" altLang="en-US" dirty="0"/>
              <a:t>实现书城会员等级评定。</a:t>
            </a:r>
            <a:endParaRPr lang="en-US" altLang="zh-CN" dirty="0"/>
          </a:p>
          <a:p>
            <a:r>
              <a:rPr lang="zh-CN" altLang="en-US" dirty="0"/>
              <a:t>单击工具栏的“执行”按钮，代码执行结果如图 </a:t>
            </a:r>
            <a:r>
              <a:rPr lang="en-US" altLang="zh-CN" dirty="0"/>
              <a:t>4-5 </a:t>
            </a:r>
            <a:r>
              <a:rPr lang="zh-CN" altLang="en-US" dirty="0"/>
              <a:t>所示。</a:t>
            </a:r>
          </a:p>
        </p:txBody>
      </p:sp>
      <p:pic>
        <p:nvPicPr>
          <p:cNvPr id="7" name="图片占位符 6">
            <a:extLst>
              <a:ext uri="{FF2B5EF4-FFF2-40B4-BE49-F238E27FC236}">
                <a16:creationId xmlns:a16="http://schemas.microsoft.com/office/drawing/2014/main" id="{47BEE09F-F96E-4D60-7938-C3F2ADD7FAD5}"/>
              </a:ext>
            </a:extLst>
          </p:cNvPr>
          <p:cNvPicPr>
            <a:picLocks noGrp="1" noChangeAspect="1"/>
          </p:cNvPicPr>
          <p:nvPr>
            <p:ph type="pic" sz="quarter" idx="12"/>
          </p:nvPr>
        </p:nvPicPr>
        <p:blipFill rotWithShape="1">
          <a:blip r:embed="rId2"/>
          <a:srcRect t="-17385" b="-17385"/>
          <a:stretch>
            <a:fillRect/>
          </a:stretch>
        </p:blipFill>
        <p:spPr>
          <a:prstGeom prst="rect">
            <a:avLst/>
          </a:prstGeom>
        </p:spPr>
      </p:pic>
    </p:spTree>
    <p:extLst>
      <p:ext uri="{BB962C8B-B14F-4D97-AF65-F5344CB8AC3E}">
        <p14:creationId xmlns:p14="http://schemas.microsoft.com/office/powerpoint/2010/main" val="49763438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3CE73-A864-E442-AF63-4EB87AF37291}"/>
            </a:ext>
          </a:extLst>
        </p:cNvPr>
        <p:cNvGrpSpPr/>
        <p:nvPr/>
      </p:nvGrpSpPr>
      <p:grpSpPr>
        <a:xfrm>
          <a:off x="0" y="0"/>
          <a:ext cx="0" cy="0"/>
          <a:chOff x="0" y="0"/>
          <a:chExt cx="0" cy="0"/>
        </a:xfrm>
      </p:grpSpPr>
      <p:pic>
        <p:nvPicPr>
          <p:cNvPr id="12" name="图片占位符 11">
            <a:extLst>
              <a:ext uri="{FF2B5EF4-FFF2-40B4-BE49-F238E27FC236}">
                <a16:creationId xmlns:a16="http://schemas.microsoft.com/office/drawing/2014/main" id="{1853FBAB-3F61-A0F6-ED41-C49869ABE17B}"/>
              </a:ext>
            </a:extLst>
          </p:cNvPr>
          <p:cNvPicPr>
            <a:picLocks noGrp="1" noChangeAspect="1"/>
          </p:cNvPicPr>
          <p:nvPr>
            <p:ph type="pic" sz="quarter" idx="12"/>
          </p:nvPr>
        </p:nvPicPr>
        <p:blipFill rotWithShape="1">
          <a:blip r:embed="rId2"/>
          <a:srcRect l="-11929" r="-11929"/>
          <a:stretch>
            <a:fillRect/>
          </a:stretch>
        </p:blipFill>
        <p:spPr>
          <a:xfrm>
            <a:off x="173038" y="2361460"/>
            <a:ext cx="11636375" cy="4302865"/>
          </a:xfrm>
        </p:spPr>
      </p:pic>
      <p:sp>
        <p:nvSpPr>
          <p:cNvPr id="4" name="文本占位符 3">
            <a:extLst>
              <a:ext uri="{FF2B5EF4-FFF2-40B4-BE49-F238E27FC236}">
                <a16:creationId xmlns:a16="http://schemas.microsoft.com/office/drawing/2014/main" id="{6EC1F503-F0AD-F31D-AEF8-33BB6897FED3}"/>
              </a:ext>
            </a:extLst>
          </p:cNvPr>
          <p:cNvSpPr>
            <a:spLocks noGrp="1"/>
          </p:cNvSpPr>
          <p:nvPr>
            <p:ph type="body" sz="quarter" idx="10"/>
          </p:nvPr>
        </p:nvSpPr>
        <p:spPr>
          <a:xfrm>
            <a:off x="934668" y="164713"/>
            <a:ext cx="10878161" cy="558800"/>
          </a:xfrm>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4083F959-4A3E-8C5E-C032-7F43938D36F1}"/>
              </a:ext>
            </a:extLst>
          </p:cNvPr>
          <p:cNvSpPr>
            <a:spLocks noGrp="1"/>
          </p:cNvSpPr>
          <p:nvPr>
            <p:ph type="body" sz="quarter" idx="11"/>
          </p:nvPr>
        </p:nvSpPr>
        <p:spPr>
          <a:xfrm>
            <a:off x="193675" y="723900"/>
            <a:ext cx="11634788" cy="1499578"/>
          </a:xfrm>
        </p:spPr>
        <p:txBody>
          <a:bodyPr/>
          <a:lstStyle/>
          <a:p>
            <a:r>
              <a:rPr lang="en-US" altLang="zh-CN" dirty="0"/>
              <a:t>2. </a:t>
            </a:r>
            <a:r>
              <a:rPr lang="zh-CN" altLang="en-US" dirty="0"/>
              <a:t>流程控制语句实践</a:t>
            </a:r>
            <a:endParaRPr lang="en-US" altLang="zh-CN" dirty="0"/>
          </a:p>
          <a:p>
            <a:r>
              <a:rPr lang="zh-CN" altLang="en-US" dirty="0"/>
              <a:t>（</a:t>
            </a:r>
            <a:r>
              <a:rPr lang="en-US" altLang="zh-CN" dirty="0"/>
              <a:t>2</a:t>
            </a:r>
            <a:r>
              <a:rPr lang="zh-CN" altLang="en-US" dirty="0"/>
              <a:t>）使用 </a:t>
            </a:r>
            <a:r>
              <a:rPr lang="en-US" altLang="zh-CN" dirty="0"/>
              <a:t>WHILE </a:t>
            </a:r>
            <a:r>
              <a:rPr lang="zh-CN" altLang="en-US" dirty="0"/>
              <a:t>循环生成模拟订单号。</a:t>
            </a:r>
            <a:endParaRPr lang="en-US" altLang="zh-CN" dirty="0"/>
          </a:p>
          <a:p>
            <a:r>
              <a:rPr lang="zh-CN" altLang="en-US" dirty="0"/>
              <a:t>单击工具栏中的“新建查询”按钮，在脚本编写区域输入如下代码：</a:t>
            </a:r>
          </a:p>
        </p:txBody>
      </p:sp>
    </p:spTree>
    <p:extLst>
      <p:ext uri="{BB962C8B-B14F-4D97-AF65-F5344CB8AC3E}">
        <p14:creationId xmlns:p14="http://schemas.microsoft.com/office/powerpoint/2010/main" val="3322335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ADA43-2BA4-302D-B25B-D83ECCDBD27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96BC1DD-BDBC-6E01-C1E7-ADDF6B65FE67}"/>
              </a:ext>
            </a:extLst>
          </p:cNvPr>
          <p:cNvSpPr>
            <a:spLocks noGrp="1"/>
          </p:cNvSpPr>
          <p:nvPr>
            <p:ph type="body" sz="quarter" idx="10"/>
          </p:nvPr>
        </p:nvSpPr>
        <p:spPr/>
        <p:txBody>
          <a:bodyPr/>
          <a:lstStyle/>
          <a:p>
            <a:r>
              <a:rPr lang="en-US" altLang="zh-CN" dirty="0"/>
              <a:t>1.3 </a:t>
            </a:r>
            <a:r>
              <a:rPr lang="zh-CN" altLang="en-US" dirty="0"/>
              <a:t>关系型数据库</a:t>
            </a:r>
          </a:p>
        </p:txBody>
      </p:sp>
      <p:sp>
        <p:nvSpPr>
          <p:cNvPr id="5" name="文本占位符 4">
            <a:extLst>
              <a:ext uri="{FF2B5EF4-FFF2-40B4-BE49-F238E27FC236}">
                <a16:creationId xmlns:a16="http://schemas.microsoft.com/office/drawing/2014/main" id="{8A4AB9A6-DA50-A971-5293-0B0E18ABBE08}"/>
              </a:ext>
            </a:extLst>
          </p:cNvPr>
          <p:cNvSpPr>
            <a:spLocks noGrp="1"/>
          </p:cNvSpPr>
          <p:nvPr>
            <p:ph type="body" sz="quarter" idx="11"/>
          </p:nvPr>
        </p:nvSpPr>
        <p:spPr>
          <a:xfrm>
            <a:off x="193192" y="1815438"/>
            <a:ext cx="11635136" cy="3942233"/>
          </a:xfrm>
        </p:spPr>
        <p:txBody>
          <a:bodyPr/>
          <a:lstStyle/>
          <a:p>
            <a:r>
              <a:rPr lang="en-US" altLang="zh-CN" dirty="0"/>
              <a:t>1.3.1</a:t>
            </a:r>
            <a:r>
              <a:rPr lang="zh-CN" altLang="en-US" dirty="0"/>
              <a:t>　关系模型</a:t>
            </a:r>
            <a:endParaRPr lang="en-US" altLang="zh-CN" dirty="0"/>
          </a:p>
          <a:p>
            <a:r>
              <a:rPr lang="en-US" altLang="zh-CN" dirty="0"/>
              <a:t>3. </a:t>
            </a:r>
            <a:r>
              <a:rPr lang="zh-CN" altLang="en-US" dirty="0"/>
              <a:t>关系运算</a:t>
            </a:r>
          </a:p>
          <a:p>
            <a:r>
              <a:rPr lang="zh-CN" altLang="en-US" dirty="0"/>
              <a:t>关系运算用于从一个或多个关系中按特定条件选择、组合或投影出所需的数据，并形成新的关系。</a:t>
            </a:r>
            <a:endParaRPr lang="en-US" altLang="zh-CN" dirty="0"/>
          </a:p>
          <a:p>
            <a:r>
              <a:rPr lang="zh-CN" altLang="en-US" dirty="0"/>
              <a:t>（</a:t>
            </a:r>
            <a:r>
              <a:rPr lang="en-US" altLang="zh-CN" dirty="0"/>
              <a:t>1</a:t>
            </a:r>
            <a:r>
              <a:rPr lang="zh-CN" altLang="en-US" dirty="0"/>
              <a:t>）集合运算。</a:t>
            </a:r>
            <a:endParaRPr lang="en-US" altLang="zh-CN" dirty="0"/>
          </a:p>
          <a:p>
            <a:r>
              <a:rPr lang="zh-CN" altLang="en-US" dirty="0"/>
              <a:t>（</a:t>
            </a:r>
            <a:r>
              <a:rPr lang="en-US" altLang="zh-CN" dirty="0"/>
              <a:t>2</a:t>
            </a:r>
            <a:r>
              <a:rPr lang="zh-CN" altLang="en-US" dirty="0"/>
              <a:t>）选择运算。</a:t>
            </a:r>
            <a:endParaRPr lang="en-US" altLang="zh-CN" dirty="0"/>
          </a:p>
          <a:p>
            <a:r>
              <a:rPr lang="zh-CN" altLang="en-US" dirty="0"/>
              <a:t>（</a:t>
            </a:r>
            <a:r>
              <a:rPr lang="en-US" altLang="zh-CN" dirty="0"/>
              <a:t>3</a:t>
            </a:r>
            <a:r>
              <a:rPr lang="zh-CN" altLang="en-US" dirty="0"/>
              <a:t>）投影运算。</a:t>
            </a:r>
            <a:endParaRPr lang="en-US" altLang="zh-CN" dirty="0"/>
          </a:p>
          <a:p>
            <a:r>
              <a:rPr lang="zh-CN" altLang="en-US" dirty="0"/>
              <a:t>（</a:t>
            </a:r>
            <a:r>
              <a:rPr lang="en-US" altLang="zh-CN" dirty="0"/>
              <a:t>4</a:t>
            </a:r>
            <a:r>
              <a:rPr lang="zh-CN" altLang="en-US" dirty="0"/>
              <a:t>）连接运算。</a:t>
            </a:r>
            <a:endParaRPr lang="en-US" altLang="zh-CN" dirty="0"/>
          </a:p>
        </p:txBody>
      </p:sp>
    </p:spTree>
    <p:extLst>
      <p:ext uri="{BB962C8B-B14F-4D97-AF65-F5344CB8AC3E}">
        <p14:creationId xmlns:p14="http://schemas.microsoft.com/office/powerpoint/2010/main" val="86556550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1F2E2-76AC-BC92-AFBD-3CBB6ACB149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DB80898-1999-DA4D-B480-17F5F261BD9F}"/>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EF3E3667-7224-7245-FA51-D54BA8B9823F}"/>
              </a:ext>
            </a:extLst>
          </p:cNvPr>
          <p:cNvSpPr>
            <a:spLocks noGrp="1"/>
          </p:cNvSpPr>
          <p:nvPr>
            <p:ph type="body" sz="quarter" idx="11"/>
          </p:nvPr>
        </p:nvSpPr>
        <p:spPr>
          <a:xfrm>
            <a:off x="193192" y="2549451"/>
            <a:ext cx="5623146" cy="2474203"/>
          </a:xfrm>
        </p:spPr>
        <p:txBody>
          <a:bodyPr/>
          <a:lstStyle/>
          <a:p>
            <a:r>
              <a:rPr lang="en-US" altLang="zh-CN" dirty="0"/>
              <a:t>2. </a:t>
            </a:r>
            <a:r>
              <a:rPr lang="zh-CN" altLang="en-US" dirty="0"/>
              <a:t>流程控制语句实践</a:t>
            </a:r>
            <a:endParaRPr lang="en-US" altLang="zh-CN" dirty="0"/>
          </a:p>
          <a:p>
            <a:r>
              <a:rPr lang="zh-CN" altLang="en-US" dirty="0"/>
              <a:t>（</a:t>
            </a:r>
            <a:r>
              <a:rPr lang="en-US" altLang="zh-CN" dirty="0"/>
              <a:t>2</a:t>
            </a:r>
            <a:r>
              <a:rPr lang="zh-CN" altLang="en-US" dirty="0"/>
              <a:t>）使用 </a:t>
            </a:r>
            <a:r>
              <a:rPr lang="en-US" altLang="zh-CN" dirty="0"/>
              <a:t>WHILE </a:t>
            </a:r>
            <a:r>
              <a:rPr lang="zh-CN" altLang="en-US" dirty="0"/>
              <a:t>循环生成模拟订单号。</a:t>
            </a:r>
            <a:endParaRPr lang="en-US" altLang="zh-CN" dirty="0"/>
          </a:p>
          <a:p>
            <a:r>
              <a:rPr lang="zh-CN" altLang="en-US" dirty="0"/>
              <a:t>单击工具栏的“执行”按钮，代码执行结果如图 </a:t>
            </a:r>
            <a:r>
              <a:rPr lang="en-US" altLang="zh-CN" dirty="0"/>
              <a:t>4-6 </a:t>
            </a:r>
            <a:r>
              <a:rPr lang="zh-CN" altLang="en-US" dirty="0"/>
              <a:t>所示。</a:t>
            </a:r>
          </a:p>
        </p:txBody>
      </p:sp>
      <p:pic>
        <p:nvPicPr>
          <p:cNvPr id="7" name="图片占位符 6">
            <a:extLst>
              <a:ext uri="{FF2B5EF4-FFF2-40B4-BE49-F238E27FC236}">
                <a16:creationId xmlns:a16="http://schemas.microsoft.com/office/drawing/2014/main" id="{76096DE8-DB4F-764C-F76F-33FEB61E3849}"/>
              </a:ext>
            </a:extLst>
          </p:cNvPr>
          <p:cNvPicPr>
            <a:picLocks noGrp="1" noChangeAspect="1"/>
          </p:cNvPicPr>
          <p:nvPr>
            <p:ph type="pic" sz="quarter" idx="12"/>
          </p:nvPr>
        </p:nvPicPr>
        <p:blipFill rotWithShape="1">
          <a:blip r:embed="rId2"/>
          <a:srcRect t="-16511" b="-16511"/>
          <a:stretch>
            <a:fillRect/>
          </a:stretch>
        </p:blipFill>
        <p:spPr>
          <a:prstGeom prst="rect">
            <a:avLst/>
          </a:prstGeom>
        </p:spPr>
      </p:pic>
    </p:spTree>
    <p:extLst>
      <p:ext uri="{BB962C8B-B14F-4D97-AF65-F5344CB8AC3E}">
        <p14:creationId xmlns:p14="http://schemas.microsoft.com/office/powerpoint/2010/main" val="140784132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7C1FD-C93D-03B5-3F8C-677F66A3ACC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97D550C-54ED-9427-220B-1395FA445DB4}"/>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1EBDCAF5-3796-7EE6-7947-28E46AA9C155}"/>
              </a:ext>
            </a:extLst>
          </p:cNvPr>
          <p:cNvSpPr>
            <a:spLocks noGrp="1"/>
          </p:cNvSpPr>
          <p:nvPr>
            <p:ph type="body" sz="quarter" idx="11"/>
          </p:nvPr>
        </p:nvSpPr>
        <p:spPr>
          <a:xfrm>
            <a:off x="193192" y="1818482"/>
            <a:ext cx="5623146" cy="3936142"/>
          </a:xfrm>
        </p:spPr>
        <p:txBody>
          <a:bodyPr/>
          <a:lstStyle/>
          <a:p>
            <a:r>
              <a:rPr lang="en-US" altLang="zh-CN" dirty="0"/>
              <a:t>3. </a:t>
            </a:r>
            <a:r>
              <a:rPr lang="zh-CN" altLang="en-US" dirty="0"/>
              <a:t>实现错误处理机制</a:t>
            </a:r>
            <a:endParaRPr lang="en-US" altLang="zh-CN" dirty="0"/>
          </a:p>
          <a:p>
            <a:r>
              <a:rPr lang="zh-CN" altLang="en-US" dirty="0"/>
              <a:t>一个健壮的系统需要处理可能出现的错误。在 </a:t>
            </a:r>
            <a:r>
              <a:rPr lang="en-US" altLang="zh-CN" dirty="0"/>
              <a:t>T-SQL </a:t>
            </a:r>
            <a:r>
              <a:rPr lang="zh-CN" altLang="en-US" dirty="0"/>
              <a:t>中，使用 </a:t>
            </a:r>
            <a:r>
              <a:rPr lang="en-US" altLang="zh-CN" dirty="0"/>
              <a:t>TRY...CATCH </a:t>
            </a:r>
            <a:r>
              <a:rPr lang="zh-CN" altLang="en-US" dirty="0"/>
              <a:t>语句来捕获和处理脚本执行过程中可能出现的异常。</a:t>
            </a:r>
          </a:p>
          <a:p>
            <a:r>
              <a:rPr lang="zh-CN" altLang="en-US" dirty="0"/>
              <a:t>下面模拟书籍库存更新时的错误捕获。单击工具栏中的“新建查询”按钮，在脚本编写区域输入如下代码：</a:t>
            </a:r>
          </a:p>
        </p:txBody>
      </p:sp>
      <p:pic>
        <p:nvPicPr>
          <p:cNvPr id="12" name="图片占位符 11">
            <a:extLst>
              <a:ext uri="{FF2B5EF4-FFF2-40B4-BE49-F238E27FC236}">
                <a16:creationId xmlns:a16="http://schemas.microsoft.com/office/drawing/2014/main" id="{0DB9C965-9886-4AA2-601A-A7574822B3F4}"/>
              </a:ext>
            </a:extLst>
          </p:cNvPr>
          <p:cNvPicPr>
            <a:picLocks noGrp="1" noChangeAspect="1"/>
          </p:cNvPicPr>
          <p:nvPr>
            <p:ph type="pic" sz="quarter" idx="12"/>
          </p:nvPr>
        </p:nvPicPr>
        <p:blipFill rotWithShape="1">
          <a:blip r:embed="rId2"/>
          <a:srcRect t="-14238" b="-14238"/>
          <a:stretch>
            <a:fillRect/>
          </a:stretch>
        </p:blipFill>
        <p:spPr>
          <a:prstGeom prst="rect">
            <a:avLst/>
          </a:prstGeom>
        </p:spPr>
      </p:pic>
    </p:spTree>
    <p:extLst>
      <p:ext uri="{BB962C8B-B14F-4D97-AF65-F5344CB8AC3E}">
        <p14:creationId xmlns:p14="http://schemas.microsoft.com/office/powerpoint/2010/main" val="296273976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B84DE-523B-6DD2-E915-0398D155D6F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3D157A9-0C54-FA58-21C3-A25200F56052}"/>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298A2B8E-9680-0739-1A32-DDEEECC984C6}"/>
              </a:ext>
            </a:extLst>
          </p:cNvPr>
          <p:cNvSpPr>
            <a:spLocks noGrp="1"/>
          </p:cNvSpPr>
          <p:nvPr>
            <p:ph type="body" sz="quarter" idx="11"/>
          </p:nvPr>
        </p:nvSpPr>
        <p:spPr>
          <a:xfrm>
            <a:off x="193192" y="3036764"/>
            <a:ext cx="5623146" cy="1499578"/>
          </a:xfrm>
        </p:spPr>
        <p:txBody>
          <a:bodyPr/>
          <a:lstStyle/>
          <a:p>
            <a:r>
              <a:rPr lang="en-US" altLang="zh-CN" dirty="0"/>
              <a:t>3. </a:t>
            </a:r>
            <a:r>
              <a:rPr lang="zh-CN" altLang="en-US" dirty="0"/>
              <a:t>实现错误处理机制</a:t>
            </a:r>
            <a:endParaRPr lang="en-US" altLang="zh-CN" dirty="0"/>
          </a:p>
          <a:p>
            <a:r>
              <a:rPr lang="zh-CN" altLang="en-US" dirty="0"/>
              <a:t>单击工具栏的“执行”按钮，代码执行结果如图 </a:t>
            </a:r>
            <a:r>
              <a:rPr lang="en-US" altLang="zh-CN" dirty="0"/>
              <a:t>4-7 </a:t>
            </a:r>
            <a:r>
              <a:rPr lang="zh-CN" altLang="en-US" dirty="0"/>
              <a:t>所示。</a:t>
            </a:r>
          </a:p>
        </p:txBody>
      </p:sp>
      <p:pic>
        <p:nvPicPr>
          <p:cNvPr id="7" name="图片占位符 6">
            <a:extLst>
              <a:ext uri="{FF2B5EF4-FFF2-40B4-BE49-F238E27FC236}">
                <a16:creationId xmlns:a16="http://schemas.microsoft.com/office/drawing/2014/main" id="{5F73D876-C7F8-5AA6-9A3A-0DC0F4E78382}"/>
              </a:ext>
            </a:extLst>
          </p:cNvPr>
          <p:cNvPicPr>
            <a:picLocks noGrp="1" noChangeAspect="1"/>
          </p:cNvPicPr>
          <p:nvPr>
            <p:ph type="pic" sz="quarter" idx="12"/>
          </p:nvPr>
        </p:nvPicPr>
        <p:blipFill rotWithShape="1">
          <a:blip r:embed="rId2"/>
          <a:srcRect t="-10000" b="-10000"/>
          <a:stretch>
            <a:fillRect/>
          </a:stretch>
        </p:blipFill>
        <p:spPr>
          <a:prstGeom prst="rect">
            <a:avLst/>
          </a:prstGeom>
        </p:spPr>
      </p:pic>
    </p:spTree>
    <p:extLst>
      <p:ext uri="{BB962C8B-B14F-4D97-AF65-F5344CB8AC3E}">
        <p14:creationId xmlns:p14="http://schemas.microsoft.com/office/powerpoint/2010/main" val="385671139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483B0-6E6E-DB4E-E8DC-E4E087C4576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C6BD418-4E8F-EB8F-6A2F-39A10E831F35}"/>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599660B3-4EDB-8AA1-D508-060C03E5D10F}"/>
              </a:ext>
            </a:extLst>
          </p:cNvPr>
          <p:cNvSpPr>
            <a:spLocks noGrp="1"/>
          </p:cNvSpPr>
          <p:nvPr>
            <p:ph type="body" sz="quarter" idx="11"/>
          </p:nvPr>
        </p:nvSpPr>
        <p:spPr>
          <a:xfrm>
            <a:off x="193192" y="3036764"/>
            <a:ext cx="11635136" cy="1499578"/>
          </a:xfrm>
        </p:spPr>
        <p:txBody>
          <a:bodyPr/>
          <a:lstStyle/>
          <a:p>
            <a:r>
              <a:rPr lang="en-US" altLang="zh-CN" dirty="0"/>
              <a:t>4. </a:t>
            </a:r>
            <a:r>
              <a:rPr lang="zh-CN" altLang="en-US" dirty="0"/>
              <a:t>应用延迟执行功能</a:t>
            </a:r>
            <a:endParaRPr lang="en-US" altLang="zh-CN" dirty="0"/>
          </a:p>
          <a:p>
            <a:r>
              <a:rPr lang="zh-CN" altLang="en-US" dirty="0"/>
              <a:t>某些任务需要定时执行或等待一段时间后再执行。通过 </a:t>
            </a:r>
            <a:r>
              <a:rPr lang="en-US" altLang="zh-CN" dirty="0"/>
              <a:t>WAITFOR </a:t>
            </a:r>
            <a:r>
              <a:rPr lang="zh-CN" altLang="en-US" dirty="0"/>
              <a:t>语句，可以轻松控制脚本的执行节奏。</a:t>
            </a:r>
          </a:p>
        </p:txBody>
      </p:sp>
    </p:spTree>
    <p:extLst>
      <p:ext uri="{BB962C8B-B14F-4D97-AF65-F5344CB8AC3E}">
        <p14:creationId xmlns:p14="http://schemas.microsoft.com/office/powerpoint/2010/main" val="1651817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DD2AD-A63F-0DED-13B0-B73EB8EE6CD5}"/>
            </a:ext>
          </a:extLst>
        </p:cNvPr>
        <p:cNvGrpSpPr/>
        <p:nvPr/>
      </p:nvGrpSpPr>
      <p:grpSpPr>
        <a:xfrm>
          <a:off x="0" y="0"/>
          <a:ext cx="0" cy="0"/>
          <a:chOff x="0" y="0"/>
          <a:chExt cx="0" cy="0"/>
        </a:xfrm>
      </p:grpSpPr>
      <p:pic>
        <p:nvPicPr>
          <p:cNvPr id="10" name="图片占位符 9">
            <a:extLst>
              <a:ext uri="{FF2B5EF4-FFF2-40B4-BE49-F238E27FC236}">
                <a16:creationId xmlns:a16="http://schemas.microsoft.com/office/drawing/2014/main" id="{31338047-BA76-A63C-0106-0065961AEB1E}"/>
              </a:ext>
            </a:extLst>
          </p:cNvPr>
          <p:cNvPicPr>
            <a:picLocks noGrp="1" noChangeAspect="1"/>
          </p:cNvPicPr>
          <p:nvPr>
            <p:ph type="pic" sz="quarter" idx="12"/>
          </p:nvPr>
        </p:nvPicPr>
        <p:blipFill rotWithShape="1">
          <a:blip r:embed="rId2"/>
          <a:srcRect t="-44722" b="-44722"/>
          <a:stretch>
            <a:fillRect/>
          </a:stretch>
        </p:blipFill>
        <p:spPr>
          <a:xfrm>
            <a:off x="173672" y="2299317"/>
            <a:ext cx="11635136" cy="4365648"/>
          </a:xfrm>
          <a:prstGeom prst="rect">
            <a:avLst/>
          </a:prstGeom>
        </p:spPr>
      </p:pic>
      <p:sp>
        <p:nvSpPr>
          <p:cNvPr id="4" name="文本占位符 3">
            <a:extLst>
              <a:ext uri="{FF2B5EF4-FFF2-40B4-BE49-F238E27FC236}">
                <a16:creationId xmlns:a16="http://schemas.microsoft.com/office/drawing/2014/main" id="{756293A3-472F-55BD-9FFF-C9EFCD6E1A40}"/>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8531D705-918A-7291-91DC-943E913B2F35}"/>
              </a:ext>
            </a:extLst>
          </p:cNvPr>
          <p:cNvSpPr>
            <a:spLocks noGrp="1"/>
          </p:cNvSpPr>
          <p:nvPr>
            <p:ph type="body" sz="quarter" idx="11"/>
          </p:nvPr>
        </p:nvSpPr>
        <p:spPr>
          <a:xfrm>
            <a:off x="173672" y="1811794"/>
            <a:ext cx="11635136" cy="1499578"/>
          </a:xfrm>
        </p:spPr>
        <p:txBody>
          <a:bodyPr/>
          <a:lstStyle/>
          <a:p>
            <a:r>
              <a:rPr lang="en-US" altLang="zh-CN" dirty="0"/>
              <a:t>4. </a:t>
            </a:r>
            <a:r>
              <a:rPr lang="zh-CN" altLang="en-US" dirty="0"/>
              <a:t>应用延迟执行功能</a:t>
            </a:r>
            <a:endParaRPr lang="en-US" altLang="zh-CN" dirty="0"/>
          </a:p>
          <a:p>
            <a:r>
              <a:rPr lang="zh-CN" altLang="en-US" dirty="0"/>
              <a:t>（</a:t>
            </a:r>
            <a:r>
              <a:rPr lang="en-US" altLang="zh-CN" dirty="0"/>
              <a:t>1</a:t>
            </a:r>
            <a:r>
              <a:rPr lang="zh-CN" altLang="en-US" dirty="0"/>
              <a:t>）使用 </a:t>
            </a:r>
            <a:r>
              <a:rPr lang="en-US" altLang="zh-CN" dirty="0"/>
              <a:t>WAITFOR DELAY </a:t>
            </a:r>
            <a:r>
              <a:rPr lang="zh-CN" altLang="en-US" dirty="0"/>
              <a:t>模拟定时数据统计。</a:t>
            </a:r>
            <a:endParaRPr lang="en-US" altLang="zh-CN" dirty="0"/>
          </a:p>
          <a:p>
            <a:r>
              <a:rPr lang="zh-CN" altLang="en-US" dirty="0"/>
              <a:t>单击工具栏中的“新建查询”按钮，在脚本编写区域输入如下代码：</a:t>
            </a:r>
          </a:p>
        </p:txBody>
      </p:sp>
    </p:spTree>
    <p:extLst>
      <p:ext uri="{BB962C8B-B14F-4D97-AF65-F5344CB8AC3E}">
        <p14:creationId xmlns:p14="http://schemas.microsoft.com/office/powerpoint/2010/main" val="52419603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CE60F-6C9C-6C55-4B2F-70CA2BF1FCC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3AAC2C8-197D-AF3B-C861-BEC633306B02}"/>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0209EA09-E65C-9100-6203-71AE3B6CC668}"/>
              </a:ext>
            </a:extLst>
          </p:cNvPr>
          <p:cNvSpPr>
            <a:spLocks noGrp="1"/>
          </p:cNvSpPr>
          <p:nvPr>
            <p:ph type="body" sz="quarter" idx="11"/>
          </p:nvPr>
        </p:nvSpPr>
        <p:spPr>
          <a:xfrm>
            <a:off x="193192" y="2549451"/>
            <a:ext cx="5623146" cy="2474203"/>
          </a:xfrm>
        </p:spPr>
        <p:txBody>
          <a:bodyPr/>
          <a:lstStyle/>
          <a:p>
            <a:r>
              <a:rPr lang="en-US" altLang="zh-CN" dirty="0"/>
              <a:t>4. </a:t>
            </a:r>
            <a:r>
              <a:rPr lang="zh-CN" altLang="en-US" dirty="0"/>
              <a:t>应用延迟执行功能</a:t>
            </a:r>
            <a:endParaRPr lang="en-US" altLang="zh-CN" dirty="0"/>
          </a:p>
          <a:p>
            <a:r>
              <a:rPr lang="zh-CN" altLang="en-US" dirty="0"/>
              <a:t>（</a:t>
            </a:r>
            <a:r>
              <a:rPr lang="en-US" altLang="zh-CN" dirty="0"/>
              <a:t>1</a:t>
            </a:r>
            <a:r>
              <a:rPr lang="zh-CN" altLang="en-US" dirty="0"/>
              <a:t>）使用 </a:t>
            </a:r>
            <a:r>
              <a:rPr lang="en-US" altLang="zh-CN" dirty="0"/>
              <a:t>WAITFOR DELAY </a:t>
            </a:r>
            <a:r>
              <a:rPr lang="zh-CN" altLang="en-US" dirty="0"/>
              <a:t>模拟定时数据统计。</a:t>
            </a:r>
            <a:endParaRPr lang="en-US" altLang="zh-CN" dirty="0"/>
          </a:p>
          <a:p>
            <a:r>
              <a:rPr lang="zh-CN" altLang="en-US" dirty="0"/>
              <a:t>单击工具栏的“执行”按钮，延迟 </a:t>
            </a:r>
            <a:r>
              <a:rPr lang="en-US" altLang="zh-CN" dirty="0"/>
              <a:t>5 </a:t>
            </a:r>
            <a:r>
              <a:rPr lang="zh-CN" altLang="en-US" dirty="0"/>
              <a:t>秒后，代码执行结果如图 </a:t>
            </a:r>
            <a:r>
              <a:rPr lang="en-US" altLang="zh-CN" dirty="0"/>
              <a:t>4-8 </a:t>
            </a:r>
            <a:r>
              <a:rPr lang="zh-CN" altLang="en-US" dirty="0"/>
              <a:t>所示。</a:t>
            </a:r>
          </a:p>
        </p:txBody>
      </p:sp>
      <p:pic>
        <p:nvPicPr>
          <p:cNvPr id="8" name="图片占位符 7">
            <a:extLst>
              <a:ext uri="{FF2B5EF4-FFF2-40B4-BE49-F238E27FC236}">
                <a16:creationId xmlns:a16="http://schemas.microsoft.com/office/drawing/2014/main" id="{2461FBDE-DB20-B62A-616C-BEF196ACD93C}"/>
              </a:ext>
            </a:extLst>
          </p:cNvPr>
          <p:cNvPicPr>
            <a:picLocks noGrp="1" noChangeAspect="1"/>
          </p:cNvPicPr>
          <p:nvPr>
            <p:ph type="pic" sz="quarter" idx="12"/>
          </p:nvPr>
        </p:nvPicPr>
        <p:blipFill rotWithShape="1">
          <a:blip r:embed="rId2"/>
          <a:srcRect t="-41510" b="-41510"/>
          <a:stretch>
            <a:fillRect/>
          </a:stretch>
        </p:blipFill>
        <p:spPr>
          <a:prstGeom prst="rect">
            <a:avLst/>
          </a:prstGeom>
        </p:spPr>
      </p:pic>
    </p:spTree>
    <p:extLst>
      <p:ext uri="{BB962C8B-B14F-4D97-AF65-F5344CB8AC3E}">
        <p14:creationId xmlns:p14="http://schemas.microsoft.com/office/powerpoint/2010/main" val="18464717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B4E69-F912-9C00-C186-E1BE2C59D6B7}"/>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1E7C93A7-04E4-CCFF-8EE3-C24B41FA35A9}"/>
              </a:ext>
            </a:extLst>
          </p:cNvPr>
          <p:cNvPicPr>
            <a:picLocks noGrp="1" noChangeAspect="1"/>
          </p:cNvPicPr>
          <p:nvPr>
            <p:ph type="pic" sz="quarter" idx="12"/>
          </p:nvPr>
        </p:nvPicPr>
        <p:blipFill rotWithShape="1">
          <a:blip r:embed="rId2"/>
          <a:srcRect t="-8466" b="-8466"/>
          <a:stretch>
            <a:fillRect/>
          </a:stretch>
        </p:blipFill>
        <p:spPr>
          <a:xfrm>
            <a:off x="173672" y="2223092"/>
            <a:ext cx="11635136" cy="4441874"/>
          </a:xfrm>
          <a:prstGeom prst="rect">
            <a:avLst/>
          </a:prstGeom>
        </p:spPr>
      </p:pic>
      <p:sp>
        <p:nvSpPr>
          <p:cNvPr id="4" name="文本占位符 3">
            <a:extLst>
              <a:ext uri="{FF2B5EF4-FFF2-40B4-BE49-F238E27FC236}">
                <a16:creationId xmlns:a16="http://schemas.microsoft.com/office/drawing/2014/main" id="{60E97487-D33E-8692-2866-EE102E4E9F78}"/>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BAF9D78A-F543-4687-5CDC-62228F4A75A3}"/>
              </a:ext>
            </a:extLst>
          </p:cNvPr>
          <p:cNvSpPr>
            <a:spLocks noGrp="1"/>
          </p:cNvSpPr>
          <p:nvPr>
            <p:ph type="body" sz="quarter" idx="11"/>
          </p:nvPr>
        </p:nvSpPr>
        <p:spPr>
          <a:xfrm>
            <a:off x="173672" y="998721"/>
            <a:ext cx="11635136" cy="1499578"/>
          </a:xfrm>
        </p:spPr>
        <p:txBody>
          <a:bodyPr/>
          <a:lstStyle/>
          <a:p>
            <a:r>
              <a:rPr lang="en-US" altLang="zh-CN" dirty="0"/>
              <a:t>4. </a:t>
            </a:r>
            <a:r>
              <a:rPr lang="zh-CN" altLang="en-US" dirty="0"/>
              <a:t>应用延迟执行功能</a:t>
            </a:r>
            <a:endParaRPr lang="en-US" altLang="zh-CN" dirty="0"/>
          </a:p>
          <a:p>
            <a:r>
              <a:rPr lang="zh-CN" altLang="en-US" dirty="0"/>
              <a:t>（</a:t>
            </a:r>
            <a:r>
              <a:rPr lang="en-US" altLang="zh-CN" dirty="0"/>
              <a:t>2</a:t>
            </a:r>
            <a:r>
              <a:rPr lang="zh-CN" altLang="en-US" dirty="0"/>
              <a:t>）使用 </a:t>
            </a:r>
            <a:r>
              <a:rPr lang="en-US" altLang="zh-CN" dirty="0"/>
              <a:t>WAITFOR TIME </a:t>
            </a:r>
            <a:r>
              <a:rPr lang="zh-CN" altLang="en-US" dirty="0"/>
              <a:t>在特定时间点执行。</a:t>
            </a:r>
            <a:endParaRPr lang="en-US" altLang="zh-CN" dirty="0"/>
          </a:p>
          <a:p>
            <a:r>
              <a:rPr lang="zh-CN" altLang="en-US" dirty="0"/>
              <a:t>单击工具栏中的“新建查询”按钮，在脚本编写区域输入如下代码：</a:t>
            </a:r>
          </a:p>
        </p:txBody>
      </p:sp>
    </p:spTree>
    <p:extLst>
      <p:ext uri="{BB962C8B-B14F-4D97-AF65-F5344CB8AC3E}">
        <p14:creationId xmlns:p14="http://schemas.microsoft.com/office/powerpoint/2010/main" val="237108612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CF42D-63A9-C5A2-07B1-8BCF1DA718F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CDDD26F-D624-59E7-1E66-5481983CF4F0}"/>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6C7B1B5E-4B18-1DCC-0987-2DB8532C4C4E}"/>
              </a:ext>
            </a:extLst>
          </p:cNvPr>
          <p:cNvSpPr>
            <a:spLocks noGrp="1"/>
          </p:cNvSpPr>
          <p:nvPr>
            <p:ph type="body" sz="quarter" idx="11"/>
          </p:nvPr>
        </p:nvSpPr>
        <p:spPr>
          <a:xfrm>
            <a:off x="193192" y="2062138"/>
            <a:ext cx="5623146" cy="3448829"/>
          </a:xfrm>
        </p:spPr>
        <p:txBody>
          <a:bodyPr/>
          <a:lstStyle/>
          <a:p>
            <a:r>
              <a:rPr lang="en-US" altLang="zh-CN" dirty="0"/>
              <a:t>4. </a:t>
            </a:r>
            <a:r>
              <a:rPr lang="zh-CN" altLang="en-US" dirty="0"/>
              <a:t>应用延迟执行功能</a:t>
            </a:r>
            <a:endParaRPr lang="en-US" altLang="zh-CN" dirty="0"/>
          </a:p>
          <a:p>
            <a:r>
              <a:rPr lang="zh-CN" altLang="en-US" dirty="0"/>
              <a:t>（</a:t>
            </a:r>
            <a:r>
              <a:rPr lang="en-US" altLang="zh-CN" dirty="0"/>
              <a:t>2</a:t>
            </a:r>
            <a:r>
              <a:rPr lang="zh-CN" altLang="en-US" dirty="0"/>
              <a:t>）使用 </a:t>
            </a:r>
            <a:r>
              <a:rPr lang="en-US" altLang="zh-CN" dirty="0"/>
              <a:t>WAITFOR TIME </a:t>
            </a:r>
            <a:r>
              <a:rPr lang="zh-CN" altLang="en-US" dirty="0"/>
              <a:t>在特定时间点执行。</a:t>
            </a:r>
            <a:endParaRPr lang="en-US" altLang="zh-CN" dirty="0"/>
          </a:p>
          <a:p>
            <a:r>
              <a:rPr lang="zh-CN" altLang="en-US" dirty="0"/>
              <a:t>单击工具栏的“执行”按钮，代码开始执行，状态栏显示“正在执行查询”等信息，并显示代码执行等待的时间，如图 </a:t>
            </a:r>
            <a:r>
              <a:rPr lang="en-US" altLang="zh-CN" dirty="0"/>
              <a:t>4-9 </a:t>
            </a:r>
            <a:r>
              <a:rPr lang="zh-CN" altLang="en-US" dirty="0"/>
              <a:t>所示。</a:t>
            </a:r>
          </a:p>
        </p:txBody>
      </p:sp>
      <p:pic>
        <p:nvPicPr>
          <p:cNvPr id="8" name="图片占位符 7">
            <a:extLst>
              <a:ext uri="{FF2B5EF4-FFF2-40B4-BE49-F238E27FC236}">
                <a16:creationId xmlns:a16="http://schemas.microsoft.com/office/drawing/2014/main" id="{EC1ABB21-39FD-00B6-B46D-CCAA56B4D0BF}"/>
              </a:ext>
            </a:extLst>
          </p:cNvPr>
          <p:cNvPicPr>
            <a:picLocks noGrp="1" noChangeAspect="1"/>
          </p:cNvPicPr>
          <p:nvPr>
            <p:ph type="pic" sz="quarter" idx="12"/>
          </p:nvPr>
        </p:nvPicPr>
        <p:blipFill rotWithShape="1">
          <a:blip r:embed="rId2"/>
          <a:srcRect t="-31485" b="-31485"/>
          <a:stretch>
            <a:fillRect/>
          </a:stretch>
        </p:blipFill>
        <p:spPr>
          <a:prstGeom prst="rect">
            <a:avLst/>
          </a:prstGeom>
        </p:spPr>
      </p:pic>
    </p:spTree>
    <p:extLst>
      <p:ext uri="{BB962C8B-B14F-4D97-AF65-F5344CB8AC3E}">
        <p14:creationId xmlns:p14="http://schemas.microsoft.com/office/powerpoint/2010/main" val="391097519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BE4E3-42D6-21AB-9822-30366AA981E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69E3392-E727-CD17-EF64-01A12209AA28}"/>
              </a:ext>
            </a:extLst>
          </p:cNvPr>
          <p:cNvSpPr>
            <a:spLocks noGrp="1"/>
          </p:cNvSpPr>
          <p:nvPr>
            <p:ph type="body" sz="quarter" idx="10"/>
          </p:nvPr>
        </p:nvSpPr>
        <p:spPr/>
        <p:txBody>
          <a:bodyPr/>
          <a:lstStyle/>
          <a:p>
            <a:r>
              <a:rPr lang="en-US" altLang="zh-CN" dirty="0"/>
              <a:t>T-SQL </a:t>
            </a:r>
            <a:r>
              <a:rPr lang="zh-CN" altLang="en-US" dirty="0"/>
              <a:t>编程基础实战训练</a:t>
            </a:r>
          </a:p>
        </p:txBody>
      </p:sp>
      <p:sp>
        <p:nvSpPr>
          <p:cNvPr id="5" name="文本占位符 4">
            <a:extLst>
              <a:ext uri="{FF2B5EF4-FFF2-40B4-BE49-F238E27FC236}">
                <a16:creationId xmlns:a16="http://schemas.microsoft.com/office/drawing/2014/main" id="{892A87FA-AE5C-C412-E0D8-123D2BB340DF}"/>
              </a:ext>
            </a:extLst>
          </p:cNvPr>
          <p:cNvSpPr>
            <a:spLocks noGrp="1"/>
          </p:cNvSpPr>
          <p:nvPr>
            <p:ph type="body" sz="quarter" idx="11"/>
          </p:nvPr>
        </p:nvSpPr>
        <p:spPr>
          <a:xfrm>
            <a:off x="193192" y="2549451"/>
            <a:ext cx="5623146" cy="2474203"/>
          </a:xfrm>
        </p:spPr>
        <p:txBody>
          <a:bodyPr/>
          <a:lstStyle/>
          <a:p>
            <a:r>
              <a:rPr lang="en-US" altLang="zh-CN" dirty="0"/>
              <a:t>4. </a:t>
            </a:r>
            <a:r>
              <a:rPr lang="zh-CN" altLang="en-US" dirty="0"/>
              <a:t>应用延迟执行功能</a:t>
            </a:r>
            <a:endParaRPr lang="en-US" altLang="zh-CN" dirty="0"/>
          </a:p>
          <a:p>
            <a:r>
              <a:rPr lang="zh-CN" altLang="en-US" dirty="0"/>
              <a:t>（</a:t>
            </a:r>
            <a:r>
              <a:rPr lang="en-US" altLang="zh-CN" dirty="0"/>
              <a:t>2</a:t>
            </a:r>
            <a:r>
              <a:rPr lang="zh-CN" altLang="en-US" dirty="0"/>
              <a:t>）使用 </a:t>
            </a:r>
            <a:r>
              <a:rPr lang="en-US" altLang="zh-CN" dirty="0"/>
              <a:t>WAITFOR TIME </a:t>
            </a:r>
            <a:r>
              <a:rPr lang="zh-CN" altLang="en-US" dirty="0"/>
              <a:t>在特定时间点执行。</a:t>
            </a:r>
            <a:endParaRPr lang="en-US" altLang="zh-CN" dirty="0"/>
          </a:p>
          <a:p>
            <a:r>
              <a:rPr lang="zh-CN" altLang="en-US" dirty="0"/>
              <a:t>等待 </a:t>
            </a:r>
            <a:r>
              <a:rPr lang="en-US" altLang="zh-CN" dirty="0"/>
              <a:t>1 </a:t>
            </a:r>
            <a:r>
              <a:rPr lang="zh-CN" altLang="en-US" dirty="0"/>
              <a:t>分钟后，代码执行结果如图 </a:t>
            </a:r>
            <a:r>
              <a:rPr lang="en-US" altLang="zh-CN" dirty="0"/>
              <a:t>4-10 </a:t>
            </a:r>
            <a:r>
              <a:rPr lang="zh-CN" altLang="en-US" dirty="0"/>
              <a:t>所示。</a:t>
            </a:r>
          </a:p>
        </p:txBody>
      </p:sp>
      <p:pic>
        <p:nvPicPr>
          <p:cNvPr id="7" name="图片占位符 6">
            <a:extLst>
              <a:ext uri="{FF2B5EF4-FFF2-40B4-BE49-F238E27FC236}">
                <a16:creationId xmlns:a16="http://schemas.microsoft.com/office/drawing/2014/main" id="{C71DEE85-E839-D089-FCCE-414DD67C0D31}"/>
              </a:ext>
            </a:extLst>
          </p:cNvPr>
          <p:cNvPicPr>
            <a:picLocks noGrp="1" noChangeAspect="1"/>
          </p:cNvPicPr>
          <p:nvPr>
            <p:ph type="pic" sz="quarter" idx="12"/>
          </p:nvPr>
        </p:nvPicPr>
        <p:blipFill rotWithShape="1">
          <a:blip r:embed="rId2"/>
          <a:srcRect t="-31782" b="-31782"/>
          <a:stretch>
            <a:fillRect/>
          </a:stretch>
        </p:blipFill>
        <p:spPr>
          <a:prstGeom prst="rect">
            <a:avLst/>
          </a:prstGeom>
        </p:spPr>
      </p:pic>
    </p:spTree>
    <p:extLst>
      <p:ext uri="{BB962C8B-B14F-4D97-AF65-F5344CB8AC3E}">
        <p14:creationId xmlns:p14="http://schemas.microsoft.com/office/powerpoint/2010/main" val="3344918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255A804B-E168-A832-D3C7-540167FEA264}"/>
              </a:ext>
            </a:extLst>
          </p:cNvPr>
          <p:cNvSpPr>
            <a:spLocks noGrp="1"/>
          </p:cNvSpPr>
          <p:nvPr>
            <p:ph type="body" sz="quarter" idx="14"/>
          </p:nvPr>
        </p:nvSpPr>
        <p:spPr/>
        <p:txBody>
          <a:bodyPr/>
          <a:lstStyle/>
          <a:p>
            <a:r>
              <a:rPr lang="en-US" altLang="zh-CN" dirty="0"/>
              <a:t>SQL Server </a:t>
            </a:r>
            <a:r>
              <a:rPr lang="zh-CN" altLang="en-US" dirty="0"/>
              <a:t>数据库 </a:t>
            </a:r>
            <a:r>
              <a:rPr lang="en-US" altLang="zh-CN" dirty="0"/>
              <a:t>/ </a:t>
            </a:r>
            <a:r>
              <a:rPr lang="zh-CN" altLang="en-US" dirty="0"/>
              <a:t>表操作</a:t>
            </a:r>
          </a:p>
        </p:txBody>
      </p:sp>
      <p:sp>
        <p:nvSpPr>
          <p:cNvPr id="6" name="文本占位符 5">
            <a:extLst>
              <a:ext uri="{FF2B5EF4-FFF2-40B4-BE49-F238E27FC236}">
                <a16:creationId xmlns:a16="http://schemas.microsoft.com/office/drawing/2014/main" id="{15315C50-74EE-0E9E-81ED-86638EEEB6E5}"/>
              </a:ext>
            </a:extLst>
          </p:cNvPr>
          <p:cNvSpPr>
            <a:spLocks noGrp="1"/>
          </p:cNvSpPr>
          <p:nvPr>
            <p:ph type="body" sz="quarter" idx="15"/>
          </p:nvPr>
        </p:nvSpPr>
        <p:spPr/>
        <p:txBody>
          <a:bodyPr/>
          <a:lstStyle/>
          <a:p>
            <a:r>
              <a:rPr lang="zh-CN" altLang="en-US" dirty="0"/>
              <a:t>任务</a:t>
            </a:r>
            <a:r>
              <a:rPr lang="en-US" altLang="zh-CN" dirty="0"/>
              <a:t>5</a:t>
            </a:r>
            <a:endParaRPr lang="zh-CN" altLang="en-US" dirty="0"/>
          </a:p>
        </p:txBody>
      </p:sp>
    </p:spTree>
    <p:extLst>
      <p:ext uri="{BB962C8B-B14F-4D97-AF65-F5344CB8AC3E}">
        <p14:creationId xmlns:p14="http://schemas.microsoft.com/office/powerpoint/2010/main" val="148440810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D7419-8A16-456B-EBE4-7B72D5EB647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D22113A-E2BC-CF66-30C2-CF446A3922CC}"/>
              </a:ext>
            </a:extLst>
          </p:cNvPr>
          <p:cNvSpPr>
            <a:spLocks noGrp="1"/>
          </p:cNvSpPr>
          <p:nvPr>
            <p:ph type="body" sz="quarter" idx="10"/>
          </p:nvPr>
        </p:nvSpPr>
        <p:spPr/>
        <p:txBody>
          <a:bodyPr/>
          <a:lstStyle/>
          <a:p>
            <a:r>
              <a:rPr lang="en-US" altLang="zh-CN" dirty="0"/>
              <a:t>1.3 </a:t>
            </a:r>
            <a:r>
              <a:rPr lang="zh-CN" altLang="en-US" dirty="0"/>
              <a:t>关系型数据库</a:t>
            </a:r>
          </a:p>
        </p:txBody>
      </p:sp>
      <p:sp>
        <p:nvSpPr>
          <p:cNvPr id="5" name="文本占位符 4">
            <a:extLst>
              <a:ext uri="{FF2B5EF4-FFF2-40B4-BE49-F238E27FC236}">
                <a16:creationId xmlns:a16="http://schemas.microsoft.com/office/drawing/2014/main" id="{CB44AEF2-DD15-8E93-ECAD-1EB49AAB92FB}"/>
              </a:ext>
            </a:extLst>
          </p:cNvPr>
          <p:cNvSpPr>
            <a:spLocks noGrp="1"/>
          </p:cNvSpPr>
          <p:nvPr>
            <p:ph type="body" sz="quarter" idx="11"/>
          </p:nvPr>
        </p:nvSpPr>
        <p:spPr>
          <a:xfrm>
            <a:off x="193192" y="1328125"/>
            <a:ext cx="11635136" cy="4916859"/>
          </a:xfrm>
        </p:spPr>
        <p:txBody>
          <a:bodyPr/>
          <a:lstStyle/>
          <a:p>
            <a:r>
              <a:rPr lang="en-US" altLang="zh-CN" dirty="0"/>
              <a:t>1.3.1</a:t>
            </a:r>
            <a:r>
              <a:rPr lang="zh-CN" altLang="en-US" dirty="0"/>
              <a:t>　关系模型</a:t>
            </a:r>
            <a:endParaRPr lang="en-US" altLang="zh-CN" dirty="0"/>
          </a:p>
          <a:p>
            <a:r>
              <a:rPr lang="en-US" altLang="zh-CN" dirty="0"/>
              <a:t>4. </a:t>
            </a:r>
            <a:r>
              <a:rPr lang="zh-CN" altLang="en-US" dirty="0"/>
              <a:t>关系模型的键</a:t>
            </a:r>
            <a:endParaRPr lang="en-US" altLang="zh-CN" dirty="0"/>
          </a:p>
          <a:p>
            <a:r>
              <a:rPr lang="zh-CN" altLang="en-US" dirty="0"/>
              <a:t>在关系模型中，键是用于唯一标识关系中实体的属性或属性组合。关系模型中的键可以是单个属性，也可以是多个属性的组合。</a:t>
            </a:r>
          </a:p>
          <a:p>
            <a:r>
              <a:rPr lang="zh-CN" altLang="en-US" dirty="0"/>
              <a:t>单个属性键是指一个属性作为关系中实体的唯一标识符。例如，在一名学生和课程之间的关系中，学生的学号可以作为学生的唯一标识符，因此学号可以作为学生的键。</a:t>
            </a:r>
          </a:p>
          <a:p>
            <a:r>
              <a:rPr lang="zh-CN" altLang="en-US" dirty="0"/>
              <a:t>多个属性键是指多个属性作为关系中实体的唯一标识符。例如，在一个订单和订单项之间的关系中，订单号和订单项号可以作为订单的唯一标识符，因此订单号和订单项号可以作为订单的键。</a:t>
            </a:r>
            <a:endParaRPr lang="en-US" altLang="zh-CN" dirty="0"/>
          </a:p>
        </p:txBody>
      </p:sp>
    </p:spTree>
    <p:extLst>
      <p:ext uri="{BB962C8B-B14F-4D97-AF65-F5344CB8AC3E}">
        <p14:creationId xmlns:p14="http://schemas.microsoft.com/office/powerpoint/2010/main" val="358752482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C73EEC1E-7DE5-A5B0-B6D6-1170FD9987D3}"/>
              </a:ext>
            </a:extLst>
          </p:cNvPr>
          <p:cNvPicPr>
            <a:picLocks noGrp="1" noChangeAspect="1"/>
          </p:cNvPicPr>
          <p:nvPr>
            <p:ph type="pic" sz="quarter" idx="12"/>
          </p:nvPr>
        </p:nvPicPr>
        <p:blipFill rotWithShape="1">
          <a:blip r:embed="rId2"/>
          <a:srcRect l="-4527" r="-4527"/>
          <a:stretch>
            <a:fillRect/>
          </a:stretch>
        </p:blipFill>
        <p:spPr>
          <a:xfrm>
            <a:off x="173672" y="1811045"/>
            <a:ext cx="11635136" cy="4853920"/>
          </a:xfrm>
          <a:prstGeom prst="rect">
            <a:avLst/>
          </a:prstGeom>
        </p:spPr>
      </p:pic>
      <p:sp>
        <p:nvSpPr>
          <p:cNvPr id="4" name="文本占位符 3">
            <a:extLst>
              <a:ext uri="{FF2B5EF4-FFF2-40B4-BE49-F238E27FC236}">
                <a16:creationId xmlns:a16="http://schemas.microsoft.com/office/drawing/2014/main" id="{F0BF6800-00B6-9EF0-8C33-895032AF8A66}"/>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46169F07-9B0C-E179-2AE3-C286008A37DB}"/>
              </a:ext>
            </a:extLst>
          </p:cNvPr>
          <p:cNvSpPr>
            <a:spLocks noGrp="1"/>
          </p:cNvSpPr>
          <p:nvPr>
            <p:ph type="body" sz="quarter" idx="11"/>
          </p:nvPr>
        </p:nvSpPr>
        <p:spPr>
          <a:xfrm>
            <a:off x="193192" y="723513"/>
            <a:ext cx="11635136" cy="1012265"/>
          </a:xfrm>
        </p:spPr>
        <p:txBody>
          <a:bodyPr/>
          <a:lstStyle/>
          <a:p>
            <a:r>
              <a:rPr lang="en-US" altLang="zh-CN" dirty="0"/>
              <a:t>5.1.1</a:t>
            </a:r>
            <a:r>
              <a:rPr lang="zh-CN" altLang="en-US" dirty="0"/>
              <a:t>　创建数据库</a:t>
            </a:r>
            <a:endParaRPr lang="en-US" altLang="zh-CN" dirty="0"/>
          </a:p>
          <a:p>
            <a:r>
              <a:rPr lang="zh-CN" altLang="en-US" dirty="0"/>
              <a:t>创建数据库语句的语法格式如下：</a:t>
            </a:r>
          </a:p>
        </p:txBody>
      </p:sp>
    </p:spTree>
    <p:extLst>
      <p:ext uri="{BB962C8B-B14F-4D97-AF65-F5344CB8AC3E}">
        <p14:creationId xmlns:p14="http://schemas.microsoft.com/office/powerpoint/2010/main" val="55160339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8358C-D359-8215-2EA1-FEBEB8EAE3B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E6BE3C5-C08C-B41C-7D75-DD031E0B7B33}"/>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8993EF5B-5C59-1E5D-23AA-9FCC2628208C}"/>
              </a:ext>
            </a:extLst>
          </p:cNvPr>
          <p:cNvSpPr>
            <a:spLocks noGrp="1"/>
          </p:cNvSpPr>
          <p:nvPr>
            <p:ph type="body" sz="quarter" idx="11"/>
          </p:nvPr>
        </p:nvSpPr>
        <p:spPr>
          <a:xfrm>
            <a:off x="193192" y="1331169"/>
            <a:ext cx="11635136" cy="4910768"/>
          </a:xfrm>
        </p:spPr>
        <p:txBody>
          <a:bodyPr/>
          <a:lstStyle/>
          <a:p>
            <a:r>
              <a:rPr lang="en-US" altLang="zh-CN" dirty="0"/>
              <a:t>5.1.1</a:t>
            </a:r>
            <a:r>
              <a:rPr lang="zh-CN" altLang="en-US" dirty="0"/>
              <a:t>　创建数据库</a:t>
            </a:r>
            <a:endParaRPr lang="en-US" altLang="zh-CN" dirty="0"/>
          </a:p>
          <a:p>
            <a:r>
              <a:rPr lang="zh-CN" altLang="en-US" dirty="0"/>
              <a:t>参数说明：</a:t>
            </a:r>
            <a:endParaRPr lang="en-US" altLang="zh-CN" dirty="0"/>
          </a:p>
          <a:p>
            <a:pPr marL="1074738" indent="-342900">
              <a:buSzPct val="80000"/>
              <a:buFont typeface="Wingdings" panose="05000000000000000000" pitchFamily="2" charset="2"/>
              <a:buChar char="l"/>
            </a:pPr>
            <a:r>
              <a:rPr lang="en-US" altLang="zh-CN" dirty="0"/>
              <a:t>PRIMARY</a:t>
            </a:r>
            <a:r>
              <a:rPr lang="zh-CN" altLang="en-US" dirty="0"/>
              <a:t>：指定主数据文件（默认包含 </a:t>
            </a:r>
            <a:r>
              <a:rPr lang="en-US" altLang="zh-CN" dirty="0"/>
              <a:t>.</a:t>
            </a:r>
            <a:r>
              <a:rPr lang="en-US" altLang="zh-CN" dirty="0" err="1"/>
              <a:t>mdf</a:t>
            </a:r>
            <a:r>
              <a:rPr lang="en-US" altLang="zh-CN" dirty="0"/>
              <a:t> </a:t>
            </a:r>
            <a:r>
              <a:rPr lang="zh-CN" altLang="en-US" dirty="0"/>
              <a:t>文件）。</a:t>
            </a:r>
            <a:endParaRPr lang="en-US" altLang="zh-CN" dirty="0"/>
          </a:p>
          <a:p>
            <a:pPr marL="1074738" indent="-342900">
              <a:buSzPct val="80000"/>
              <a:buFont typeface="Wingdings" panose="05000000000000000000" pitchFamily="2" charset="2"/>
              <a:buChar char="l"/>
            </a:pPr>
            <a:r>
              <a:rPr lang="en-US" altLang="zh-CN" dirty="0"/>
              <a:t>NAME</a:t>
            </a:r>
            <a:r>
              <a:rPr lang="zh-CN" altLang="en-US" dirty="0"/>
              <a:t>：数据库逻辑名称（</a:t>
            </a:r>
            <a:r>
              <a:rPr lang="en-US" altLang="zh-CN" dirty="0"/>
              <a:t>SQL Server </a:t>
            </a:r>
            <a:r>
              <a:rPr lang="zh-CN" altLang="en-US" dirty="0"/>
              <a:t>内部使用）。</a:t>
            </a:r>
            <a:endParaRPr lang="en-US" altLang="zh-CN" dirty="0"/>
          </a:p>
          <a:p>
            <a:pPr marL="1074738" indent="-342900">
              <a:buSzPct val="80000"/>
              <a:buFont typeface="Wingdings" panose="05000000000000000000" pitchFamily="2" charset="2"/>
              <a:buChar char="l"/>
            </a:pPr>
            <a:r>
              <a:rPr lang="en-US" altLang="zh-CN" dirty="0"/>
              <a:t>FILENAME</a:t>
            </a:r>
            <a:r>
              <a:rPr lang="zh-CN" altLang="en-US" dirty="0"/>
              <a:t>：数据库文件在磁盘上的存储路径。</a:t>
            </a:r>
            <a:endParaRPr lang="en-US" altLang="zh-CN" dirty="0"/>
          </a:p>
          <a:p>
            <a:pPr marL="1074738" indent="-342900">
              <a:buSzPct val="80000"/>
              <a:buFont typeface="Wingdings" panose="05000000000000000000" pitchFamily="2" charset="2"/>
              <a:buChar char="l"/>
            </a:pPr>
            <a:r>
              <a:rPr lang="en-US" altLang="zh-CN" dirty="0"/>
              <a:t>SIZE</a:t>
            </a:r>
            <a:r>
              <a:rPr lang="zh-CN" altLang="en-US" dirty="0"/>
              <a:t>：初始大小（如 </a:t>
            </a:r>
            <a:r>
              <a:rPr lang="en-US" altLang="zh-CN" dirty="0"/>
              <a:t>10 MB </a:t>
            </a:r>
            <a:r>
              <a:rPr lang="zh-CN" altLang="en-US" dirty="0"/>
              <a:t>或 </a:t>
            </a:r>
            <a:r>
              <a:rPr lang="en-US" altLang="zh-CN" dirty="0"/>
              <a:t>1 GB</a:t>
            </a:r>
            <a:r>
              <a:rPr lang="zh-CN" altLang="en-US" dirty="0"/>
              <a:t>）。</a:t>
            </a:r>
            <a:endParaRPr lang="en-US" altLang="zh-CN" dirty="0"/>
          </a:p>
          <a:p>
            <a:pPr marL="1074738" indent="-342900">
              <a:buSzPct val="80000"/>
              <a:buFont typeface="Wingdings" panose="05000000000000000000" pitchFamily="2" charset="2"/>
              <a:buChar char="l"/>
            </a:pPr>
            <a:r>
              <a:rPr lang="en-US" altLang="zh-CN" dirty="0"/>
              <a:t>MAXSIZE</a:t>
            </a:r>
            <a:r>
              <a:rPr lang="zh-CN" altLang="en-US" dirty="0"/>
              <a:t>：最大尺寸（如 </a:t>
            </a:r>
            <a:r>
              <a:rPr lang="en-US" altLang="zh-CN" dirty="0"/>
              <a:t>50 MB</a:t>
            </a:r>
            <a:r>
              <a:rPr lang="zh-CN" altLang="en-US" dirty="0"/>
              <a:t>，若设为 </a:t>
            </a:r>
            <a:r>
              <a:rPr lang="en-US" altLang="zh-CN" dirty="0"/>
              <a:t>UNLIMITED</a:t>
            </a:r>
            <a:r>
              <a:rPr lang="zh-CN" altLang="en-US" dirty="0"/>
              <a:t>，表示无限制）。</a:t>
            </a:r>
            <a:endParaRPr lang="en-US" altLang="zh-CN" dirty="0"/>
          </a:p>
          <a:p>
            <a:pPr marL="1074738" indent="-342900">
              <a:buSzPct val="80000"/>
              <a:buFont typeface="Wingdings" panose="05000000000000000000" pitchFamily="2" charset="2"/>
              <a:buChar char="l"/>
            </a:pPr>
            <a:r>
              <a:rPr lang="en-US" altLang="zh-CN" dirty="0"/>
              <a:t>FILEGROWTH</a:t>
            </a:r>
            <a:r>
              <a:rPr lang="zh-CN" altLang="en-US" dirty="0"/>
              <a:t>：增长方式（如 </a:t>
            </a:r>
            <a:r>
              <a:rPr lang="en-US" altLang="zh-CN" dirty="0"/>
              <a:t>10% </a:t>
            </a:r>
            <a:r>
              <a:rPr lang="zh-CN" altLang="en-US" dirty="0"/>
              <a:t>或 </a:t>
            </a:r>
            <a:r>
              <a:rPr lang="en-US" altLang="zh-CN" dirty="0"/>
              <a:t>100 MB</a:t>
            </a:r>
            <a:r>
              <a:rPr lang="zh-CN" altLang="en-US" dirty="0"/>
              <a:t>）。</a:t>
            </a:r>
            <a:endParaRPr lang="en-US" altLang="zh-CN" dirty="0"/>
          </a:p>
          <a:p>
            <a:pPr marL="1074738" indent="-342900">
              <a:buSzPct val="80000"/>
              <a:buFont typeface="Wingdings" panose="05000000000000000000" pitchFamily="2" charset="2"/>
              <a:buChar char="l"/>
            </a:pPr>
            <a:r>
              <a:rPr lang="en-US" altLang="zh-CN" dirty="0"/>
              <a:t>COLLATE </a:t>
            </a:r>
            <a:r>
              <a:rPr lang="zh-CN" altLang="en-US" dirty="0"/>
              <a:t>：指定数据库的默认排序规则（如 </a:t>
            </a:r>
            <a:r>
              <a:rPr lang="en-US" altLang="zh-CN" dirty="0" err="1"/>
              <a:t>Chinese_PRC_CI_AS</a:t>
            </a:r>
            <a:r>
              <a:rPr lang="en-US" altLang="zh-CN" dirty="0"/>
              <a:t> </a:t>
            </a:r>
            <a:r>
              <a:rPr lang="zh-CN" altLang="en-US" dirty="0"/>
              <a:t>，表示支持中文排序）。</a:t>
            </a:r>
          </a:p>
        </p:txBody>
      </p:sp>
    </p:spTree>
    <p:extLst>
      <p:ext uri="{BB962C8B-B14F-4D97-AF65-F5344CB8AC3E}">
        <p14:creationId xmlns:p14="http://schemas.microsoft.com/office/powerpoint/2010/main" val="10445814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89C7A-9343-4F2E-6B44-E2E82CEBF83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D0773B3-894F-B72B-0B9B-DDF949A43B9B}"/>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7E730156-2E73-9934-873E-885FE16A471A}"/>
              </a:ext>
            </a:extLst>
          </p:cNvPr>
          <p:cNvSpPr>
            <a:spLocks noGrp="1"/>
          </p:cNvSpPr>
          <p:nvPr>
            <p:ph type="body" sz="quarter" idx="11"/>
          </p:nvPr>
        </p:nvSpPr>
        <p:spPr>
          <a:xfrm>
            <a:off x="193192" y="723513"/>
            <a:ext cx="11635136" cy="1012265"/>
          </a:xfrm>
        </p:spPr>
        <p:txBody>
          <a:bodyPr/>
          <a:lstStyle/>
          <a:p>
            <a:r>
              <a:rPr lang="en-US" altLang="zh-CN" dirty="0"/>
              <a:t>5.1.1</a:t>
            </a:r>
            <a:r>
              <a:rPr lang="zh-CN" altLang="en-US" dirty="0"/>
              <a:t>　创建数据库</a:t>
            </a:r>
            <a:endParaRPr lang="en-US" altLang="zh-CN" dirty="0"/>
          </a:p>
          <a:p>
            <a:r>
              <a:rPr lang="zh-CN" altLang="en-US" dirty="0"/>
              <a:t>创建数据库的示例如下：</a:t>
            </a:r>
          </a:p>
        </p:txBody>
      </p:sp>
      <p:pic>
        <p:nvPicPr>
          <p:cNvPr id="7" name="图片占位符 6">
            <a:extLst>
              <a:ext uri="{FF2B5EF4-FFF2-40B4-BE49-F238E27FC236}">
                <a16:creationId xmlns:a16="http://schemas.microsoft.com/office/drawing/2014/main" id="{4BAFED85-5ABF-D937-D5E4-F94CFACD72A9}"/>
              </a:ext>
            </a:extLst>
          </p:cNvPr>
          <p:cNvPicPr>
            <a:picLocks noGrp="1" noChangeAspect="1"/>
          </p:cNvPicPr>
          <p:nvPr>
            <p:ph type="pic" sz="quarter" idx="12"/>
          </p:nvPr>
        </p:nvPicPr>
        <p:blipFill rotWithShape="1">
          <a:blip r:embed="rId2"/>
          <a:srcRect l="-24078" r="-24078"/>
          <a:stretch>
            <a:fillRect/>
          </a:stretch>
        </p:blipFill>
        <p:spPr>
          <a:xfrm>
            <a:off x="173672" y="1828800"/>
            <a:ext cx="11635136" cy="4836165"/>
          </a:xfrm>
          <a:prstGeom prst="rect">
            <a:avLst/>
          </a:prstGeom>
        </p:spPr>
      </p:pic>
    </p:spTree>
    <p:extLst>
      <p:ext uri="{BB962C8B-B14F-4D97-AF65-F5344CB8AC3E}">
        <p14:creationId xmlns:p14="http://schemas.microsoft.com/office/powerpoint/2010/main" val="342959479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81658-7BCE-E10F-395B-774D19254DA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7282D66-E6FE-8855-6410-B79A3C43617A}"/>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49182D22-B300-6787-33B5-D1D90BD4A7B7}"/>
              </a:ext>
            </a:extLst>
          </p:cNvPr>
          <p:cNvSpPr>
            <a:spLocks noGrp="1"/>
          </p:cNvSpPr>
          <p:nvPr>
            <p:ph type="body" sz="quarter" idx="11"/>
          </p:nvPr>
        </p:nvSpPr>
        <p:spPr>
          <a:xfrm>
            <a:off x="193192" y="2305795"/>
            <a:ext cx="11635136" cy="2961516"/>
          </a:xfrm>
        </p:spPr>
        <p:txBody>
          <a:bodyPr/>
          <a:lstStyle/>
          <a:p>
            <a:r>
              <a:rPr lang="en-US" altLang="zh-CN" dirty="0"/>
              <a:t>5.1.1</a:t>
            </a:r>
            <a:r>
              <a:rPr lang="zh-CN" altLang="en-US" dirty="0"/>
              <a:t>　创建数据库</a:t>
            </a:r>
            <a:endParaRPr lang="en-US" altLang="zh-CN" dirty="0"/>
          </a:p>
          <a:p>
            <a:r>
              <a:rPr lang="zh-CN" altLang="en-US" dirty="0"/>
              <a:t>说明：</a:t>
            </a:r>
            <a:endParaRPr lang="en-US" altLang="zh-CN" dirty="0"/>
          </a:p>
          <a:p>
            <a:pPr marL="1074738" indent="-342900">
              <a:buSzPct val="80000"/>
              <a:buFont typeface="Wingdings" panose="05000000000000000000" pitchFamily="2" charset="2"/>
              <a:buChar char="l"/>
            </a:pPr>
            <a:r>
              <a:rPr lang="zh-CN" altLang="en-US" dirty="0"/>
              <a:t>如果不指定 </a:t>
            </a:r>
            <a:r>
              <a:rPr lang="en-US" altLang="zh-CN" dirty="0"/>
              <a:t>MAXSIZE</a:t>
            </a:r>
            <a:r>
              <a:rPr lang="zh-CN" altLang="en-US" dirty="0"/>
              <a:t>，数据库可能会占满磁盘空间。</a:t>
            </a:r>
          </a:p>
          <a:p>
            <a:pPr marL="1074738" indent="-342900">
              <a:buSzPct val="80000"/>
              <a:buFont typeface="Wingdings" panose="05000000000000000000" pitchFamily="2" charset="2"/>
              <a:buChar char="l"/>
            </a:pPr>
            <a:r>
              <a:rPr lang="en-US" altLang="zh-CN" dirty="0"/>
              <a:t>COLLATE </a:t>
            </a:r>
            <a:r>
              <a:rPr lang="zh-CN" altLang="en-US" dirty="0"/>
              <a:t>用于设置数据库中默认的字符排序规则，</a:t>
            </a:r>
            <a:r>
              <a:rPr lang="en-US" altLang="zh-CN" dirty="0" err="1"/>
              <a:t>Chinese_PRC_CI_AS</a:t>
            </a:r>
            <a:r>
              <a:rPr lang="en-US" altLang="zh-CN" dirty="0"/>
              <a:t> </a:t>
            </a:r>
            <a:r>
              <a:rPr lang="zh-CN" altLang="en-US" dirty="0"/>
              <a:t>表示适用于简体中文，不区分大小写符号（</a:t>
            </a:r>
            <a:r>
              <a:rPr lang="en-US" altLang="zh-CN" dirty="0"/>
              <a:t>CI</a:t>
            </a:r>
            <a:r>
              <a:rPr lang="zh-CN" altLang="en-US" dirty="0"/>
              <a:t>），区分重音符号（</a:t>
            </a:r>
            <a:r>
              <a:rPr lang="en-US" altLang="zh-CN" dirty="0"/>
              <a:t>AS</a:t>
            </a:r>
            <a:r>
              <a:rPr lang="zh-CN" altLang="en-US" dirty="0"/>
              <a:t>），在涉及英文或拼音数据时生效。</a:t>
            </a:r>
          </a:p>
        </p:txBody>
      </p:sp>
    </p:spTree>
    <p:extLst>
      <p:ext uri="{BB962C8B-B14F-4D97-AF65-F5344CB8AC3E}">
        <p14:creationId xmlns:p14="http://schemas.microsoft.com/office/powerpoint/2010/main" val="32609796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29654-B778-C678-C666-0AD518A9B8E6}"/>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BF53531A-187E-71FA-9A61-9D8C0F7B6CD2}"/>
              </a:ext>
            </a:extLst>
          </p:cNvPr>
          <p:cNvPicPr>
            <a:picLocks noGrp="1" noChangeAspect="1"/>
          </p:cNvPicPr>
          <p:nvPr>
            <p:ph type="pic" sz="quarter" idx="12"/>
          </p:nvPr>
        </p:nvPicPr>
        <p:blipFill rotWithShape="1">
          <a:blip r:embed="rId2"/>
          <a:srcRect t="-57280" b="-57280"/>
          <a:stretch>
            <a:fillRect/>
          </a:stretch>
        </p:blipFill>
        <p:spPr>
          <a:xfrm>
            <a:off x="173672" y="1735778"/>
            <a:ext cx="11635136" cy="4929187"/>
          </a:xfrm>
          <a:prstGeom prst="rect">
            <a:avLst/>
          </a:prstGeom>
        </p:spPr>
      </p:pic>
      <p:sp>
        <p:nvSpPr>
          <p:cNvPr id="4" name="文本占位符 3">
            <a:extLst>
              <a:ext uri="{FF2B5EF4-FFF2-40B4-BE49-F238E27FC236}">
                <a16:creationId xmlns:a16="http://schemas.microsoft.com/office/drawing/2014/main" id="{C07DC38F-2321-35BD-CE5C-505404A09D20}"/>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B3BB775D-ED6B-E288-3DEA-55DFEB9FE24C}"/>
              </a:ext>
            </a:extLst>
          </p:cNvPr>
          <p:cNvSpPr>
            <a:spLocks noGrp="1"/>
          </p:cNvSpPr>
          <p:nvPr>
            <p:ph type="body" sz="quarter" idx="11"/>
          </p:nvPr>
        </p:nvSpPr>
        <p:spPr>
          <a:xfrm>
            <a:off x="173672" y="1957509"/>
            <a:ext cx="11635136" cy="1012265"/>
          </a:xfrm>
        </p:spPr>
        <p:txBody>
          <a:bodyPr/>
          <a:lstStyle/>
          <a:p>
            <a:r>
              <a:rPr lang="en-US" altLang="zh-CN" dirty="0"/>
              <a:t>5.1.2</a:t>
            </a:r>
            <a:r>
              <a:rPr lang="zh-CN" altLang="en-US" dirty="0"/>
              <a:t>　查看数据库</a:t>
            </a:r>
            <a:endParaRPr lang="en-US" altLang="zh-CN" dirty="0"/>
          </a:p>
          <a:p>
            <a:r>
              <a:rPr lang="zh-CN" altLang="en-US" dirty="0"/>
              <a:t>查看数据库语句的语法格式如下：</a:t>
            </a:r>
          </a:p>
        </p:txBody>
      </p:sp>
    </p:spTree>
    <p:extLst>
      <p:ext uri="{BB962C8B-B14F-4D97-AF65-F5344CB8AC3E}">
        <p14:creationId xmlns:p14="http://schemas.microsoft.com/office/powerpoint/2010/main" val="118355401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46E59-3DB3-F9C5-87FE-E0C277EE2FA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A968195-BA12-3F7C-CFC9-1A30AE47387D}"/>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07AA2B31-ACDF-68E3-B792-FFF314A76130}"/>
              </a:ext>
            </a:extLst>
          </p:cNvPr>
          <p:cNvSpPr>
            <a:spLocks noGrp="1"/>
          </p:cNvSpPr>
          <p:nvPr>
            <p:ph type="body" sz="quarter" idx="11"/>
          </p:nvPr>
        </p:nvSpPr>
        <p:spPr>
          <a:xfrm>
            <a:off x="193192" y="2549451"/>
            <a:ext cx="11635136" cy="2474203"/>
          </a:xfrm>
        </p:spPr>
        <p:txBody>
          <a:bodyPr/>
          <a:lstStyle/>
          <a:p>
            <a:r>
              <a:rPr lang="en-US" altLang="zh-CN" dirty="0"/>
              <a:t>5.1.1</a:t>
            </a:r>
            <a:r>
              <a:rPr lang="zh-CN" altLang="en-US" dirty="0"/>
              <a:t>　创建数据库</a:t>
            </a:r>
            <a:endParaRPr lang="en-US" altLang="zh-CN" dirty="0"/>
          </a:p>
          <a:p>
            <a:r>
              <a:rPr lang="zh-CN" altLang="en-US" dirty="0"/>
              <a:t>说明：</a:t>
            </a:r>
            <a:endParaRPr lang="en-US" altLang="zh-CN" dirty="0"/>
          </a:p>
          <a:p>
            <a:pPr marL="1074738" indent="-342900">
              <a:buSzPct val="80000"/>
              <a:buFont typeface="Wingdings" panose="05000000000000000000" pitchFamily="2" charset="2"/>
              <a:buChar char="l"/>
            </a:pPr>
            <a:r>
              <a:rPr lang="en-US" altLang="zh-CN" dirty="0" err="1"/>
              <a:t>sys.databases</a:t>
            </a:r>
            <a:r>
              <a:rPr lang="en-US" altLang="zh-CN" dirty="0"/>
              <a:t> </a:t>
            </a:r>
            <a:r>
              <a:rPr lang="zh-CN" altLang="en-US" dirty="0"/>
              <a:t>是系统视图，存储所有数据库信息。</a:t>
            </a:r>
          </a:p>
          <a:p>
            <a:pPr marL="1074738" indent="-342900">
              <a:buSzPct val="80000"/>
              <a:buFont typeface="Wingdings" panose="05000000000000000000" pitchFamily="2" charset="2"/>
              <a:buChar char="l"/>
            </a:pPr>
            <a:r>
              <a:rPr lang="en-US" altLang="zh-CN" dirty="0" err="1"/>
              <a:t>sp_helpdb</a:t>
            </a:r>
            <a:r>
              <a:rPr lang="en-US" altLang="zh-CN" dirty="0"/>
              <a:t> </a:t>
            </a:r>
            <a:r>
              <a:rPr lang="zh-CN" altLang="en-US" dirty="0"/>
              <a:t>是存储过程，执行该存储过程可查看指定数据库文件的大小、状态、创建时间、所属文件组等详细信息。</a:t>
            </a:r>
          </a:p>
        </p:txBody>
      </p:sp>
    </p:spTree>
    <p:extLst>
      <p:ext uri="{BB962C8B-B14F-4D97-AF65-F5344CB8AC3E}">
        <p14:creationId xmlns:p14="http://schemas.microsoft.com/office/powerpoint/2010/main" val="352537451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31FD4-21ED-1028-D56B-A2D3AE5C1F08}"/>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8B0EBCFD-2423-6DD5-F414-C99EFAEF47FD}"/>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77779" b="-77779"/>
          <a:stretch>
            <a:fillRect/>
          </a:stretch>
        </p:blipFill>
        <p:spPr>
          <a:xfrm>
            <a:off x="173672" y="1735778"/>
            <a:ext cx="11635136" cy="4929187"/>
          </a:xfrm>
          <a:prstGeom prst="rect">
            <a:avLst/>
          </a:prstGeom>
        </p:spPr>
      </p:pic>
      <p:sp>
        <p:nvSpPr>
          <p:cNvPr id="4" name="文本占位符 3">
            <a:extLst>
              <a:ext uri="{FF2B5EF4-FFF2-40B4-BE49-F238E27FC236}">
                <a16:creationId xmlns:a16="http://schemas.microsoft.com/office/drawing/2014/main" id="{10858CE0-CD91-B87B-C668-7B989D460941}"/>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9F5E5367-58D5-2CC6-5302-24F60DC940B6}"/>
              </a:ext>
            </a:extLst>
          </p:cNvPr>
          <p:cNvSpPr>
            <a:spLocks noGrp="1"/>
          </p:cNvSpPr>
          <p:nvPr>
            <p:ph type="body" sz="quarter" idx="11"/>
          </p:nvPr>
        </p:nvSpPr>
        <p:spPr>
          <a:xfrm>
            <a:off x="173672" y="2126184"/>
            <a:ext cx="11635136" cy="1012265"/>
          </a:xfrm>
        </p:spPr>
        <p:txBody>
          <a:bodyPr/>
          <a:lstStyle/>
          <a:p>
            <a:r>
              <a:rPr lang="en-US" altLang="zh-CN" dirty="0"/>
              <a:t>5.1.2</a:t>
            </a:r>
            <a:r>
              <a:rPr lang="zh-CN" altLang="en-US" dirty="0"/>
              <a:t>　查看数据库</a:t>
            </a:r>
            <a:endParaRPr lang="en-US" altLang="zh-CN" dirty="0"/>
          </a:p>
          <a:p>
            <a:r>
              <a:rPr lang="zh-CN" altLang="en-US" dirty="0"/>
              <a:t>查看数据库信息的示例如下：</a:t>
            </a:r>
          </a:p>
        </p:txBody>
      </p:sp>
    </p:spTree>
    <p:extLst>
      <p:ext uri="{BB962C8B-B14F-4D97-AF65-F5344CB8AC3E}">
        <p14:creationId xmlns:p14="http://schemas.microsoft.com/office/powerpoint/2010/main" val="195098555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13218-5494-F2B5-6A10-0E7AB22E16F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E5C7AD8-0FAC-CC91-908C-7E61050D52F5}"/>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43F377CD-ABC5-F1D7-B4EF-5B850221F460}"/>
              </a:ext>
            </a:extLst>
          </p:cNvPr>
          <p:cNvSpPr>
            <a:spLocks noGrp="1"/>
          </p:cNvSpPr>
          <p:nvPr>
            <p:ph type="body" sz="quarter" idx="11"/>
          </p:nvPr>
        </p:nvSpPr>
        <p:spPr>
          <a:xfrm>
            <a:off x="193192" y="3280420"/>
            <a:ext cx="5623146" cy="1012265"/>
          </a:xfrm>
        </p:spPr>
        <p:txBody>
          <a:bodyPr/>
          <a:lstStyle/>
          <a:p>
            <a:r>
              <a:rPr lang="en-US" altLang="zh-CN" dirty="0"/>
              <a:t>5.1.1</a:t>
            </a:r>
            <a:r>
              <a:rPr lang="zh-CN" altLang="en-US" dirty="0"/>
              <a:t>　创建数据库</a:t>
            </a:r>
            <a:endParaRPr lang="en-US" altLang="zh-CN" dirty="0"/>
          </a:p>
          <a:p>
            <a:r>
              <a:rPr lang="zh-CN" altLang="en-US" dirty="0"/>
              <a:t>输出结果如表 </a:t>
            </a:r>
            <a:r>
              <a:rPr lang="en-US" altLang="zh-CN" dirty="0"/>
              <a:t>5-1 </a:t>
            </a:r>
            <a:r>
              <a:rPr lang="zh-CN" altLang="en-US" dirty="0"/>
              <a:t>所示。</a:t>
            </a:r>
          </a:p>
        </p:txBody>
      </p:sp>
      <p:pic>
        <p:nvPicPr>
          <p:cNvPr id="6" name="图片占位符 5">
            <a:extLst>
              <a:ext uri="{FF2B5EF4-FFF2-40B4-BE49-F238E27FC236}">
                <a16:creationId xmlns:a16="http://schemas.microsoft.com/office/drawing/2014/main" id="{873FC0C5-89A4-1F40-0E89-1BB86F103E3C}"/>
              </a:ext>
            </a:extLst>
          </p:cNvPr>
          <p:cNvPicPr>
            <a:picLocks noGrp="1" noChangeAspect="1"/>
          </p:cNvPicPr>
          <p:nvPr>
            <p:ph type="pic" sz="quarter" idx="12"/>
          </p:nvPr>
        </p:nvPicPr>
        <p:blipFill rotWithShape="1">
          <a:blip r:embed="rId2"/>
          <a:srcRect t="-74100" b="-74100"/>
          <a:stretch>
            <a:fillRect/>
          </a:stretch>
        </p:blipFill>
        <p:spPr>
          <a:prstGeom prst="rect">
            <a:avLst/>
          </a:prstGeom>
        </p:spPr>
      </p:pic>
    </p:spTree>
    <p:extLst>
      <p:ext uri="{BB962C8B-B14F-4D97-AF65-F5344CB8AC3E}">
        <p14:creationId xmlns:p14="http://schemas.microsoft.com/office/powerpoint/2010/main" val="205225053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3E3D7-2C4E-D9DF-278F-A64AE2B95B16}"/>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267C4F9E-B954-A87B-6F1B-8CD48096C45E}"/>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505185" b="-505185"/>
          <a:stretch>
            <a:fillRect/>
          </a:stretch>
        </p:blipFill>
        <p:spPr>
          <a:xfrm>
            <a:off x="173672" y="1735778"/>
            <a:ext cx="11635136" cy="4929187"/>
          </a:xfrm>
          <a:prstGeom prst="rect">
            <a:avLst/>
          </a:prstGeom>
        </p:spPr>
      </p:pic>
      <p:sp>
        <p:nvSpPr>
          <p:cNvPr id="4" name="文本占位符 3">
            <a:extLst>
              <a:ext uri="{FF2B5EF4-FFF2-40B4-BE49-F238E27FC236}">
                <a16:creationId xmlns:a16="http://schemas.microsoft.com/office/drawing/2014/main" id="{CE11F6E0-B4F9-7D86-88A6-D4B92A0E9E30}"/>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B5CA27B9-854B-14B5-D482-4C870F5C555A}"/>
              </a:ext>
            </a:extLst>
          </p:cNvPr>
          <p:cNvSpPr>
            <a:spLocks noGrp="1"/>
          </p:cNvSpPr>
          <p:nvPr>
            <p:ph type="body" sz="quarter" idx="11"/>
          </p:nvPr>
        </p:nvSpPr>
        <p:spPr>
          <a:xfrm>
            <a:off x="173672" y="2922867"/>
            <a:ext cx="11635136" cy="1012265"/>
          </a:xfrm>
        </p:spPr>
        <p:txBody>
          <a:bodyPr/>
          <a:lstStyle/>
          <a:p>
            <a:r>
              <a:rPr lang="en-US" altLang="zh-CN" dirty="0"/>
              <a:t>5.1.3</a:t>
            </a:r>
            <a:r>
              <a:rPr lang="zh-CN" altLang="en-US" dirty="0"/>
              <a:t>　选择数据库</a:t>
            </a:r>
            <a:endParaRPr lang="en-US" altLang="zh-CN" dirty="0"/>
          </a:p>
          <a:p>
            <a:r>
              <a:rPr lang="zh-CN" altLang="en-US" dirty="0"/>
              <a:t>选择数据库语句的语法格式如下：</a:t>
            </a:r>
          </a:p>
        </p:txBody>
      </p:sp>
    </p:spTree>
    <p:extLst>
      <p:ext uri="{BB962C8B-B14F-4D97-AF65-F5344CB8AC3E}">
        <p14:creationId xmlns:p14="http://schemas.microsoft.com/office/powerpoint/2010/main" val="309985784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E6B44-B6DF-96CE-0878-13E31B8C2805}"/>
            </a:ext>
          </a:extLst>
        </p:cNvPr>
        <p:cNvGrpSpPr/>
        <p:nvPr/>
      </p:nvGrpSpPr>
      <p:grpSpPr>
        <a:xfrm>
          <a:off x="0" y="0"/>
          <a:ext cx="0" cy="0"/>
          <a:chOff x="0" y="0"/>
          <a:chExt cx="0" cy="0"/>
        </a:xfrm>
      </p:grpSpPr>
      <p:pic>
        <p:nvPicPr>
          <p:cNvPr id="13" name="图片占位符 12">
            <a:extLst>
              <a:ext uri="{FF2B5EF4-FFF2-40B4-BE49-F238E27FC236}">
                <a16:creationId xmlns:a16="http://schemas.microsoft.com/office/drawing/2014/main" id="{F148D42F-3734-76AF-9C07-0B6819F923B9}"/>
              </a:ext>
            </a:extLst>
          </p:cNvPr>
          <p:cNvPicPr>
            <a:picLocks noGrp="1" noChangeAspect="1"/>
          </p:cNvPicPr>
          <p:nvPr>
            <p:ph type="pic" sz="quarter" idx="12"/>
          </p:nvPr>
        </p:nvPicPr>
        <p:blipFill rotWithShape="1">
          <a:blip r:embed="rId2"/>
          <a:srcRect t="-61842" b="-61842"/>
          <a:stretch>
            <a:fillRect/>
          </a:stretch>
        </p:blipFill>
        <p:spPr>
          <a:xfrm>
            <a:off x="177693" y="1735778"/>
            <a:ext cx="11635136" cy="4398355"/>
          </a:xfrm>
          <a:prstGeom prst="rect">
            <a:avLst/>
          </a:prstGeom>
        </p:spPr>
      </p:pic>
      <p:sp>
        <p:nvSpPr>
          <p:cNvPr id="4" name="文本占位符 3">
            <a:extLst>
              <a:ext uri="{FF2B5EF4-FFF2-40B4-BE49-F238E27FC236}">
                <a16:creationId xmlns:a16="http://schemas.microsoft.com/office/drawing/2014/main" id="{13B1F904-B69B-14A3-76C0-AB57AF9BD345}"/>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3CF8961A-DDDE-B99E-5242-645B42FA6336}"/>
              </a:ext>
            </a:extLst>
          </p:cNvPr>
          <p:cNvSpPr>
            <a:spLocks noGrp="1"/>
          </p:cNvSpPr>
          <p:nvPr>
            <p:ph type="body" sz="quarter" idx="11"/>
          </p:nvPr>
        </p:nvSpPr>
        <p:spPr>
          <a:xfrm>
            <a:off x="177693" y="1886488"/>
            <a:ext cx="11635136" cy="1012265"/>
          </a:xfrm>
        </p:spPr>
        <p:txBody>
          <a:bodyPr/>
          <a:lstStyle/>
          <a:p>
            <a:r>
              <a:rPr lang="en-US" altLang="zh-CN" dirty="0"/>
              <a:t>5.1.3</a:t>
            </a:r>
            <a:r>
              <a:rPr lang="zh-CN" altLang="en-US" dirty="0"/>
              <a:t>　选择数据库</a:t>
            </a:r>
            <a:endParaRPr lang="en-US" altLang="zh-CN" dirty="0"/>
          </a:p>
          <a:p>
            <a:r>
              <a:rPr lang="zh-CN" altLang="en-US" dirty="0"/>
              <a:t>选择数据库的示例如下：</a:t>
            </a:r>
            <a:endParaRPr lang="en-US" altLang="zh-CN" dirty="0"/>
          </a:p>
        </p:txBody>
      </p:sp>
      <p:sp>
        <p:nvSpPr>
          <p:cNvPr id="14" name="文本占位符 13">
            <a:extLst>
              <a:ext uri="{FF2B5EF4-FFF2-40B4-BE49-F238E27FC236}">
                <a16:creationId xmlns:a16="http://schemas.microsoft.com/office/drawing/2014/main" id="{1E7ECD73-BD7D-EFF8-5AFB-9B37263E5A9D}"/>
              </a:ext>
            </a:extLst>
          </p:cNvPr>
          <p:cNvSpPr>
            <a:spLocks noGrp="1"/>
          </p:cNvSpPr>
          <p:nvPr>
            <p:ph type="body" sz="quarter" idx="13"/>
          </p:nvPr>
        </p:nvSpPr>
        <p:spPr>
          <a:xfrm>
            <a:off x="177693" y="4980036"/>
            <a:ext cx="11635136" cy="524952"/>
          </a:xfrm>
        </p:spPr>
        <p:txBody>
          <a:bodyPr/>
          <a:lstStyle/>
          <a:p>
            <a:r>
              <a:rPr lang="zh-CN" altLang="en-US" dirty="0"/>
              <a:t>说明：</a:t>
            </a:r>
            <a:r>
              <a:rPr lang="en-US" altLang="zh-CN" dirty="0"/>
              <a:t>DB_NAME() </a:t>
            </a:r>
            <a:r>
              <a:rPr lang="zh-CN" altLang="en-US" dirty="0"/>
              <a:t>是一个函数，用于返回当前数据库的名称。</a:t>
            </a:r>
            <a:endParaRPr lang="en-US" altLang="zh-CN" dirty="0"/>
          </a:p>
        </p:txBody>
      </p:sp>
    </p:spTree>
    <p:extLst>
      <p:ext uri="{BB962C8B-B14F-4D97-AF65-F5344CB8AC3E}">
        <p14:creationId xmlns:p14="http://schemas.microsoft.com/office/powerpoint/2010/main" val="142876347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B9B12-AA3D-1474-95AE-13CA716456F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CE44D8B-4E73-E928-7CC7-D47B6F2ADF2A}"/>
              </a:ext>
            </a:extLst>
          </p:cNvPr>
          <p:cNvSpPr>
            <a:spLocks noGrp="1"/>
          </p:cNvSpPr>
          <p:nvPr>
            <p:ph type="body" sz="quarter" idx="10"/>
          </p:nvPr>
        </p:nvSpPr>
        <p:spPr/>
        <p:txBody>
          <a:bodyPr/>
          <a:lstStyle/>
          <a:p>
            <a:r>
              <a:rPr lang="en-US" altLang="zh-CN" dirty="0"/>
              <a:t>1.3 </a:t>
            </a:r>
            <a:r>
              <a:rPr lang="zh-CN" altLang="en-US" dirty="0"/>
              <a:t>关系型数据库</a:t>
            </a:r>
          </a:p>
        </p:txBody>
      </p:sp>
      <p:sp>
        <p:nvSpPr>
          <p:cNvPr id="5" name="文本占位符 4">
            <a:extLst>
              <a:ext uri="{FF2B5EF4-FFF2-40B4-BE49-F238E27FC236}">
                <a16:creationId xmlns:a16="http://schemas.microsoft.com/office/drawing/2014/main" id="{D2D53385-0EF5-908C-903E-CB9E9F506FBB}"/>
              </a:ext>
            </a:extLst>
          </p:cNvPr>
          <p:cNvSpPr>
            <a:spLocks noGrp="1"/>
          </p:cNvSpPr>
          <p:nvPr>
            <p:ph type="body" sz="quarter" idx="11"/>
          </p:nvPr>
        </p:nvSpPr>
        <p:spPr>
          <a:xfrm>
            <a:off x="193192" y="2059096"/>
            <a:ext cx="11635136" cy="3454920"/>
          </a:xfrm>
        </p:spPr>
        <p:txBody>
          <a:bodyPr/>
          <a:lstStyle/>
          <a:p>
            <a:r>
              <a:rPr lang="en-US" altLang="zh-CN" dirty="0"/>
              <a:t>1.3.1</a:t>
            </a:r>
            <a:r>
              <a:rPr lang="zh-CN" altLang="en-US" dirty="0"/>
              <a:t>　关系模型</a:t>
            </a:r>
            <a:endParaRPr lang="en-US" altLang="zh-CN" dirty="0"/>
          </a:p>
          <a:p>
            <a:r>
              <a:rPr lang="en-US" altLang="zh-CN" dirty="0"/>
              <a:t>4. </a:t>
            </a:r>
            <a:r>
              <a:rPr lang="zh-CN" altLang="en-US" dirty="0"/>
              <a:t>关系模型的键</a:t>
            </a:r>
            <a:endParaRPr lang="en-US" altLang="zh-CN" dirty="0"/>
          </a:p>
          <a:p>
            <a:r>
              <a:rPr lang="zh-CN" altLang="en-US" dirty="0"/>
              <a:t>关系模型中的键主要有超键、候选键、主键、外键等 </a:t>
            </a:r>
            <a:r>
              <a:rPr lang="en-US" altLang="zh-CN" dirty="0"/>
              <a:t>4 </a:t>
            </a:r>
            <a:r>
              <a:rPr lang="zh-CN" altLang="en-US" dirty="0"/>
              <a:t>种。</a:t>
            </a:r>
            <a:endParaRPr lang="en-US" altLang="zh-CN" dirty="0"/>
          </a:p>
          <a:p>
            <a:r>
              <a:rPr lang="zh-CN" altLang="en-US" dirty="0"/>
              <a:t>（</a:t>
            </a:r>
            <a:r>
              <a:rPr lang="en-US" altLang="zh-CN" dirty="0"/>
              <a:t>1</a:t>
            </a:r>
            <a:r>
              <a:rPr lang="zh-CN" altLang="en-US" dirty="0"/>
              <a:t>）超键。</a:t>
            </a:r>
            <a:endParaRPr lang="en-US" altLang="zh-CN" dirty="0"/>
          </a:p>
          <a:p>
            <a:r>
              <a:rPr lang="zh-CN" altLang="en-US" dirty="0"/>
              <a:t>（</a:t>
            </a:r>
            <a:r>
              <a:rPr lang="en-US" altLang="zh-CN" dirty="0"/>
              <a:t>2</a:t>
            </a:r>
            <a:r>
              <a:rPr lang="zh-CN" altLang="en-US" dirty="0"/>
              <a:t>）候选键。</a:t>
            </a:r>
            <a:endParaRPr lang="en-US" altLang="zh-CN" dirty="0"/>
          </a:p>
          <a:p>
            <a:r>
              <a:rPr lang="zh-CN" altLang="en-US" dirty="0"/>
              <a:t>（</a:t>
            </a:r>
            <a:r>
              <a:rPr lang="en-US" altLang="zh-CN" dirty="0"/>
              <a:t>3</a:t>
            </a:r>
            <a:r>
              <a:rPr lang="zh-CN" altLang="en-US" dirty="0"/>
              <a:t>）主键。</a:t>
            </a:r>
            <a:endParaRPr lang="en-US" altLang="zh-CN" dirty="0"/>
          </a:p>
          <a:p>
            <a:r>
              <a:rPr lang="zh-CN" altLang="en-US" dirty="0"/>
              <a:t>（</a:t>
            </a:r>
            <a:r>
              <a:rPr lang="en-US" altLang="zh-CN" dirty="0"/>
              <a:t>4</a:t>
            </a:r>
            <a:r>
              <a:rPr lang="zh-CN" altLang="en-US" dirty="0"/>
              <a:t>）外键。</a:t>
            </a:r>
            <a:endParaRPr lang="en-US" altLang="zh-CN" dirty="0"/>
          </a:p>
        </p:txBody>
      </p:sp>
    </p:spTree>
    <p:extLst>
      <p:ext uri="{BB962C8B-B14F-4D97-AF65-F5344CB8AC3E}">
        <p14:creationId xmlns:p14="http://schemas.microsoft.com/office/powerpoint/2010/main" val="27595386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C5BD8-AE7D-F6D1-5126-2E0AA34C168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648A7A1-A1CB-3F97-B3E1-5F778105ACD6}"/>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FA02BEEB-A032-5595-D70B-0DD6EADF15AB}"/>
              </a:ext>
            </a:extLst>
          </p:cNvPr>
          <p:cNvSpPr>
            <a:spLocks noGrp="1"/>
          </p:cNvSpPr>
          <p:nvPr>
            <p:ph type="body" sz="quarter" idx="11"/>
          </p:nvPr>
        </p:nvSpPr>
        <p:spPr>
          <a:xfrm>
            <a:off x="177693" y="1972851"/>
            <a:ext cx="11635136" cy="1012265"/>
          </a:xfrm>
        </p:spPr>
        <p:txBody>
          <a:bodyPr/>
          <a:lstStyle/>
          <a:p>
            <a:r>
              <a:rPr lang="en-US" altLang="zh-CN" dirty="0"/>
              <a:t>5.1.4</a:t>
            </a:r>
            <a:r>
              <a:rPr lang="zh-CN" altLang="en-US" dirty="0"/>
              <a:t>　修改数据库</a:t>
            </a:r>
            <a:endParaRPr lang="en-US" altLang="zh-CN" dirty="0"/>
          </a:p>
          <a:p>
            <a:r>
              <a:rPr lang="zh-CN" altLang="en-US" dirty="0"/>
              <a:t>修改数据库语句的语法格式如下：</a:t>
            </a:r>
            <a:endParaRPr lang="en-US" altLang="zh-CN" dirty="0"/>
          </a:p>
        </p:txBody>
      </p:sp>
      <p:pic>
        <p:nvPicPr>
          <p:cNvPr id="9" name="图片占位符 8">
            <a:extLst>
              <a:ext uri="{FF2B5EF4-FFF2-40B4-BE49-F238E27FC236}">
                <a16:creationId xmlns:a16="http://schemas.microsoft.com/office/drawing/2014/main" id="{72105539-5253-9913-F0A8-1B363C85C9CD}"/>
              </a:ext>
            </a:extLst>
          </p:cNvPr>
          <p:cNvPicPr>
            <a:picLocks noGrp="1" noChangeAspect="1"/>
          </p:cNvPicPr>
          <p:nvPr>
            <p:ph type="pic" sz="quarter" idx="12"/>
          </p:nvPr>
        </p:nvPicPr>
        <p:blipFill rotWithShape="1">
          <a:blip r:embed="rId2"/>
          <a:srcRect t="-4099" b="-4099"/>
          <a:stretch>
            <a:fillRect/>
          </a:stretch>
        </p:blipFill>
        <p:spPr>
          <a:xfrm>
            <a:off x="177693" y="2917525"/>
            <a:ext cx="11635136" cy="3303556"/>
          </a:xfrm>
          <a:prstGeom prst="rect">
            <a:avLst/>
          </a:prstGeom>
        </p:spPr>
      </p:pic>
    </p:spTree>
    <p:extLst>
      <p:ext uri="{BB962C8B-B14F-4D97-AF65-F5344CB8AC3E}">
        <p14:creationId xmlns:p14="http://schemas.microsoft.com/office/powerpoint/2010/main" val="407198492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5708E-8AA7-A0C5-86F0-A112CE13BFB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EE1F2C9-27F8-76A4-F683-87CB88F97E92}"/>
              </a:ext>
            </a:extLst>
          </p:cNvPr>
          <p:cNvSpPr>
            <a:spLocks noGrp="1"/>
          </p:cNvSpPr>
          <p:nvPr>
            <p:ph type="body" sz="quarter" idx="10"/>
          </p:nvPr>
        </p:nvSpPr>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14744E22-9613-CBAC-1EEE-2C8AF23DB177}"/>
              </a:ext>
            </a:extLst>
          </p:cNvPr>
          <p:cNvSpPr>
            <a:spLocks noGrp="1"/>
          </p:cNvSpPr>
          <p:nvPr>
            <p:ph type="body" sz="quarter" idx="11"/>
          </p:nvPr>
        </p:nvSpPr>
        <p:spPr>
          <a:xfrm>
            <a:off x="177693" y="1972851"/>
            <a:ext cx="11635136" cy="1012265"/>
          </a:xfrm>
        </p:spPr>
        <p:txBody>
          <a:bodyPr/>
          <a:lstStyle/>
          <a:p>
            <a:r>
              <a:rPr lang="en-US" altLang="zh-CN" dirty="0"/>
              <a:t>5.1.4</a:t>
            </a:r>
            <a:r>
              <a:rPr lang="zh-CN" altLang="en-US" dirty="0"/>
              <a:t>　修改数据库</a:t>
            </a:r>
            <a:endParaRPr lang="en-US" altLang="zh-CN" dirty="0"/>
          </a:p>
          <a:p>
            <a:r>
              <a:rPr lang="zh-CN" altLang="en-US" dirty="0"/>
              <a:t>常见的对数据库的修改操作如表 </a:t>
            </a:r>
            <a:r>
              <a:rPr lang="en-US" altLang="zh-CN" dirty="0"/>
              <a:t>5-2 </a:t>
            </a:r>
            <a:r>
              <a:rPr lang="zh-CN" altLang="en-US" dirty="0"/>
              <a:t>所示。</a:t>
            </a:r>
            <a:endParaRPr lang="en-US" altLang="zh-CN" dirty="0"/>
          </a:p>
        </p:txBody>
      </p:sp>
      <p:pic>
        <p:nvPicPr>
          <p:cNvPr id="7" name="图片占位符 6">
            <a:extLst>
              <a:ext uri="{FF2B5EF4-FFF2-40B4-BE49-F238E27FC236}">
                <a16:creationId xmlns:a16="http://schemas.microsoft.com/office/drawing/2014/main" id="{AFA1F2A2-484F-1ED4-4A35-107CE690CDC6}"/>
              </a:ext>
            </a:extLst>
          </p:cNvPr>
          <p:cNvPicPr>
            <a:picLocks noGrp="1" noChangeAspect="1"/>
          </p:cNvPicPr>
          <p:nvPr>
            <p:ph type="pic" sz="quarter" idx="12"/>
          </p:nvPr>
        </p:nvPicPr>
        <p:blipFill rotWithShape="1">
          <a:blip r:embed="rId2"/>
          <a:srcRect t="-14424" b="-14424"/>
          <a:stretch>
            <a:fillRect/>
          </a:stretch>
        </p:blipFill>
        <p:spPr>
          <a:xfrm>
            <a:off x="177693" y="2668951"/>
            <a:ext cx="11635136" cy="3303556"/>
          </a:xfrm>
          <a:prstGeom prst="rect">
            <a:avLst/>
          </a:prstGeom>
        </p:spPr>
      </p:pic>
    </p:spTree>
    <p:extLst>
      <p:ext uri="{BB962C8B-B14F-4D97-AF65-F5344CB8AC3E}">
        <p14:creationId xmlns:p14="http://schemas.microsoft.com/office/powerpoint/2010/main" val="258045970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4C130-EDF2-2614-AEAA-FA3AEB7DF8F5}"/>
            </a:ext>
          </a:extLst>
        </p:cNvPr>
        <p:cNvGrpSpPr/>
        <p:nvPr/>
      </p:nvGrpSpPr>
      <p:grpSpPr>
        <a:xfrm>
          <a:off x="0" y="0"/>
          <a:ext cx="0" cy="0"/>
          <a:chOff x="0" y="0"/>
          <a:chExt cx="0" cy="0"/>
        </a:xfrm>
      </p:grpSpPr>
      <p:pic>
        <p:nvPicPr>
          <p:cNvPr id="12" name="图片占位符 11">
            <a:extLst>
              <a:ext uri="{FF2B5EF4-FFF2-40B4-BE49-F238E27FC236}">
                <a16:creationId xmlns:a16="http://schemas.microsoft.com/office/drawing/2014/main" id="{27415E30-42FD-923B-05AF-F889FA4DF0A8}"/>
              </a:ext>
            </a:extLst>
          </p:cNvPr>
          <p:cNvPicPr>
            <a:picLocks noGrp="1" noChangeAspect="1"/>
          </p:cNvPicPr>
          <p:nvPr>
            <p:ph type="pic" sz="quarter" idx="12"/>
          </p:nvPr>
        </p:nvPicPr>
        <p:blipFill rotWithShape="1">
          <a:blip r:embed="rId2"/>
          <a:srcRect l="-6548" r="-6548"/>
          <a:stretch>
            <a:fillRect/>
          </a:stretch>
        </p:blipFill>
        <p:spPr>
          <a:xfrm>
            <a:off x="177800" y="1802166"/>
            <a:ext cx="11634788" cy="3357819"/>
          </a:xfrm>
        </p:spPr>
      </p:pic>
      <p:sp>
        <p:nvSpPr>
          <p:cNvPr id="4" name="文本占位符 3">
            <a:extLst>
              <a:ext uri="{FF2B5EF4-FFF2-40B4-BE49-F238E27FC236}">
                <a16:creationId xmlns:a16="http://schemas.microsoft.com/office/drawing/2014/main" id="{89CC9A2E-3657-8AE3-4870-06DC9BFBFD7E}"/>
              </a:ext>
            </a:extLst>
          </p:cNvPr>
          <p:cNvSpPr>
            <a:spLocks noGrp="1"/>
          </p:cNvSpPr>
          <p:nvPr>
            <p:ph type="body" sz="quarter" idx="10"/>
          </p:nvPr>
        </p:nvSpPr>
        <p:spPr>
          <a:xfrm>
            <a:off x="934668" y="164713"/>
            <a:ext cx="10878161" cy="558800"/>
          </a:xfrm>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680C0B30-D01A-3ADD-8AE6-BF22945E63C4}"/>
              </a:ext>
            </a:extLst>
          </p:cNvPr>
          <p:cNvSpPr>
            <a:spLocks noGrp="1"/>
          </p:cNvSpPr>
          <p:nvPr>
            <p:ph type="body" sz="quarter" idx="11"/>
          </p:nvPr>
        </p:nvSpPr>
        <p:spPr>
          <a:xfrm>
            <a:off x="193675" y="723900"/>
            <a:ext cx="11634788" cy="1012265"/>
          </a:xfrm>
        </p:spPr>
        <p:txBody>
          <a:bodyPr/>
          <a:lstStyle/>
          <a:p>
            <a:r>
              <a:rPr lang="en-US" altLang="zh-CN" dirty="0"/>
              <a:t>5.1.4</a:t>
            </a:r>
            <a:r>
              <a:rPr lang="zh-CN" altLang="en-US" dirty="0"/>
              <a:t>　修改数据库</a:t>
            </a:r>
            <a:endParaRPr lang="en-US" altLang="zh-CN" dirty="0"/>
          </a:p>
          <a:p>
            <a:r>
              <a:rPr lang="zh-CN" altLang="en-US" dirty="0"/>
              <a:t>修改数据库的示例如下：</a:t>
            </a:r>
            <a:endParaRPr lang="en-US" altLang="zh-CN" dirty="0"/>
          </a:p>
        </p:txBody>
      </p:sp>
      <p:sp>
        <p:nvSpPr>
          <p:cNvPr id="17" name="文本占位符 16">
            <a:extLst>
              <a:ext uri="{FF2B5EF4-FFF2-40B4-BE49-F238E27FC236}">
                <a16:creationId xmlns:a16="http://schemas.microsoft.com/office/drawing/2014/main" id="{7C847276-768E-A7C2-84C0-91141B6A515E}"/>
              </a:ext>
            </a:extLst>
          </p:cNvPr>
          <p:cNvSpPr>
            <a:spLocks noGrp="1"/>
          </p:cNvSpPr>
          <p:nvPr>
            <p:ph type="body" sz="quarter" idx="13"/>
          </p:nvPr>
        </p:nvSpPr>
        <p:spPr>
          <a:xfrm>
            <a:off x="177800" y="5159985"/>
            <a:ext cx="11634788" cy="1499578"/>
          </a:xfrm>
        </p:spPr>
        <p:txBody>
          <a:bodyPr/>
          <a:lstStyle/>
          <a:p>
            <a:r>
              <a:rPr lang="zh-CN" altLang="en-US" dirty="0"/>
              <a:t>说明：</a:t>
            </a:r>
            <a:endParaRPr lang="en-US" altLang="zh-CN" dirty="0"/>
          </a:p>
          <a:p>
            <a:pPr marL="1074738" indent="-342900">
              <a:buSzPct val="80000"/>
              <a:buFont typeface="Wingdings" panose="05000000000000000000" pitchFamily="2" charset="2"/>
              <a:buChar char="l"/>
            </a:pPr>
            <a:r>
              <a:rPr lang="zh-CN" altLang="en-US" dirty="0"/>
              <a:t>修改数据库时，可能需要先设置单用户模式（</a:t>
            </a:r>
            <a:r>
              <a:rPr lang="en-US" altLang="zh-CN" dirty="0"/>
              <a:t>SET SINGLE_USER</a:t>
            </a:r>
            <a:r>
              <a:rPr lang="zh-CN" altLang="en-US" dirty="0"/>
              <a:t>）以避免并发冲突。</a:t>
            </a:r>
            <a:endParaRPr lang="en-US" altLang="zh-CN" dirty="0"/>
          </a:p>
          <a:p>
            <a:pPr marL="1074738" indent="-342900">
              <a:buSzPct val="80000"/>
              <a:buFont typeface="Wingdings" panose="05000000000000000000" pitchFamily="2" charset="2"/>
              <a:buChar char="l"/>
            </a:pPr>
            <a:r>
              <a:rPr lang="zh-CN" altLang="en-US" dirty="0"/>
              <a:t>增加数据文件适用于大型数据库，这样可分散输入 </a:t>
            </a:r>
            <a:r>
              <a:rPr lang="en-US" altLang="zh-CN" dirty="0"/>
              <a:t>/ </a:t>
            </a:r>
            <a:r>
              <a:rPr lang="zh-CN" altLang="en-US" dirty="0"/>
              <a:t>输出压力。</a:t>
            </a:r>
          </a:p>
        </p:txBody>
      </p:sp>
    </p:spTree>
    <p:extLst>
      <p:ext uri="{BB962C8B-B14F-4D97-AF65-F5344CB8AC3E}">
        <p14:creationId xmlns:p14="http://schemas.microsoft.com/office/powerpoint/2010/main" val="186971620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BE0ED-A5FD-C9B2-7753-672590992488}"/>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F059A1E6-4791-12C8-8003-932FD5164017}"/>
              </a:ext>
            </a:extLst>
          </p:cNvPr>
          <p:cNvPicPr>
            <a:picLocks noGrp="1" noChangeAspect="1"/>
          </p:cNvPicPr>
          <p:nvPr>
            <p:ph type="pic" sz="quarter" idx="12"/>
          </p:nvPr>
        </p:nvPicPr>
        <p:blipFill rotWithShape="1">
          <a:blip r:embed="rId2"/>
          <a:srcRect t="-621681" b="-621681"/>
          <a:stretch>
            <a:fillRect/>
          </a:stretch>
        </p:blipFill>
        <p:spPr>
          <a:prstGeom prst="rect">
            <a:avLst/>
          </a:prstGeom>
        </p:spPr>
      </p:pic>
      <p:sp>
        <p:nvSpPr>
          <p:cNvPr id="4" name="文本占位符 3">
            <a:extLst>
              <a:ext uri="{FF2B5EF4-FFF2-40B4-BE49-F238E27FC236}">
                <a16:creationId xmlns:a16="http://schemas.microsoft.com/office/drawing/2014/main" id="{94CA5DAD-FB8C-CC5E-B33D-8818754DC8EC}"/>
              </a:ext>
            </a:extLst>
          </p:cNvPr>
          <p:cNvSpPr>
            <a:spLocks noGrp="1"/>
          </p:cNvSpPr>
          <p:nvPr>
            <p:ph type="body" sz="quarter" idx="10"/>
          </p:nvPr>
        </p:nvSpPr>
        <p:spPr>
          <a:xfrm>
            <a:off x="934668" y="164713"/>
            <a:ext cx="10878161" cy="558800"/>
          </a:xfrm>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D180CE31-34C7-0BA8-CEF3-5584C44DBE1A}"/>
              </a:ext>
            </a:extLst>
          </p:cNvPr>
          <p:cNvSpPr>
            <a:spLocks noGrp="1"/>
          </p:cNvSpPr>
          <p:nvPr>
            <p:ph type="body" sz="quarter" idx="11"/>
          </p:nvPr>
        </p:nvSpPr>
        <p:spPr>
          <a:xfrm>
            <a:off x="177800" y="2412097"/>
            <a:ext cx="11634788" cy="1012265"/>
          </a:xfrm>
        </p:spPr>
        <p:txBody>
          <a:bodyPr/>
          <a:lstStyle/>
          <a:p>
            <a:r>
              <a:rPr lang="en-US" altLang="zh-CN" dirty="0"/>
              <a:t>5.1.5</a:t>
            </a:r>
            <a:r>
              <a:rPr lang="zh-CN" altLang="en-US" dirty="0"/>
              <a:t>　删除数据库</a:t>
            </a:r>
            <a:endParaRPr lang="en-US" altLang="zh-CN" dirty="0"/>
          </a:p>
          <a:p>
            <a:r>
              <a:rPr lang="zh-CN" altLang="en-US" dirty="0"/>
              <a:t>删除数据库语句的语法格式如下：</a:t>
            </a:r>
            <a:endParaRPr lang="en-US" altLang="zh-CN" dirty="0"/>
          </a:p>
        </p:txBody>
      </p:sp>
      <p:sp>
        <p:nvSpPr>
          <p:cNvPr id="17" name="文本占位符 16">
            <a:extLst>
              <a:ext uri="{FF2B5EF4-FFF2-40B4-BE49-F238E27FC236}">
                <a16:creationId xmlns:a16="http://schemas.microsoft.com/office/drawing/2014/main" id="{65372214-92D1-9A04-B4C0-D8C3C445867E}"/>
              </a:ext>
            </a:extLst>
          </p:cNvPr>
          <p:cNvSpPr>
            <a:spLocks noGrp="1"/>
          </p:cNvSpPr>
          <p:nvPr>
            <p:ph type="body" sz="quarter" idx="13"/>
          </p:nvPr>
        </p:nvSpPr>
        <p:spPr>
          <a:xfrm>
            <a:off x="177693" y="3973762"/>
            <a:ext cx="11634788" cy="524952"/>
          </a:xfrm>
        </p:spPr>
        <p:txBody>
          <a:bodyPr/>
          <a:lstStyle/>
          <a:p>
            <a:r>
              <a:rPr lang="zh-CN" altLang="en-US" dirty="0"/>
              <a:t>说明：命令中加入 </a:t>
            </a:r>
            <a:r>
              <a:rPr lang="en-US" altLang="zh-CN" dirty="0"/>
              <a:t>IF EXISTS </a:t>
            </a:r>
            <a:r>
              <a:rPr lang="zh-CN" altLang="en-US" dirty="0"/>
              <a:t>可避免数据库不存在时报错。</a:t>
            </a:r>
          </a:p>
        </p:txBody>
      </p:sp>
    </p:spTree>
    <p:extLst>
      <p:ext uri="{BB962C8B-B14F-4D97-AF65-F5344CB8AC3E}">
        <p14:creationId xmlns:p14="http://schemas.microsoft.com/office/powerpoint/2010/main" val="313822166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F1504-9941-CD65-86B5-3548C328E998}"/>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6F8DAC67-567E-ED66-6D36-F2B7562D63D8}"/>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581" r="-2581"/>
          <a:stretch>
            <a:fillRect/>
          </a:stretch>
        </p:blipFill>
        <p:spPr>
          <a:xfrm>
            <a:off x="177800" y="1736166"/>
            <a:ext cx="11634788" cy="2542871"/>
          </a:xfrm>
        </p:spPr>
      </p:pic>
      <p:sp>
        <p:nvSpPr>
          <p:cNvPr id="4" name="文本占位符 3">
            <a:extLst>
              <a:ext uri="{FF2B5EF4-FFF2-40B4-BE49-F238E27FC236}">
                <a16:creationId xmlns:a16="http://schemas.microsoft.com/office/drawing/2014/main" id="{A97C057B-7EA2-89AD-AE22-BF8B497C5196}"/>
              </a:ext>
            </a:extLst>
          </p:cNvPr>
          <p:cNvSpPr>
            <a:spLocks noGrp="1"/>
          </p:cNvSpPr>
          <p:nvPr>
            <p:ph type="body" sz="quarter" idx="10"/>
          </p:nvPr>
        </p:nvSpPr>
        <p:spPr>
          <a:xfrm>
            <a:off x="934668" y="164713"/>
            <a:ext cx="10878161" cy="558800"/>
          </a:xfrm>
        </p:spPr>
        <p:txBody>
          <a:bodyPr/>
          <a:lstStyle/>
          <a:p>
            <a:r>
              <a:rPr lang="en-US" altLang="zh-CN" dirty="0"/>
              <a:t>5.1 </a:t>
            </a:r>
            <a:r>
              <a:rPr lang="zh-CN" altLang="en-US" dirty="0"/>
              <a:t>使用 </a:t>
            </a:r>
            <a:r>
              <a:rPr lang="en-US" altLang="zh-CN" dirty="0"/>
              <a:t>T-SQL </a:t>
            </a:r>
            <a:r>
              <a:rPr lang="zh-CN" altLang="en-US" dirty="0"/>
              <a:t>管理数据库</a:t>
            </a:r>
          </a:p>
        </p:txBody>
      </p:sp>
      <p:sp>
        <p:nvSpPr>
          <p:cNvPr id="5" name="文本占位符 4">
            <a:extLst>
              <a:ext uri="{FF2B5EF4-FFF2-40B4-BE49-F238E27FC236}">
                <a16:creationId xmlns:a16="http://schemas.microsoft.com/office/drawing/2014/main" id="{F5293C8A-7B71-20BA-30FE-65A2E170AA18}"/>
              </a:ext>
            </a:extLst>
          </p:cNvPr>
          <p:cNvSpPr>
            <a:spLocks noGrp="1"/>
          </p:cNvSpPr>
          <p:nvPr>
            <p:ph type="body" sz="quarter" idx="11"/>
          </p:nvPr>
        </p:nvSpPr>
        <p:spPr>
          <a:xfrm>
            <a:off x="193675" y="723900"/>
            <a:ext cx="11634788" cy="1012265"/>
          </a:xfrm>
        </p:spPr>
        <p:txBody>
          <a:bodyPr/>
          <a:lstStyle/>
          <a:p>
            <a:r>
              <a:rPr lang="en-US" altLang="zh-CN" dirty="0"/>
              <a:t>5.1.5</a:t>
            </a:r>
            <a:r>
              <a:rPr lang="zh-CN" altLang="en-US" dirty="0"/>
              <a:t>　删除数据库</a:t>
            </a:r>
            <a:endParaRPr lang="en-US" altLang="zh-CN" dirty="0"/>
          </a:p>
          <a:p>
            <a:r>
              <a:rPr lang="zh-CN" altLang="en-US" dirty="0"/>
              <a:t>删除数据库的示例如下：</a:t>
            </a:r>
            <a:endParaRPr lang="en-US" altLang="zh-CN" dirty="0"/>
          </a:p>
        </p:txBody>
      </p:sp>
      <p:sp>
        <p:nvSpPr>
          <p:cNvPr id="17" name="文本占位符 16">
            <a:extLst>
              <a:ext uri="{FF2B5EF4-FFF2-40B4-BE49-F238E27FC236}">
                <a16:creationId xmlns:a16="http://schemas.microsoft.com/office/drawing/2014/main" id="{4A19F714-BCF8-C36A-F4B6-434DAB080BEC}"/>
              </a:ext>
            </a:extLst>
          </p:cNvPr>
          <p:cNvSpPr>
            <a:spLocks noGrp="1"/>
          </p:cNvSpPr>
          <p:nvPr>
            <p:ph type="body" sz="quarter" idx="13"/>
          </p:nvPr>
        </p:nvSpPr>
        <p:spPr>
          <a:xfrm>
            <a:off x="177800" y="4185360"/>
            <a:ext cx="11634788" cy="2474203"/>
          </a:xfrm>
        </p:spPr>
        <p:txBody>
          <a:bodyPr/>
          <a:lstStyle/>
          <a:p>
            <a:r>
              <a:rPr lang="zh-CN" altLang="en-US" dirty="0"/>
              <a:t>说明：如果数据库正在被使用，需先切换到 </a:t>
            </a:r>
            <a:r>
              <a:rPr lang="en-US" altLang="zh-CN" dirty="0"/>
              <a:t>master </a:t>
            </a:r>
            <a:r>
              <a:rPr lang="zh-CN" altLang="en-US" dirty="0"/>
              <a:t>数据库，并强制断开连接（</a:t>
            </a:r>
            <a:r>
              <a:rPr lang="en-US" altLang="zh-CN" dirty="0"/>
              <a:t>SET SINGLE_USER</a:t>
            </a:r>
            <a:r>
              <a:rPr lang="zh-CN" altLang="en-US" dirty="0"/>
              <a:t>）。</a:t>
            </a:r>
            <a:endParaRPr lang="en-US" altLang="zh-CN" dirty="0"/>
          </a:p>
          <a:p>
            <a:r>
              <a:rPr lang="zh-CN" altLang="en-US" dirty="0"/>
              <a:t>在实际工作中，这些对数据库的操作往往需要配合使用。例如，在修改数据库前需要先查看其当前状态，在删除数据库前需要先备份重要数据。掌握这些基础操作是每个数据库管理员必备的技能。</a:t>
            </a:r>
          </a:p>
        </p:txBody>
      </p:sp>
    </p:spTree>
    <p:extLst>
      <p:ext uri="{BB962C8B-B14F-4D97-AF65-F5344CB8AC3E}">
        <p14:creationId xmlns:p14="http://schemas.microsoft.com/office/powerpoint/2010/main" val="57492312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CF2AC-9D62-4570-F25D-E413BCBFA29D}"/>
            </a:ext>
          </a:extLst>
        </p:cNvPr>
        <p:cNvGrpSpPr/>
        <p:nvPr/>
      </p:nvGrpSpPr>
      <p:grpSpPr>
        <a:xfrm>
          <a:off x="0" y="0"/>
          <a:ext cx="0" cy="0"/>
          <a:chOff x="0" y="0"/>
          <a:chExt cx="0" cy="0"/>
        </a:xfrm>
      </p:grpSpPr>
      <p:pic>
        <p:nvPicPr>
          <p:cNvPr id="12" name="图片占位符 11">
            <a:extLst>
              <a:ext uri="{FF2B5EF4-FFF2-40B4-BE49-F238E27FC236}">
                <a16:creationId xmlns:a16="http://schemas.microsoft.com/office/drawing/2014/main" id="{E879C78A-7B00-AE0A-39BF-B9C723633BBF}"/>
              </a:ext>
            </a:extLst>
          </p:cNvPr>
          <p:cNvPicPr>
            <a:picLocks noGrp="1" noChangeAspect="1"/>
          </p:cNvPicPr>
          <p:nvPr>
            <p:ph type="pic" sz="quarter" idx="12"/>
          </p:nvPr>
        </p:nvPicPr>
        <p:blipFill rotWithShape="1">
          <a:blip r:embed="rId2"/>
          <a:srcRect l="-23587" r="-23587"/>
          <a:stretch>
            <a:fillRect/>
          </a:stretch>
        </p:blipFill>
        <p:spPr>
          <a:xfrm>
            <a:off x="177800" y="1736166"/>
            <a:ext cx="11634788" cy="1592960"/>
          </a:xfrm>
        </p:spPr>
      </p:pic>
      <p:sp>
        <p:nvSpPr>
          <p:cNvPr id="4" name="文本占位符 3">
            <a:extLst>
              <a:ext uri="{FF2B5EF4-FFF2-40B4-BE49-F238E27FC236}">
                <a16:creationId xmlns:a16="http://schemas.microsoft.com/office/drawing/2014/main" id="{53046F56-6B99-E4B7-219E-021466C96EE1}"/>
              </a:ext>
            </a:extLst>
          </p:cNvPr>
          <p:cNvSpPr>
            <a:spLocks noGrp="1"/>
          </p:cNvSpPr>
          <p:nvPr>
            <p:ph type="body" sz="quarter" idx="10"/>
          </p:nvPr>
        </p:nvSpPr>
        <p:spPr>
          <a:xfrm>
            <a:off x="934668" y="164713"/>
            <a:ext cx="10878161" cy="558800"/>
          </a:xfrm>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C537F263-9856-7D87-7C4A-0C3C3C178AD8}"/>
              </a:ext>
            </a:extLst>
          </p:cNvPr>
          <p:cNvSpPr>
            <a:spLocks noGrp="1"/>
          </p:cNvSpPr>
          <p:nvPr>
            <p:ph type="body" sz="quarter" idx="11"/>
          </p:nvPr>
        </p:nvSpPr>
        <p:spPr>
          <a:xfrm>
            <a:off x="193675" y="723900"/>
            <a:ext cx="11634788" cy="1012265"/>
          </a:xfrm>
        </p:spPr>
        <p:txBody>
          <a:bodyPr/>
          <a:lstStyle/>
          <a:p>
            <a:r>
              <a:rPr lang="en-US" altLang="zh-CN" dirty="0"/>
              <a:t>5.2.1</a:t>
            </a:r>
            <a:r>
              <a:rPr lang="zh-CN" altLang="en-US" dirty="0"/>
              <a:t>　创建数据表</a:t>
            </a:r>
            <a:endParaRPr lang="en-US" altLang="zh-CN" dirty="0"/>
          </a:p>
          <a:p>
            <a:r>
              <a:rPr lang="zh-CN" altLang="en-US" dirty="0"/>
              <a:t>创建数据表语句的语法格式如下：</a:t>
            </a:r>
            <a:endParaRPr lang="en-US" altLang="zh-CN" dirty="0"/>
          </a:p>
        </p:txBody>
      </p:sp>
      <p:sp>
        <p:nvSpPr>
          <p:cNvPr id="17" name="文本占位符 16">
            <a:extLst>
              <a:ext uri="{FF2B5EF4-FFF2-40B4-BE49-F238E27FC236}">
                <a16:creationId xmlns:a16="http://schemas.microsoft.com/office/drawing/2014/main" id="{86ADBF51-8B1A-08DB-3601-16C941DD93A3}"/>
              </a:ext>
            </a:extLst>
          </p:cNvPr>
          <p:cNvSpPr>
            <a:spLocks noGrp="1"/>
          </p:cNvSpPr>
          <p:nvPr>
            <p:ph type="body" sz="quarter" idx="13"/>
          </p:nvPr>
        </p:nvSpPr>
        <p:spPr>
          <a:xfrm>
            <a:off x="177800" y="3210734"/>
            <a:ext cx="11634788" cy="3448829"/>
          </a:xfrm>
        </p:spPr>
        <p:txBody>
          <a:bodyPr/>
          <a:lstStyle/>
          <a:p>
            <a:r>
              <a:rPr lang="zh-CN" altLang="en-US" dirty="0"/>
              <a:t>参数说明：</a:t>
            </a:r>
            <a:endParaRPr lang="en-US" altLang="zh-CN" dirty="0"/>
          </a:p>
          <a:p>
            <a:r>
              <a:rPr lang="zh-CN" altLang="en-US" dirty="0"/>
              <a:t>表名：表的名称，名称最好能反映表的作用或功能，如 </a:t>
            </a:r>
            <a:r>
              <a:rPr lang="en-US" altLang="zh-CN" dirty="0"/>
              <a:t>books</a:t>
            </a:r>
            <a:r>
              <a:rPr lang="zh-CN" altLang="en-US" dirty="0"/>
              <a:t>、</a:t>
            </a:r>
            <a:r>
              <a:rPr lang="en-US" altLang="zh-CN" dirty="0"/>
              <a:t>orders </a:t>
            </a:r>
            <a:r>
              <a:rPr lang="zh-CN" altLang="en-US" dirty="0"/>
              <a:t>等。</a:t>
            </a:r>
            <a:endParaRPr lang="en-US" altLang="zh-CN" dirty="0"/>
          </a:p>
          <a:p>
            <a:r>
              <a:rPr lang="zh-CN" altLang="en-US" dirty="0"/>
              <a:t>列名：字段名称，如 </a:t>
            </a:r>
            <a:r>
              <a:rPr lang="en-US" altLang="zh-CN" dirty="0" err="1"/>
              <a:t>ProductID</a:t>
            </a:r>
            <a:r>
              <a:rPr lang="zh-CN" altLang="en-US" dirty="0"/>
              <a:t>。</a:t>
            </a:r>
            <a:endParaRPr lang="en-US" altLang="zh-CN" dirty="0"/>
          </a:p>
          <a:p>
            <a:r>
              <a:rPr lang="zh-CN" altLang="en-US" dirty="0"/>
              <a:t>数据类型：定义字段存储格式，如 </a:t>
            </a:r>
            <a:r>
              <a:rPr lang="en-US" altLang="zh-CN" dirty="0"/>
              <a:t>INT</a:t>
            </a:r>
            <a:r>
              <a:rPr lang="zh-CN" altLang="en-US" dirty="0"/>
              <a:t>、</a:t>
            </a:r>
            <a:r>
              <a:rPr lang="en-US" altLang="zh-CN" dirty="0"/>
              <a:t>VARCHAR(50)</a:t>
            </a:r>
            <a:r>
              <a:rPr lang="zh-CN" altLang="en-US" dirty="0"/>
              <a:t>。</a:t>
            </a:r>
            <a:endParaRPr lang="en-US" altLang="zh-CN" dirty="0"/>
          </a:p>
          <a:p>
            <a:r>
              <a:rPr lang="zh-CN" altLang="en-US" dirty="0"/>
              <a:t>约束条件：数据完整性规则，常用的约束有 </a:t>
            </a:r>
            <a:r>
              <a:rPr lang="en-US" altLang="zh-CN" dirty="0"/>
              <a:t>PRIMARY KEY</a:t>
            </a:r>
            <a:r>
              <a:rPr lang="zh-CN" altLang="en-US" dirty="0"/>
              <a:t>（主键约束）、 </a:t>
            </a:r>
            <a:r>
              <a:rPr lang="en-US" altLang="zh-CN" dirty="0"/>
              <a:t>FOREIGN KEY</a:t>
            </a:r>
            <a:r>
              <a:rPr lang="zh-CN" altLang="en-US" dirty="0"/>
              <a:t>（外键约束）、</a:t>
            </a:r>
            <a:r>
              <a:rPr lang="en-US" altLang="zh-CN" dirty="0"/>
              <a:t>CHECK</a:t>
            </a:r>
            <a:r>
              <a:rPr lang="zh-CN" altLang="en-US" dirty="0"/>
              <a:t>（检查约束）、</a:t>
            </a:r>
            <a:r>
              <a:rPr lang="en-US" altLang="zh-CN" dirty="0"/>
              <a:t>DEFAULT</a:t>
            </a:r>
            <a:r>
              <a:rPr lang="zh-CN" altLang="en-US" dirty="0"/>
              <a:t>（默认值）、 </a:t>
            </a:r>
            <a:r>
              <a:rPr lang="en-US" altLang="zh-CN" dirty="0"/>
              <a:t>UNIQUE</a:t>
            </a:r>
            <a:r>
              <a:rPr lang="zh-CN" altLang="en-US" dirty="0"/>
              <a:t>（唯一约束）、</a:t>
            </a:r>
            <a:r>
              <a:rPr lang="en-US" altLang="zh-CN" dirty="0"/>
              <a:t>NOT NULL</a:t>
            </a:r>
            <a:r>
              <a:rPr lang="zh-CN" altLang="en-US" dirty="0"/>
              <a:t>（非空约束）等。</a:t>
            </a:r>
          </a:p>
        </p:txBody>
      </p:sp>
    </p:spTree>
    <p:extLst>
      <p:ext uri="{BB962C8B-B14F-4D97-AF65-F5344CB8AC3E}">
        <p14:creationId xmlns:p14="http://schemas.microsoft.com/office/powerpoint/2010/main" val="127870097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3F98E-31C3-6138-07B4-3469BEFBEA6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536EC61-A0B2-7C48-52DD-85249FDB8F67}"/>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A9490327-CF5A-95F0-2080-C6AAA9B3F488}"/>
              </a:ext>
            </a:extLst>
          </p:cNvPr>
          <p:cNvSpPr>
            <a:spLocks noGrp="1"/>
          </p:cNvSpPr>
          <p:nvPr>
            <p:ph type="body" sz="quarter" idx="11"/>
          </p:nvPr>
        </p:nvSpPr>
        <p:spPr>
          <a:xfrm>
            <a:off x="193192" y="723513"/>
            <a:ext cx="11635136" cy="2474203"/>
          </a:xfrm>
        </p:spPr>
        <p:txBody>
          <a:bodyPr/>
          <a:lstStyle/>
          <a:p>
            <a:r>
              <a:rPr lang="en-US" altLang="zh-CN" dirty="0"/>
              <a:t>5.2.1</a:t>
            </a:r>
            <a:r>
              <a:rPr lang="zh-CN" altLang="en-US" dirty="0"/>
              <a:t>　创建数据表</a:t>
            </a:r>
            <a:endParaRPr lang="en-US" altLang="zh-CN" dirty="0"/>
          </a:p>
          <a:p>
            <a:r>
              <a:rPr lang="en-US" altLang="zh-CN" dirty="0"/>
              <a:t>1. </a:t>
            </a:r>
            <a:r>
              <a:rPr lang="zh-CN" altLang="en-US" dirty="0"/>
              <a:t>主键约束</a:t>
            </a:r>
            <a:endParaRPr lang="en-US" altLang="zh-CN" dirty="0"/>
          </a:p>
          <a:p>
            <a:r>
              <a:rPr lang="zh-CN" altLang="en-US" dirty="0"/>
              <a:t>主键约束（</a:t>
            </a:r>
            <a:r>
              <a:rPr lang="en-US" altLang="zh-CN" dirty="0"/>
              <a:t>PRIMARY KEY</a:t>
            </a:r>
            <a:r>
              <a:rPr lang="zh-CN" altLang="en-US" dirty="0"/>
              <a:t>）用于唯一标识表中的每行数据，要求值非空且唯一，每张表只能有一个主键（可以是单列或多列组合）。表在创建时默认会创建聚集索引，通常使用自增整数（</a:t>
            </a:r>
            <a:r>
              <a:rPr lang="en-US" altLang="zh-CN" dirty="0"/>
              <a:t>IDENTITY</a:t>
            </a:r>
            <a:r>
              <a:rPr lang="zh-CN" altLang="en-US" dirty="0"/>
              <a:t>）或 </a:t>
            </a:r>
            <a:r>
              <a:rPr lang="en-US" altLang="zh-CN" dirty="0"/>
              <a:t>GUID </a:t>
            </a:r>
            <a:r>
              <a:rPr lang="zh-CN" altLang="en-US" dirty="0"/>
              <a:t>作为主键，例如：</a:t>
            </a:r>
            <a:endParaRPr lang="en-US" altLang="zh-CN" dirty="0"/>
          </a:p>
        </p:txBody>
      </p:sp>
      <p:pic>
        <p:nvPicPr>
          <p:cNvPr id="7" name="图片占位符 6">
            <a:extLst>
              <a:ext uri="{FF2B5EF4-FFF2-40B4-BE49-F238E27FC236}">
                <a16:creationId xmlns:a16="http://schemas.microsoft.com/office/drawing/2014/main" id="{0D4A29DC-1B31-1C57-41C4-5C6C08847F5B}"/>
              </a:ext>
            </a:extLst>
          </p:cNvPr>
          <p:cNvPicPr>
            <a:picLocks noGrp="1" noChangeAspect="1"/>
          </p:cNvPicPr>
          <p:nvPr>
            <p:ph type="pic" sz="quarter" idx="12"/>
          </p:nvPr>
        </p:nvPicPr>
        <p:blipFill rotWithShape="1">
          <a:blip r:embed="rId2"/>
          <a:srcRect l="-18760" r="-18760"/>
          <a:stretch>
            <a:fillRect/>
          </a:stretch>
        </p:blipFill>
        <p:spPr>
          <a:prstGeom prst="rect">
            <a:avLst/>
          </a:prstGeom>
        </p:spPr>
      </p:pic>
    </p:spTree>
    <p:extLst>
      <p:ext uri="{BB962C8B-B14F-4D97-AF65-F5344CB8AC3E}">
        <p14:creationId xmlns:p14="http://schemas.microsoft.com/office/powerpoint/2010/main" val="108565467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E7BBC-4F6E-1293-EB81-0F67AD302E0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B503854-6230-8B40-092A-C2EEF96DE366}"/>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8BBF9A58-AEBA-48D5-01C5-F957DE9044BF}"/>
              </a:ext>
            </a:extLst>
          </p:cNvPr>
          <p:cNvSpPr>
            <a:spLocks noGrp="1"/>
          </p:cNvSpPr>
          <p:nvPr>
            <p:ph type="body" sz="quarter" idx="11"/>
          </p:nvPr>
        </p:nvSpPr>
        <p:spPr>
          <a:xfrm>
            <a:off x="173672" y="1700057"/>
            <a:ext cx="11635136" cy="2474203"/>
          </a:xfrm>
        </p:spPr>
        <p:txBody>
          <a:bodyPr/>
          <a:lstStyle/>
          <a:p>
            <a:r>
              <a:rPr lang="en-US" altLang="zh-CN" dirty="0"/>
              <a:t>5.2.1</a:t>
            </a:r>
            <a:r>
              <a:rPr lang="zh-CN" altLang="en-US" dirty="0"/>
              <a:t>　创建数据表</a:t>
            </a:r>
            <a:endParaRPr lang="en-US" altLang="zh-CN" dirty="0"/>
          </a:p>
          <a:p>
            <a:r>
              <a:rPr lang="en-US" altLang="zh-CN" dirty="0"/>
              <a:t>2. </a:t>
            </a:r>
            <a:r>
              <a:rPr lang="zh-CN" altLang="en-US" dirty="0"/>
              <a:t>外键约束</a:t>
            </a:r>
            <a:endParaRPr lang="en-US" altLang="zh-CN" dirty="0"/>
          </a:p>
          <a:p>
            <a:r>
              <a:rPr lang="zh-CN" altLang="en-US" dirty="0"/>
              <a:t>外键约束（</a:t>
            </a:r>
            <a:r>
              <a:rPr lang="en-US" altLang="zh-CN" dirty="0"/>
              <a:t>FOREIGN KEY</a:t>
            </a:r>
            <a:r>
              <a:rPr lang="zh-CN" altLang="en-US" dirty="0"/>
              <a:t>）用于强制表之间的引用完整性，确保子表列的值必须在主表列中存在，且支持级联操作（如 </a:t>
            </a:r>
            <a:r>
              <a:rPr lang="en-US" altLang="zh-CN" dirty="0"/>
              <a:t>ON DELETE CASCADE</a:t>
            </a:r>
            <a:r>
              <a:rPr lang="zh-CN" altLang="en-US" dirty="0"/>
              <a:t>）。定义外键约束中的引用列必须是另一张表的主键或唯一键，例如：</a:t>
            </a:r>
            <a:endParaRPr lang="en-US" altLang="zh-CN" dirty="0"/>
          </a:p>
        </p:txBody>
      </p:sp>
      <p:pic>
        <p:nvPicPr>
          <p:cNvPr id="8" name="图片占位符 7">
            <a:extLst>
              <a:ext uri="{FF2B5EF4-FFF2-40B4-BE49-F238E27FC236}">
                <a16:creationId xmlns:a16="http://schemas.microsoft.com/office/drawing/2014/main" id="{7C916DDC-C274-B739-D3FB-0B2B241BF14E}"/>
              </a:ext>
            </a:extLst>
          </p:cNvPr>
          <p:cNvPicPr>
            <a:picLocks noGrp="1" noChangeAspect="1"/>
          </p:cNvPicPr>
          <p:nvPr>
            <p:ph type="pic" sz="quarter" idx="12"/>
          </p:nvPr>
        </p:nvPicPr>
        <p:blipFill rotWithShape="1">
          <a:blip r:embed="rId2"/>
          <a:srcRect t="-57158" b="-57158"/>
          <a:stretch>
            <a:fillRect/>
          </a:stretch>
        </p:blipFill>
        <p:spPr>
          <a:prstGeom prst="rect">
            <a:avLst/>
          </a:prstGeom>
        </p:spPr>
      </p:pic>
    </p:spTree>
    <p:extLst>
      <p:ext uri="{BB962C8B-B14F-4D97-AF65-F5344CB8AC3E}">
        <p14:creationId xmlns:p14="http://schemas.microsoft.com/office/powerpoint/2010/main" val="405192389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C8A12-2AF9-8FD8-91D1-16C8E75C175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106C98B-9950-925C-7169-21DD1FC30DDD}"/>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5D9E7BBC-54D7-7FD9-C4F7-976BD0E06623}"/>
              </a:ext>
            </a:extLst>
          </p:cNvPr>
          <p:cNvSpPr>
            <a:spLocks noGrp="1"/>
          </p:cNvSpPr>
          <p:nvPr>
            <p:ph type="body" sz="quarter" idx="11"/>
          </p:nvPr>
        </p:nvSpPr>
        <p:spPr>
          <a:xfrm>
            <a:off x="173672" y="1700057"/>
            <a:ext cx="11635136" cy="1986891"/>
          </a:xfrm>
        </p:spPr>
        <p:txBody>
          <a:bodyPr/>
          <a:lstStyle/>
          <a:p>
            <a:r>
              <a:rPr lang="en-US" altLang="zh-CN" dirty="0"/>
              <a:t>5.2.1</a:t>
            </a:r>
            <a:r>
              <a:rPr lang="zh-CN" altLang="en-US" dirty="0"/>
              <a:t>　创建数据表</a:t>
            </a:r>
            <a:endParaRPr lang="en-US" altLang="zh-CN" dirty="0"/>
          </a:p>
          <a:p>
            <a:r>
              <a:rPr lang="en-US" altLang="zh-CN" dirty="0"/>
              <a:t>3. </a:t>
            </a:r>
            <a:r>
              <a:rPr lang="zh-CN" altLang="en-US" dirty="0"/>
              <a:t>检查约束</a:t>
            </a:r>
            <a:endParaRPr lang="en-US" altLang="zh-CN" dirty="0"/>
          </a:p>
          <a:p>
            <a:r>
              <a:rPr lang="zh-CN" altLang="en-US" dirty="0"/>
              <a:t>检查约束（</a:t>
            </a:r>
            <a:r>
              <a:rPr lang="en-US" altLang="zh-CN" dirty="0"/>
              <a:t>CHECK</a:t>
            </a:r>
            <a:r>
              <a:rPr lang="zh-CN" altLang="en-US" dirty="0"/>
              <a:t>）用于限制列的取值范围，一般通过逻辑表达式验证数据，可以包含多列条件。例如，确保价格大于 </a:t>
            </a:r>
            <a:r>
              <a:rPr lang="en-US" altLang="zh-CN" dirty="0"/>
              <a:t>0 </a:t>
            </a:r>
            <a:r>
              <a:rPr lang="zh-CN" altLang="en-US" dirty="0"/>
              <a:t>和库存非负。</a:t>
            </a:r>
            <a:endParaRPr lang="en-US" altLang="zh-CN" dirty="0"/>
          </a:p>
        </p:txBody>
      </p:sp>
      <p:pic>
        <p:nvPicPr>
          <p:cNvPr id="7" name="图片占位符 6">
            <a:extLst>
              <a:ext uri="{FF2B5EF4-FFF2-40B4-BE49-F238E27FC236}">
                <a16:creationId xmlns:a16="http://schemas.microsoft.com/office/drawing/2014/main" id="{4FB04EDC-94ED-A4D3-AF8B-1EDC8C79A450}"/>
              </a:ext>
            </a:extLst>
          </p:cNvPr>
          <p:cNvPicPr>
            <a:picLocks noGrp="1" noChangeAspect="1"/>
          </p:cNvPicPr>
          <p:nvPr>
            <p:ph type="pic" sz="quarter" idx="12"/>
          </p:nvPr>
        </p:nvPicPr>
        <p:blipFill rotWithShape="1">
          <a:blip r:embed="rId2"/>
          <a:srcRect t="-56760" b="-56760"/>
          <a:stretch>
            <a:fillRect/>
          </a:stretch>
        </p:blipFill>
        <p:spPr>
          <a:xfrm>
            <a:off x="173672" y="2882015"/>
            <a:ext cx="11635136" cy="3303556"/>
          </a:xfrm>
          <a:prstGeom prst="rect">
            <a:avLst/>
          </a:prstGeom>
        </p:spPr>
      </p:pic>
    </p:spTree>
    <p:extLst>
      <p:ext uri="{BB962C8B-B14F-4D97-AF65-F5344CB8AC3E}">
        <p14:creationId xmlns:p14="http://schemas.microsoft.com/office/powerpoint/2010/main" val="391564829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35965-FC36-EAC6-D5B9-2ADB4924EDE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211770F-559D-ADE0-6253-598A171588E8}"/>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D01734F1-AA97-12AF-804D-5402562BC656}"/>
              </a:ext>
            </a:extLst>
          </p:cNvPr>
          <p:cNvSpPr>
            <a:spLocks noGrp="1"/>
          </p:cNvSpPr>
          <p:nvPr>
            <p:ph type="body" sz="quarter" idx="11"/>
          </p:nvPr>
        </p:nvSpPr>
        <p:spPr>
          <a:xfrm>
            <a:off x="173672" y="1700057"/>
            <a:ext cx="11635136" cy="1986891"/>
          </a:xfrm>
        </p:spPr>
        <p:txBody>
          <a:bodyPr/>
          <a:lstStyle/>
          <a:p>
            <a:r>
              <a:rPr lang="en-US" altLang="zh-CN" dirty="0"/>
              <a:t>5.2.1</a:t>
            </a:r>
            <a:r>
              <a:rPr lang="zh-CN" altLang="en-US" dirty="0"/>
              <a:t>　创建数据表</a:t>
            </a:r>
            <a:endParaRPr lang="en-US" altLang="zh-CN" dirty="0"/>
          </a:p>
          <a:p>
            <a:r>
              <a:rPr lang="en-US" altLang="zh-CN" dirty="0"/>
              <a:t>4. </a:t>
            </a:r>
            <a:r>
              <a:rPr lang="zh-CN" altLang="en-US" dirty="0"/>
              <a:t>默认约束</a:t>
            </a:r>
            <a:endParaRPr lang="en-US" altLang="zh-CN" dirty="0"/>
          </a:p>
          <a:p>
            <a:r>
              <a:rPr lang="zh-CN" altLang="en-US" dirty="0"/>
              <a:t>默认约束（</a:t>
            </a:r>
            <a:r>
              <a:rPr lang="en-US" altLang="zh-CN" dirty="0"/>
              <a:t>DEFAULT</a:t>
            </a:r>
            <a:r>
              <a:rPr lang="zh-CN" altLang="en-US" dirty="0"/>
              <a:t>）为列提供初始值，即当插入数据未指定该列的值时自动填充的值，它支持常量、函数</a:t>
            </a:r>
            <a:r>
              <a:rPr lang="en-US" altLang="zh-CN" dirty="0"/>
              <a:t>〔</a:t>
            </a:r>
            <a:r>
              <a:rPr lang="zh-CN" altLang="en-US" dirty="0"/>
              <a:t>如 </a:t>
            </a:r>
            <a:r>
              <a:rPr lang="en-US" altLang="zh-CN" dirty="0"/>
              <a:t>GETDATE()〕</a:t>
            </a:r>
            <a:r>
              <a:rPr lang="zh-CN" altLang="en-US" dirty="0"/>
              <a:t>或表达式，例如：</a:t>
            </a:r>
            <a:endParaRPr lang="en-US" altLang="zh-CN" dirty="0"/>
          </a:p>
        </p:txBody>
      </p:sp>
      <p:pic>
        <p:nvPicPr>
          <p:cNvPr id="7" name="图片占位符 6">
            <a:extLst>
              <a:ext uri="{FF2B5EF4-FFF2-40B4-BE49-F238E27FC236}">
                <a16:creationId xmlns:a16="http://schemas.microsoft.com/office/drawing/2014/main" id="{5696DD71-4223-354C-445A-E007F1EBDD51}"/>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56689" b="-56689"/>
          <a:stretch>
            <a:fillRect/>
          </a:stretch>
        </p:blipFill>
        <p:spPr>
          <a:xfrm>
            <a:off x="173672" y="2882015"/>
            <a:ext cx="11635136" cy="3303556"/>
          </a:xfrm>
          <a:prstGeom prst="rect">
            <a:avLst/>
          </a:prstGeom>
        </p:spPr>
      </p:pic>
    </p:spTree>
    <p:extLst>
      <p:ext uri="{BB962C8B-B14F-4D97-AF65-F5344CB8AC3E}">
        <p14:creationId xmlns:p14="http://schemas.microsoft.com/office/powerpoint/2010/main" val="48627494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B1EAF-E559-77E5-F29A-61B2D2D89B8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96B1B3D-DBAE-61C1-6B3E-85E26118480F}"/>
              </a:ext>
            </a:extLst>
          </p:cNvPr>
          <p:cNvSpPr>
            <a:spLocks noGrp="1"/>
          </p:cNvSpPr>
          <p:nvPr>
            <p:ph type="body" sz="quarter" idx="10"/>
          </p:nvPr>
        </p:nvSpPr>
        <p:spPr/>
        <p:txBody>
          <a:bodyPr/>
          <a:lstStyle/>
          <a:p>
            <a:r>
              <a:rPr lang="en-US" altLang="zh-CN" dirty="0"/>
              <a:t>1.3 </a:t>
            </a:r>
            <a:r>
              <a:rPr lang="zh-CN" altLang="en-US" dirty="0"/>
              <a:t>关系型数据库</a:t>
            </a:r>
          </a:p>
        </p:txBody>
      </p:sp>
      <p:sp>
        <p:nvSpPr>
          <p:cNvPr id="5" name="文本占位符 4">
            <a:extLst>
              <a:ext uri="{FF2B5EF4-FFF2-40B4-BE49-F238E27FC236}">
                <a16:creationId xmlns:a16="http://schemas.microsoft.com/office/drawing/2014/main" id="{7039141B-1E12-2F65-DAE0-E59B85B100FC}"/>
              </a:ext>
            </a:extLst>
          </p:cNvPr>
          <p:cNvSpPr>
            <a:spLocks noGrp="1"/>
          </p:cNvSpPr>
          <p:nvPr>
            <p:ph type="body" sz="quarter" idx="11"/>
          </p:nvPr>
        </p:nvSpPr>
        <p:spPr>
          <a:xfrm>
            <a:off x="193192" y="2302753"/>
            <a:ext cx="11635136" cy="2967607"/>
          </a:xfrm>
        </p:spPr>
        <p:txBody>
          <a:bodyPr/>
          <a:lstStyle/>
          <a:p>
            <a:r>
              <a:rPr lang="en-US" altLang="zh-CN" dirty="0"/>
              <a:t>1.3.1</a:t>
            </a:r>
            <a:r>
              <a:rPr lang="zh-CN" altLang="en-US" dirty="0"/>
              <a:t>　关系模型</a:t>
            </a:r>
            <a:endParaRPr lang="en-US" altLang="zh-CN" dirty="0"/>
          </a:p>
          <a:p>
            <a:r>
              <a:rPr lang="en-US" altLang="zh-CN" dirty="0"/>
              <a:t>5. </a:t>
            </a:r>
            <a:r>
              <a:rPr lang="zh-CN" altLang="en-US" dirty="0"/>
              <a:t>关系模型的完整性约束</a:t>
            </a:r>
            <a:endParaRPr lang="en-US" altLang="zh-CN" dirty="0"/>
          </a:p>
          <a:p>
            <a:r>
              <a:rPr lang="zh-CN" altLang="en-US" dirty="0"/>
              <a:t>关系模型中有三类完整性约束，即实体完整性、参照完整性和用户自定义完整性。</a:t>
            </a:r>
            <a:endParaRPr lang="en-US" altLang="zh-CN" dirty="0"/>
          </a:p>
          <a:p>
            <a:r>
              <a:rPr lang="zh-CN" altLang="en-US" dirty="0"/>
              <a:t>（</a:t>
            </a:r>
            <a:r>
              <a:rPr lang="en-US" altLang="zh-CN" dirty="0"/>
              <a:t>1</a:t>
            </a:r>
            <a:r>
              <a:rPr lang="zh-CN" altLang="en-US" dirty="0"/>
              <a:t>）实体完整性。</a:t>
            </a:r>
            <a:endParaRPr lang="en-US" altLang="zh-CN" dirty="0"/>
          </a:p>
          <a:p>
            <a:r>
              <a:rPr lang="zh-CN" altLang="en-US" dirty="0"/>
              <a:t>（</a:t>
            </a:r>
            <a:r>
              <a:rPr lang="en-US" altLang="zh-CN" dirty="0"/>
              <a:t>2</a:t>
            </a:r>
            <a:r>
              <a:rPr lang="zh-CN" altLang="en-US" dirty="0"/>
              <a:t>）参照完整性。</a:t>
            </a:r>
            <a:endParaRPr lang="en-US" altLang="zh-CN" dirty="0"/>
          </a:p>
          <a:p>
            <a:r>
              <a:rPr lang="zh-CN" altLang="en-US" dirty="0"/>
              <a:t>（</a:t>
            </a:r>
            <a:r>
              <a:rPr lang="en-US" altLang="zh-CN" dirty="0"/>
              <a:t>3</a:t>
            </a:r>
            <a:r>
              <a:rPr lang="zh-CN" altLang="en-US" dirty="0"/>
              <a:t>）用户自定义完整性。</a:t>
            </a:r>
            <a:endParaRPr lang="en-US" altLang="zh-CN" dirty="0"/>
          </a:p>
        </p:txBody>
      </p:sp>
    </p:spTree>
    <p:extLst>
      <p:ext uri="{BB962C8B-B14F-4D97-AF65-F5344CB8AC3E}">
        <p14:creationId xmlns:p14="http://schemas.microsoft.com/office/powerpoint/2010/main" val="342496405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0304F-F30B-7DDF-C584-47D4F9F61AD3}"/>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0B36D19D-5E97-7FF1-94B7-AC75B260FCE5}"/>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56153" b="-56153"/>
          <a:stretch>
            <a:fillRect/>
          </a:stretch>
        </p:blipFill>
        <p:spPr>
          <a:xfrm>
            <a:off x="173672" y="2882015"/>
            <a:ext cx="11635136" cy="3303556"/>
          </a:xfrm>
          <a:prstGeom prst="rect">
            <a:avLst/>
          </a:prstGeom>
        </p:spPr>
      </p:pic>
      <p:sp>
        <p:nvSpPr>
          <p:cNvPr id="4" name="文本占位符 3">
            <a:extLst>
              <a:ext uri="{FF2B5EF4-FFF2-40B4-BE49-F238E27FC236}">
                <a16:creationId xmlns:a16="http://schemas.microsoft.com/office/drawing/2014/main" id="{220086BB-3C9E-C52C-ECA1-89F19CFECADE}"/>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66C6B6E3-9F92-3E6E-7145-A9FBB7032956}"/>
              </a:ext>
            </a:extLst>
          </p:cNvPr>
          <p:cNvSpPr>
            <a:spLocks noGrp="1"/>
          </p:cNvSpPr>
          <p:nvPr>
            <p:ph type="body" sz="quarter" idx="11"/>
          </p:nvPr>
        </p:nvSpPr>
        <p:spPr>
          <a:xfrm>
            <a:off x="173672" y="1700057"/>
            <a:ext cx="11635136" cy="1986891"/>
          </a:xfrm>
        </p:spPr>
        <p:txBody>
          <a:bodyPr/>
          <a:lstStyle/>
          <a:p>
            <a:r>
              <a:rPr lang="en-US" altLang="zh-CN" dirty="0"/>
              <a:t>5.2.1</a:t>
            </a:r>
            <a:r>
              <a:rPr lang="zh-CN" altLang="en-US" dirty="0"/>
              <a:t>　创建数据表</a:t>
            </a:r>
            <a:endParaRPr lang="en-US" altLang="zh-CN" dirty="0"/>
          </a:p>
          <a:p>
            <a:r>
              <a:rPr lang="en-US" altLang="zh-CN" dirty="0"/>
              <a:t>5. </a:t>
            </a:r>
            <a:r>
              <a:rPr lang="zh-CN" altLang="en-US" dirty="0"/>
              <a:t>唯一约束</a:t>
            </a:r>
            <a:endParaRPr lang="en-US" altLang="zh-CN" dirty="0"/>
          </a:p>
          <a:p>
            <a:r>
              <a:rPr lang="zh-CN" altLang="en-US" dirty="0"/>
              <a:t>唯一约束（</a:t>
            </a:r>
            <a:r>
              <a:rPr lang="en-US" altLang="zh-CN" dirty="0"/>
              <a:t>UNIQUE</a:t>
            </a:r>
            <a:r>
              <a:rPr lang="zh-CN" altLang="en-US" dirty="0"/>
              <a:t>）用于确保列值唯一但允许 </a:t>
            </a:r>
            <a:r>
              <a:rPr lang="en-US" altLang="zh-CN" dirty="0"/>
              <a:t>NULL </a:t>
            </a:r>
            <a:r>
              <a:rPr lang="zh-CN" altLang="en-US" dirty="0"/>
              <a:t>值（主键不允许 </a:t>
            </a:r>
            <a:r>
              <a:rPr lang="en-US" altLang="zh-CN" dirty="0"/>
              <a:t>NULL </a:t>
            </a:r>
            <a:r>
              <a:rPr lang="zh-CN" altLang="en-US" dirty="0"/>
              <a:t>值）。一个表可以有多个唯一约束，常用于业务中的某些项，如邮箱、手机号等。例如：</a:t>
            </a:r>
            <a:endParaRPr lang="en-US" altLang="zh-CN" dirty="0"/>
          </a:p>
        </p:txBody>
      </p:sp>
    </p:spTree>
    <p:extLst>
      <p:ext uri="{BB962C8B-B14F-4D97-AF65-F5344CB8AC3E}">
        <p14:creationId xmlns:p14="http://schemas.microsoft.com/office/powerpoint/2010/main" val="43248574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E8923-DE3C-82D1-6F0A-EC618087B1B9}"/>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4724D997-DD8A-6899-C8C0-C626A077FE99}"/>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55764" b="-55764"/>
          <a:stretch>
            <a:fillRect/>
          </a:stretch>
        </p:blipFill>
        <p:spPr>
          <a:xfrm>
            <a:off x="173672" y="2882015"/>
            <a:ext cx="11635136" cy="3303556"/>
          </a:xfrm>
          <a:prstGeom prst="rect">
            <a:avLst/>
          </a:prstGeom>
        </p:spPr>
      </p:pic>
      <p:sp>
        <p:nvSpPr>
          <p:cNvPr id="4" name="文本占位符 3">
            <a:extLst>
              <a:ext uri="{FF2B5EF4-FFF2-40B4-BE49-F238E27FC236}">
                <a16:creationId xmlns:a16="http://schemas.microsoft.com/office/drawing/2014/main" id="{887F1809-1619-101A-3380-7C183F30010C}"/>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5D18DA0C-9009-E8D3-8B9F-08EB399227F2}"/>
              </a:ext>
            </a:extLst>
          </p:cNvPr>
          <p:cNvSpPr>
            <a:spLocks noGrp="1"/>
          </p:cNvSpPr>
          <p:nvPr>
            <p:ph type="body" sz="quarter" idx="11"/>
          </p:nvPr>
        </p:nvSpPr>
        <p:spPr>
          <a:xfrm>
            <a:off x="173672" y="1700057"/>
            <a:ext cx="11635136" cy="1986891"/>
          </a:xfrm>
        </p:spPr>
        <p:txBody>
          <a:bodyPr/>
          <a:lstStyle/>
          <a:p>
            <a:r>
              <a:rPr lang="en-US" altLang="zh-CN" dirty="0"/>
              <a:t>5.2.1</a:t>
            </a:r>
            <a:r>
              <a:rPr lang="zh-CN" altLang="en-US" dirty="0"/>
              <a:t>　创建数据表</a:t>
            </a:r>
            <a:endParaRPr lang="en-US" altLang="zh-CN" dirty="0"/>
          </a:p>
          <a:p>
            <a:r>
              <a:rPr lang="en-US" altLang="zh-CN" dirty="0"/>
              <a:t>6. </a:t>
            </a:r>
            <a:r>
              <a:rPr lang="zh-CN" altLang="en-US" dirty="0"/>
              <a:t>非空约束</a:t>
            </a:r>
            <a:endParaRPr lang="en-US" altLang="zh-CN" dirty="0"/>
          </a:p>
          <a:p>
            <a:r>
              <a:rPr lang="zh-CN" altLang="en-US" dirty="0"/>
              <a:t>非空约束（</a:t>
            </a:r>
            <a:r>
              <a:rPr lang="en-US" altLang="zh-CN" dirty="0"/>
              <a:t>NOT NULL</a:t>
            </a:r>
            <a:r>
              <a:rPr lang="zh-CN" altLang="en-US" dirty="0"/>
              <a:t>）强制列不允许为 </a:t>
            </a:r>
            <a:r>
              <a:rPr lang="en-US" altLang="zh-CN" dirty="0"/>
              <a:t>NULL </a:t>
            </a:r>
            <a:r>
              <a:rPr lang="zh-CN" altLang="en-US" dirty="0"/>
              <a:t>值，是数据完整性的基础要求，通常与主键或其他约束结合使用。例如：</a:t>
            </a:r>
            <a:endParaRPr lang="en-US" altLang="zh-CN" dirty="0"/>
          </a:p>
        </p:txBody>
      </p:sp>
    </p:spTree>
    <p:extLst>
      <p:ext uri="{BB962C8B-B14F-4D97-AF65-F5344CB8AC3E}">
        <p14:creationId xmlns:p14="http://schemas.microsoft.com/office/powerpoint/2010/main" val="5709462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3BDD4-0CA4-B5C5-8BEA-9DEFE887003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5CADF47-7759-6438-06FE-6C364839E9ED}"/>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2F717AF8-A284-1E96-1F22-DEDAB9067FDF}"/>
              </a:ext>
            </a:extLst>
          </p:cNvPr>
          <p:cNvSpPr>
            <a:spLocks noGrp="1"/>
          </p:cNvSpPr>
          <p:nvPr>
            <p:ph type="body" sz="quarter" idx="11"/>
          </p:nvPr>
        </p:nvSpPr>
        <p:spPr>
          <a:xfrm>
            <a:off x="173672" y="1700057"/>
            <a:ext cx="11635136" cy="1012265"/>
          </a:xfrm>
        </p:spPr>
        <p:txBody>
          <a:bodyPr/>
          <a:lstStyle/>
          <a:p>
            <a:r>
              <a:rPr lang="en-US" altLang="zh-CN" dirty="0"/>
              <a:t>5.2.2</a:t>
            </a:r>
            <a:r>
              <a:rPr lang="zh-CN" altLang="en-US" dirty="0"/>
              <a:t>　修改数据表</a:t>
            </a:r>
            <a:endParaRPr lang="en-US" altLang="zh-CN" dirty="0"/>
          </a:p>
          <a:p>
            <a:r>
              <a:rPr lang="zh-CN" altLang="en-US" dirty="0"/>
              <a:t>修改数据表语句的基本语法结构如下：</a:t>
            </a:r>
            <a:endParaRPr lang="en-US" altLang="zh-CN" dirty="0"/>
          </a:p>
        </p:txBody>
      </p:sp>
      <p:pic>
        <p:nvPicPr>
          <p:cNvPr id="14" name="图片占位符 13">
            <a:extLst>
              <a:ext uri="{FF2B5EF4-FFF2-40B4-BE49-F238E27FC236}">
                <a16:creationId xmlns:a16="http://schemas.microsoft.com/office/drawing/2014/main" id="{59A91BD7-7DAD-1D02-27C7-2294483B40E4}"/>
              </a:ext>
            </a:extLst>
          </p:cNvPr>
          <p:cNvPicPr>
            <a:picLocks noGrp="1" noChangeAspect="1"/>
          </p:cNvPicPr>
          <p:nvPr>
            <p:ph type="pic" sz="quarter" idx="12"/>
          </p:nvPr>
        </p:nvPicPr>
        <p:blipFill rotWithShape="1">
          <a:blip r:embed="rId2"/>
          <a:srcRect t="-3979" b="-3979"/>
          <a:stretch>
            <a:fillRect/>
          </a:stretch>
        </p:blipFill>
        <p:spPr>
          <a:xfrm>
            <a:off x="173672" y="2712322"/>
            <a:ext cx="11635136" cy="3303556"/>
          </a:xfrm>
          <a:prstGeom prst="rect">
            <a:avLst/>
          </a:prstGeom>
        </p:spPr>
      </p:pic>
    </p:spTree>
    <p:extLst>
      <p:ext uri="{BB962C8B-B14F-4D97-AF65-F5344CB8AC3E}">
        <p14:creationId xmlns:p14="http://schemas.microsoft.com/office/powerpoint/2010/main" val="98776665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D700A-D093-7654-D111-95CB2B0D9C84}"/>
            </a:ext>
          </a:extLst>
        </p:cNvPr>
        <p:cNvGrpSpPr/>
        <p:nvPr/>
      </p:nvGrpSpPr>
      <p:grpSpPr>
        <a:xfrm>
          <a:off x="0" y="0"/>
          <a:ext cx="0" cy="0"/>
          <a:chOff x="0" y="0"/>
          <a:chExt cx="0" cy="0"/>
        </a:xfrm>
      </p:grpSpPr>
      <p:pic>
        <p:nvPicPr>
          <p:cNvPr id="10" name="图片占位符 9">
            <a:extLst>
              <a:ext uri="{FF2B5EF4-FFF2-40B4-BE49-F238E27FC236}">
                <a16:creationId xmlns:a16="http://schemas.microsoft.com/office/drawing/2014/main" id="{FF1A84F4-822B-1BD6-6E8C-75DC7673DBA2}"/>
              </a:ext>
            </a:extLst>
          </p:cNvPr>
          <p:cNvPicPr>
            <a:picLocks noGrp="1" noChangeAspect="1"/>
          </p:cNvPicPr>
          <p:nvPr>
            <p:ph type="pic" sz="quarter" idx="12"/>
          </p:nvPr>
        </p:nvPicPr>
        <p:blipFill rotWithShape="1">
          <a:blip r:embed="rId2"/>
          <a:srcRect t="-187903" b="-187903"/>
          <a:stretch>
            <a:fillRect/>
          </a:stretch>
        </p:blipFill>
        <p:spPr>
          <a:xfrm>
            <a:off x="173038" y="2797175"/>
            <a:ext cx="11636375" cy="3867150"/>
          </a:xfrm>
          <a:prstGeom prst="rect">
            <a:avLst/>
          </a:prstGeom>
        </p:spPr>
      </p:pic>
      <p:sp>
        <p:nvSpPr>
          <p:cNvPr id="4" name="文本占位符 3">
            <a:extLst>
              <a:ext uri="{FF2B5EF4-FFF2-40B4-BE49-F238E27FC236}">
                <a16:creationId xmlns:a16="http://schemas.microsoft.com/office/drawing/2014/main" id="{88EB204E-D911-7708-B04B-22BDAD4B6302}"/>
              </a:ext>
            </a:extLst>
          </p:cNvPr>
          <p:cNvSpPr>
            <a:spLocks noGrp="1"/>
          </p:cNvSpPr>
          <p:nvPr>
            <p:ph type="body" sz="quarter" idx="10"/>
          </p:nvPr>
        </p:nvSpPr>
        <p:spPr>
          <a:xfrm>
            <a:off x="934668" y="164713"/>
            <a:ext cx="10878161" cy="558800"/>
          </a:xfrm>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BB1FCFA9-4BFC-2171-6011-C8202AE3A251}"/>
              </a:ext>
            </a:extLst>
          </p:cNvPr>
          <p:cNvSpPr>
            <a:spLocks noGrp="1"/>
          </p:cNvSpPr>
          <p:nvPr>
            <p:ph type="body" sz="quarter" idx="11"/>
          </p:nvPr>
        </p:nvSpPr>
        <p:spPr>
          <a:xfrm>
            <a:off x="174625" y="2233104"/>
            <a:ext cx="11634788" cy="1986891"/>
          </a:xfrm>
        </p:spPr>
        <p:txBody>
          <a:bodyPr/>
          <a:lstStyle/>
          <a:p>
            <a:r>
              <a:rPr lang="en-US" altLang="zh-CN" dirty="0"/>
              <a:t>5.2.2</a:t>
            </a:r>
            <a:r>
              <a:rPr lang="zh-CN" altLang="en-US" dirty="0"/>
              <a:t>　修改数据表</a:t>
            </a:r>
            <a:endParaRPr lang="en-US" altLang="zh-CN" dirty="0"/>
          </a:p>
          <a:p>
            <a:r>
              <a:rPr lang="en-US" altLang="zh-CN" dirty="0"/>
              <a:t>1. </a:t>
            </a:r>
            <a:r>
              <a:rPr lang="zh-CN" altLang="en-US" dirty="0"/>
              <a:t>添加列</a:t>
            </a:r>
            <a:endParaRPr lang="en-US" altLang="zh-CN" dirty="0"/>
          </a:p>
          <a:p>
            <a:r>
              <a:rPr lang="zh-CN" altLang="en-US" dirty="0"/>
              <a:t>（</a:t>
            </a:r>
            <a:r>
              <a:rPr lang="en-US" altLang="zh-CN" dirty="0"/>
              <a:t>1</a:t>
            </a:r>
            <a:r>
              <a:rPr lang="zh-CN" altLang="en-US" dirty="0"/>
              <a:t>）添加基本列。</a:t>
            </a:r>
            <a:endParaRPr lang="en-US" altLang="zh-CN" dirty="0"/>
          </a:p>
          <a:p>
            <a:r>
              <a:rPr lang="zh-CN" altLang="en-US" dirty="0"/>
              <a:t>语句的语法结构如下：</a:t>
            </a:r>
            <a:endParaRPr lang="en-US" altLang="zh-CN" dirty="0"/>
          </a:p>
        </p:txBody>
      </p:sp>
    </p:spTree>
    <p:extLst>
      <p:ext uri="{BB962C8B-B14F-4D97-AF65-F5344CB8AC3E}">
        <p14:creationId xmlns:p14="http://schemas.microsoft.com/office/powerpoint/2010/main" val="61552036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396BA-FDC2-44FE-1033-619B7CEF040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16E50BC-E339-C2DE-261C-58D187BB0EEB}"/>
              </a:ext>
            </a:extLst>
          </p:cNvPr>
          <p:cNvSpPr>
            <a:spLocks noGrp="1"/>
          </p:cNvSpPr>
          <p:nvPr>
            <p:ph type="body" sz="quarter" idx="10"/>
          </p:nvPr>
        </p:nvSpPr>
        <p:spPr>
          <a:xfrm>
            <a:off x="934668" y="164713"/>
            <a:ext cx="10878161" cy="558800"/>
          </a:xfrm>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E9877982-7ADC-05FB-E8B0-5A035B77EC07}"/>
              </a:ext>
            </a:extLst>
          </p:cNvPr>
          <p:cNvSpPr>
            <a:spLocks noGrp="1"/>
          </p:cNvSpPr>
          <p:nvPr>
            <p:ph type="body" sz="quarter" idx="11"/>
          </p:nvPr>
        </p:nvSpPr>
        <p:spPr>
          <a:xfrm>
            <a:off x="174020" y="1442109"/>
            <a:ext cx="11634788" cy="1986891"/>
          </a:xfrm>
        </p:spPr>
        <p:txBody>
          <a:bodyPr/>
          <a:lstStyle/>
          <a:p>
            <a:r>
              <a:rPr lang="en-US" altLang="zh-CN" dirty="0"/>
              <a:t>5.2.2</a:t>
            </a:r>
            <a:r>
              <a:rPr lang="zh-CN" altLang="en-US" dirty="0"/>
              <a:t>　修改数据表</a:t>
            </a:r>
            <a:endParaRPr lang="en-US" altLang="zh-CN" dirty="0"/>
          </a:p>
          <a:p>
            <a:r>
              <a:rPr lang="en-US" altLang="zh-CN" dirty="0"/>
              <a:t>1. </a:t>
            </a:r>
            <a:r>
              <a:rPr lang="zh-CN" altLang="en-US" dirty="0"/>
              <a:t>添加列</a:t>
            </a:r>
            <a:endParaRPr lang="en-US" altLang="zh-CN" dirty="0"/>
          </a:p>
          <a:p>
            <a:r>
              <a:rPr lang="zh-CN" altLang="en-US" dirty="0"/>
              <a:t>（</a:t>
            </a:r>
            <a:r>
              <a:rPr lang="en-US" altLang="zh-CN" dirty="0"/>
              <a:t>1</a:t>
            </a:r>
            <a:r>
              <a:rPr lang="zh-CN" altLang="en-US" dirty="0"/>
              <a:t>）添加基本列。</a:t>
            </a:r>
            <a:endParaRPr lang="en-US" altLang="zh-CN" dirty="0"/>
          </a:p>
          <a:p>
            <a:r>
              <a:rPr lang="zh-CN" altLang="en-US" dirty="0"/>
              <a:t>示例代码如下：</a:t>
            </a:r>
            <a:endParaRPr lang="en-US" altLang="zh-CN" dirty="0"/>
          </a:p>
        </p:txBody>
      </p:sp>
      <p:pic>
        <p:nvPicPr>
          <p:cNvPr id="7" name="图片占位符 6">
            <a:extLst>
              <a:ext uri="{FF2B5EF4-FFF2-40B4-BE49-F238E27FC236}">
                <a16:creationId xmlns:a16="http://schemas.microsoft.com/office/drawing/2014/main" id="{11DC519A-2793-9FC8-8A15-D43E0DBAC8AD}"/>
              </a:ext>
            </a:extLst>
          </p:cNvPr>
          <p:cNvPicPr>
            <a:picLocks noGrp="1" noChangeAspect="1"/>
          </p:cNvPicPr>
          <p:nvPr>
            <p:ph type="pic" sz="quarter" idx="12"/>
          </p:nvPr>
        </p:nvPicPr>
        <p:blipFill rotWithShape="1">
          <a:blip r:embed="rId2"/>
          <a:srcRect t="-4099" b="-4099"/>
          <a:stretch>
            <a:fillRect/>
          </a:stretch>
        </p:blipFill>
        <p:spPr>
          <a:prstGeom prst="rect">
            <a:avLst/>
          </a:prstGeom>
        </p:spPr>
      </p:pic>
    </p:spTree>
    <p:extLst>
      <p:ext uri="{BB962C8B-B14F-4D97-AF65-F5344CB8AC3E}">
        <p14:creationId xmlns:p14="http://schemas.microsoft.com/office/powerpoint/2010/main" val="295426836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9FE2E-329C-C08D-23B4-D033235D9AA4}"/>
            </a:ext>
          </a:extLst>
        </p:cNvPr>
        <p:cNvGrpSpPr/>
        <p:nvPr/>
      </p:nvGrpSpPr>
      <p:grpSpPr>
        <a:xfrm>
          <a:off x="0" y="0"/>
          <a:ext cx="0" cy="0"/>
          <a:chOff x="0" y="0"/>
          <a:chExt cx="0" cy="0"/>
        </a:xfrm>
      </p:grpSpPr>
      <p:pic>
        <p:nvPicPr>
          <p:cNvPr id="10" name="图片占位符 9">
            <a:extLst>
              <a:ext uri="{FF2B5EF4-FFF2-40B4-BE49-F238E27FC236}">
                <a16:creationId xmlns:a16="http://schemas.microsoft.com/office/drawing/2014/main" id="{1AEDD664-A3C5-6C56-40FA-B3AA0A461A4F}"/>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48184" b="-48184"/>
          <a:stretch>
            <a:fillRect/>
          </a:stretch>
        </p:blipFill>
        <p:spPr>
          <a:xfrm>
            <a:off x="173038" y="2797175"/>
            <a:ext cx="11636375" cy="3867150"/>
          </a:xfrm>
          <a:prstGeom prst="rect">
            <a:avLst/>
          </a:prstGeom>
        </p:spPr>
      </p:pic>
      <p:sp>
        <p:nvSpPr>
          <p:cNvPr id="4" name="文本占位符 3">
            <a:extLst>
              <a:ext uri="{FF2B5EF4-FFF2-40B4-BE49-F238E27FC236}">
                <a16:creationId xmlns:a16="http://schemas.microsoft.com/office/drawing/2014/main" id="{23BBECCE-8A05-679F-0EFC-2F25A7D6BEED}"/>
              </a:ext>
            </a:extLst>
          </p:cNvPr>
          <p:cNvSpPr>
            <a:spLocks noGrp="1"/>
          </p:cNvSpPr>
          <p:nvPr>
            <p:ph type="body" sz="quarter" idx="10"/>
          </p:nvPr>
        </p:nvSpPr>
        <p:spPr>
          <a:xfrm>
            <a:off x="934668" y="164713"/>
            <a:ext cx="10878161" cy="558800"/>
          </a:xfrm>
        </p:spPr>
        <p:txBody>
          <a:bodyPr/>
          <a:lstStyle/>
          <a:p>
            <a:r>
              <a:rPr lang="en-US" altLang="zh-CN"/>
              <a:t>5.2 </a:t>
            </a:r>
            <a:r>
              <a:rPr lang="zh-CN" altLang="en-US"/>
              <a:t>使用 </a:t>
            </a:r>
            <a:r>
              <a:rPr lang="en-US" altLang="zh-CN"/>
              <a:t>T-SQL </a:t>
            </a:r>
            <a:r>
              <a:rPr lang="zh-CN" altLang="en-US"/>
              <a:t>管理数据表</a:t>
            </a:r>
            <a:endParaRPr lang="zh-CN" altLang="en-US" dirty="0"/>
          </a:p>
        </p:txBody>
      </p:sp>
      <p:sp>
        <p:nvSpPr>
          <p:cNvPr id="5" name="文本占位符 4">
            <a:extLst>
              <a:ext uri="{FF2B5EF4-FFF2-40B4-BE49-F238E27FC236}">
                <a16:creationId xmlns:a16="http://schemas.microsoft.com/office/drawing/2014/main" id="{966CB6C1-7307-D3DF-1DAA-A6DE99120E19}"/>
              </a:ext>
            </a:extLst>
          </p:cNvPr>
          <p:cNvSpPr>
            <a:spLocks noGrp="1"/>
          </p:cNvSpPr>
          <p:nvPr>
            <p:ph type="body" sz="quarter" idx="11"/>
          </p:nvPr>
        </p:nvSpPr>
        <p:spPr>
          <a:xfrm>
            <a:off x="174625" y="1735955"/>
            <a:ext cx="11634788" cy="1986891"/>
          </a:xfrm>
        </p:spPr>
        <p:txBody>
          <a:bodyPr/>
          <a:lstStyle/>
          <a:p>
            <a:r>
              <a:rPr lang="en-US" altLang="zh-CN" dirty="0"/>
              <a:t>5.2.2</a:t>
            </a:r>
            <a:r>
              <a:rPr lang="zh-CN" altLang="en-US" dirty="0"/>
              <a:t>　修改数据表</a:t>
            </a:r>
            <a:endParaRPr lang="en-US" altLang="zh-CN" dirty="0"/>
          </a:p>
          <a:p>
            <a:r>
              <a:rPr lang="en-US" altLang="zh-CN" dirty="0"/>
              <a:t>1. </a:t>
            </a:r>
            <a:r>
              <a:rPr lang="zh-CN" altLang="en-US" dirty="0"/>
              <a:t>添加列</a:t>
            </a:r>
            <a:endParaRPr lang="en-US" altLang="zh-CN" dirty="0"/>
          </a:p>
          <a:p>
            <a:r>
              <a:rPr lang="zh-CN" altLang="en-US" dirty="0"/>
              <a:t>（</a:t>
            </a:r>
            <a:r>
              <a:rPr lang="en-US" altLang="zh-CN" dirty="0"/>
              <a:t>2</a:t>
            </a:r>
            <a:r>
              <a:rPr lang="zh-CN" altLang="en-US" dirty="0"/>
              <a:t>）添加带有约束的列。</a:t>
            </a:r>
            <a:endParaRPr lang="en-US" altLang="zh-CN" dirty="0"/>
          </a:p>
          <a:p>
            <a:r>
              <a:rPr lang="zh-CN" altLang="en-US" dirty="0"/>
              <a:t>语句的语法结构如下：</a:t>
            </a:r>
            <a:endParaRPr lang="en-US" altLang="zh-CN" dirty="0"/>
          </a:p>
        </p:txBody>
      </p:sp>
    </p:spTree>
    <p:extLst>
      <p:ext uri="{BB962C8B-B14F-4D97-AF65-F5344CB8AC3E}">
        <p14:creationId xmlns:p14="http://schemas.microsoft.com/office/powerpoint/2010/main" val="39064798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1B487-E21F-BB61-63E4-C1C0DD7EBE8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2AE4989-51B4-813A-4AAC-A0F092940FF9}"/>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63FA35B2-4A0D-E41A-6013-FC102CAEB61B}"/>
              </a:ext>
            </a:extLst>
          </p:cNvPr>
          <p:cNvSpPr>
            <a:spLocks noGrp="1"/>
          </p:cNvSpPr>
          <p:nvPr>
            <p:ph type="body" sz="quarter" idx="11"/>
          </p:nvPr>
        </p:nvSpPr>
        <p:spPr>
          <a:xfrm>
            <a:off x="193192" y="2793107"/>
            <a:ext cx="5623146" cy="1986891"/>
          </a:xfrm>
        </p:spPr>
        <p:txBody>
          <a:bodyPr/>
          <a:lstStyle/>
          <a:p>
            <a:r>
              <a:rPr lang="en-US" altLang="zh-CN" dirty="0"/>
              <a:t>5.2.2</a:t>
            </a:r>
            <a:r>
              <a:rPr lang="zh-CN" altLang="en-US" dirty="0"/>
              <a:t>　修改数据表</a:t>
            </a:r>
            <a:endParaRPr lang="en-US" altLang="zh-CN" dirty="0"/>
          </a:p>
          <a:p>
            <a:r>
              <a:rPr lang="en-US" altLang="zh-CN" dirty="0"/>
              <a:t>1. </a:t>
            </a:r>
            <a:r>
              <a:rPr lang="zh-CN" altLang="en-US" dirty="0"/>
              <a:t>添加列</a:t>
            </a:r>
            <a:endParaRPr lang="en-US" altLang="zh-CN" dirty="0"/>
          </a:p>
          <a:p>
            <a:r>
              <a:rPr lang="zh-CN" altLang="en-US" dirty="0"/>
              <a:t>（</a:t>
            </a:r>
            <a:r>
              <a:rPr lang="en-US" altLang="zh-CN" dirty="0"/>
              <a:t>2</a:t>
            </a:r>
            <a:r>
              <a:rPr lang="zh-CN" altLang="en-US" dirty="0"/>
              <a:t>）添加带有约束的列。</a:t>
            </a:r>
            <a:endParaRPr lang="en-US" altLang="zh-CN" dirty="0"/>
          </a:p>
          <a:p>
            <a:r>
              <a:rPr lang="zh-CN" altLang="en-US" dirty="0"/>
              <a:t>示例代码如下：</a:t>
            </a:r>
            <a:endParaRPr lang="en-US" altLang="zh-CN" dirty="0"/>
          </a:p>
        </p:txBody>
      </p:sp>
      <p:pic>
        <p:nvPicPr>
          <p:cNvPr id="19" name="图片占位符 18">
            <a:extLst>
              <a:ext uri="{FF2B5EF4-FFF2-40B4-BE49-F238E27FC236}">
                <a16:creationId xmlns:a16="http://schemas.microsoft.com/office/drawing/2014/main" id="{51D8E5E6-942E-9A1B-ACDB-0412DBBAAC76}"/>
              </a:ext>
            </a:extLst>
          </p:cNvPr>
          <p:cNvPicPr>
            <a:picLocks noGrp="1" noChangeAspect="1"/>
          </p:cNvPicPr>
          <p:nvPr>
            <p:ph type="pic" sz="quarter" idx="12"/>
          </p:nvPr>
        </p:nvPicPr>
        <p:blipFill rotWithShape="1">
          <a:blip r:embed="rId2"/>
          <a:srcRect t="-27145" b="-27145"/>
          <a:stretch>
            <a:fillRect/>
          </a:stretch>
        </p:blipFill>
        <p:spPr>
          <a:prstGeom prst="rect">
            <a:avLst/>
          </a:prstGeom>
        </p:spPr>
      </p:pic>
    </p:spTree>
    <p:extLst>
      <p:ext uri="{BB962C8B-B14F-4D97-AF65-F5344CB8AC3E}">
        <p14:creationId xmlns:p14="http://schemas.microsoft.com/office/powerpoint/2010/main" val="59582226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4B663-F7B9-BB97-3C97-B9BF518F038E}"/>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810159BA-FC57-1986-90F0-9461D0DDA984}"/>
              </a:ext>
            </a:extLst>
          </p:cNvPr>
          <p:cNvPicPr>
            <a:picLocks noGrp="1" noChangeAspect="1"/>
          </p:cNvPicPr>
          <p:nvPr>
            <p:ph type="pic" sz="quarter" idx="12"/>
          </p:nvPr>
        </p:nvPicPr>
        <p:blipFill rotWithShape="1">
          <a:blip r:embed="rId2"/>
          <a:srcRect t="-155095" b="-155095"/>
          <a:stretch>
            <a:fillRect/>
          </a:stretch>
        </p:blipFill>
        <p:spPr>
          <a:prstGeom prst="rect">
            <a:avLst/>
          </a:prstGeom>
        </p:spPr>
      </p:pic>
      <p:sp>
        <p:nvSpPr>
          <p:cNvPr id="4" name="文本占位符 3">
            <a:extLst>
              <a:ext uri="{FF2B5EF4-FFF2-40B4-BE49-F238E27FC236}">
                <a16:creationId xmlns:a16="http://schemas.microsoft.com/office/drawing/2014/main" id="{E155DADA-8292-9ED8-7889-55E1799078E6}"/>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CDA15D9A-F69B-8B1D-08FE-3C4240DD7511}"/>
              </a:ext>
            </a:extLst>
          </p:cNvPr>
          <p:cNvSpPr>
            <a:spLocks noGrp="1"/>
          </p:cNvSpPr>
          <p:nvPr>
            <p:ph type="body" sz="quarter" idx="11"/>
          </p:nvPr>
        </p:nvSpPr>
        <p:spPr>
          <a:xfrm>
            <a:off x="173672" y="2435554"/>
            <a:ext cx="11635136" cy="1986891"/>
          </a:xfrm>
        </p:spPr>
        <p:txBody>
          <a:bodyPr/>
          <a:lstStyle/>
          <a:p>
            <a:r>
              <a:rPr lang="en-US" altLang="zh-CN" dirty="0"/>
              <a:t>5.2.2</a:t>
            </a:r>
            <a:r>
              <a:rPr lang="zh-CN" altLang="en-US" dirty="0"/>
              <a:t>　修改数据表</a:t>
            </a:r>
            <a:endParaRPr lang="en-US" altLang="zh-CN" dirty="0"/>
          </a:p>
          <a:p>
            <a:r>
              <a:rPr lang="en-US" altLang="zh-CN" dirty="0"/>
              <a:t>2. </a:t>
            </a:r>
            <a:r>
              <a:rPr lang="zh-CN" altLang="en-US" dirty="0"/>
              <a:t>删除列</a:t>
            </a:r>
            <a:endParaRPr lang="en-US" altLang="zh-CN" dirty="0"/>
          </a:p>
          <a:p>
            <a:r>
              <a:rPr lang="zh-CN" altLang="en-US" dirty="0"/>
              <a:t>（</a:t>
            </a:r>
            <a:r>
              <a:rPr lang="en-US" altLang="zh-CN" dirty="0"/>
              <a:t>1</a:t>
            </a:r>
            <a:r>
              <a:rPr lang="zh-CN" altLang="en-US" dirty="0"/>
              <a:t>）删除基本列。</a:t>
            </a:r>
            <a:endParaRPr lang="en-US" altLang="zh-CN" dirty="0"/>
          </a:p>
          <a:p>
            <a:r>
              <a:rPr lang="zh-CN" altLang="en-US" dirty="0"/>
              <a:t>语句的语法结构如下：</a:t>
            </a:r>
            <a:endParaRPr lang="en-US" altLang="zh-CN" dirty="0"/>
          </a:p>
        </p:txBody>
      </p:sp>
    </p:spTree>
    <p:extLst>
      <p:ext uri="{BB962C8B-B14F-4D97-AF65-F5344CB8AC3E}">
        <p14:creationId xmlns:p14="http://schemas.microsoft.com/office/powerpoint/2010/main" val="315575419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209FB-48E4-4CA5-0D7D-A07D23AB67C5}"/>
            </a:ext>
          </a:extLst>
        </p:cNvPr>
        <p:cNvGrpSpPr/>
        <p:nvPr/>
      </p:nvGrpSpPr>
      <p:grpSpPr>
        <a:xfrm>
          <a:off x="0" y="0"/>
          <a:ext cx="0" cy="0"/>
          <a:chOff x="0" y="0"/>
          <a:chExt cx="0" cy="0"/>
        </a:xfrm>
      </p:grpSpPr>
      <p:pic>
        <p:nvPicPr>
          <p:cNvPr id="8" name="图片占位符 7">
            <a:extLst>
              <a:ext uri="{FF2B5EF4-FFF2-40B4-BE49-F238E27FC236}">
                <a16:creationId xmlns:a16="http://schemas.microsoft.com/office/drawing/2014/main" id="{9266798C-2801-0E1B-E9D9-5465BE4B2D47}"/>
              </a:ext>
            </a:extLst>
          </p:cNvPr>
          <p:cNvPicPr>
            <a:picLocks noGrp="1" noChangeAspect="1"/>
          </p:cNvPicPr>
          <p:nvPr>
            <p:ph type="pic" sz="quarter" idx="12"/>
          </p:nvPr>
        </p:nvPicPr>
        <p:blipFill rotWithShape="1">
          <a:blip r:embed="rId2"/>
          <a:srcRect t="-11809" b="-11809"/>
          <a:stretch>
            <a:fillRect/>
          </a:stretch>
        </p:blipFill>
        <p:spPr>
          <a:prstGeom prst="rect">
            <a:avLst/>
          </a:prstGeom>
        </p:spPr>
      </p:pic>
      <p:sp>
        <p:nvSpPr>
          <p:cNvPr id="4" name="文本占位符 3">
            <a:extLst>
              <a:ext uri="{FF2B5EF4-FFF2-40B4-BE49-F238E27FC236}">
                <a16:creationId xmlns:a16="http://schemas.microsoft.com/office/drawing/2014/main" id="{DBEED83A-0B5C-13AD-AF47-19C98FEE1340}"/>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1415EF53-833C-0B18-319D-008B798C99DE}"/>
              </a:ext>
            </a:extLst>
          </p:cNvPr>
          <p:cNvSpPr>
            <a:spLocks noGrp="1"/>
          </p:cNvSpPr>
          <p:nvPr>
            <p:ph type="body" sz="quarter" idx="11"/>
          </p:nvPr>
        </p:nvSpPr>
        <p:spPr>
          <a:xfrm>
            <a:off x="173672" y="1593524"/>
            <a:ext cx="11635136" cy="1986891"/>
          </a:xfrm>
        </p:spPr>
        <p:txBody>
          <a:bodyPr/>
          <a:lstStyle/>
          <a:p>
            <a:r>
              <a:rPr lang="en-US" altLang="zh-CN" dirty="0"/>
              <a:t>5.2.2</a:t>
            </a:r>
            <a:r>
              <a:rPr lang="zh-CN" altLang="en-US" dirty="0"/>
              <a:t>　修改数据表</a:t>
            </a:r>
            <a:endParaRPr lang="en-US" altLang="zh-CN" dirty="0"/>
          </a:p>
          <a:p>
            <a:r>
              <a:rPr lang="en-US" altLang="zh-CN" dirty="0"/>
              <a:t>2. </a:t>
            </a:r>
            <a:r>
              <a:rPr lang="zh-CN" altLang="en-US" dirty="0"/>
              <a:t>删除列</a:t>
            </a:r>
            <a:endParaRPr lang="en-US" altLang="zh-CN" dirty="0"/>
          </a:p>
          <a:p>
            <a:r>
              <a:rPr lang="zh-CN" altLang="en-US" dirty="0"/>
              <a:t>（</a:t>
            </a:r>
            <a:r>
              <a:rPr lang="en-US" altLang="zh-CN" dirty="0"/>
              <a:t>1</a:t>
            </a:r>
            <a:r>
              <a:rPr lang="zh-CN" altLang="en-US" dirty="0"/>
              <a:t>）删除基本列。</a:t>
            </a:r>
            <a:endParaRPr lang="en-US" altLang="zh-CN" dirty="0"/>
          </a:p>
          <a:p>
            <a:r>
              <a:rPr lang="zh-CN" altLang="en-US" dirty="0"/>
              <a:t>示例代码如下：</a:t>
            </a:r>
            <a:endParaRPr lang="en-US" altLang="zh-CN" dirty="0"/>
          </a:p>
        </p:txBody>
      </p:sp>
    </p:spTree>
    <p:extLst>
      <p:ext uri="{BB962C8B-B14F-4D97-AF65-F5344CB8AC3E}">
        <p14:creationId xmlns:p14="http://schemas.microsoft.com/office/powerpoint/2010/main" val="163350865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F107E-D391-806F-1D9D-961A6C440C07}"/>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AC820E60-2E20-2E0B-EE14-A61F43EFE1B6}"/>
              </a:ext>
            </a:extLst>
          </p:cNvPr>
          <p:cNvPicPr>
            <a:picLocks noGrp="1" noChangeAspect="1"/>
          </p:cNvPicPr>
          <p:nvPr>
            <p:ph type="pic" sz="quarter" idx="12"/>
          </p:nvPr>
        </p:nvPicPr>
        <p:blipFill rotWithShape="1">
          <a:blip r:embed="rId2"/>
          <a:srcRect t="-12032" b="-12032"/>
          <a:stretch>
            <a:fillRect/>
          </a:stretch>
        </p:blipFill>
        <p:spPr>
          <a:prstGeom prst="rect">
            <a:avLst/>
          </a:prstGeom>
        </p:spPr>
      </p:pic>
      <p:sp>
        <p:nvSpPr>
          <p:cNvPr id="4" name="文本占位符 3">
            <a:extLst>
              <a:ext uri="{FF2B5EF4-FFF2-40B4-BE49-F238E27FC236}">
                <a16:creationId xmlns:a16="http://schemas.microsoft.com/office/drawing/2014/main" id="{957BEA78-372A-2079-657C-07A216FE010B}"/>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1EE0A6AD-45F9-1B95-066B-09B0BDB8E386}"/>
              </a:ext>
            </a:extLst>
          </p:cNvPr>
          <p:cNvSpPr>
            <a:spLocks noGrp="1"/>
          </p:cNvSpPr>
          <p:nvPr>
            <p:ph type="body" sz="quarter" idx="11"/>
          </p:nvPr>
        </p:nvSpPr>
        <p:spPr>
          <a:xfrm>
            <a:off x="173672" y="1566892"/>
            <a:ext cx="11635136" cy="1986891"/>
          </a:xfrm>
        </p:spPr>
        <p:txBody>
          <a:bodyPr/>
          <a:lstStyle/>
          <a:p>
            <a:r>
              <a:rPr lang="en-US" altLang="zh-CN" dirty="0"/>
              <a:t>5.2.2</a:t>
            </a:r>
            <a:r>
              <a:rPr lang="zh-CN" altLang="en-US" dirty="0"/>
              <a:t>　修改数据表</a:t>
            </a:r>
            <a:endParaRPr lang="en-US" altLang="zh-CN" dirty="0"/>
          </a:p>
          <a:p>
            <a:r>
              <a:rPr lang="en-US" altLang="zh-CN" dirty="0"/>
              <a:t>2. </a:t>
            </a:r>
            <a:r>
              <a:rPr lang="zh-CN" altLang="en-US" dirty="0"/>
              <a:t>删除列</a:t>
            </a:r>
            <a:endParaRPr lang="en-US" altLang="zh-CN" dirty="0"/>
          </a:p>
          <a:p>
            <a:r>
              <a:rPr lang="zh-CN" altLang="en-US" dirty="0"/>
              <a:t>（</a:t>
            </a:r>
            <a:r>
              <a:rPr lang="en-US" altLang="zh-CN" dirty="0"/>
              <a:t>2</a:t>
            </a:r>
            <a:r>
              <a:rPr lang="zh-CN" altLang="en-US" dirty="0"/>
              <a:t>）删除带有约束的列。</a:t>
            </a:r>
            <a:endParaRPr lang="en-US" altLang="zh-CN" dirty="0"/>
          </a:p>
          <a:p>
            <a:r>
              <a:rPr lang="zh-CN" altLang="en-US" dirty="0"/>
              <a:t>语句的语法结构如下：</a:t>
            </a:r>
            <a:endParaRPr lang="en-US" altLang="zh-CN" dirty="0"/>
          </a:p>
        </p:txBody>
      </p:sp>
    </p:spTree>
    <p:extLst>
      <p:ext uri="{BB962C8B-B14F-4D97-AF65-F5344CB8AC3E}">
        <p14:creationId xmlns:p14="http://schemas.microsoft.com/office/powerpoint/2010/main" val="338411497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6DEA4-BCC6-7CC9-5AF3-92E47DA92F6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12EB032-B740-87F8-443D-3AEB9D5B42D6}"/>
              </a:ext>
            </a:extLst>
          </p:cNvPr>
          <p:cNvSpPr>
            <a:spLocks noGrp="1"/>
          </p:cNvSpPr>
          <p:nvPr>
            <p:ph type="body" sz="quarter" idx="10"/>
          </p:nvPr>
        </p:nvSpPr>
        <p:spPr/>
        <p:txBody>
          <a:bodyPr/>
          <a:lstStyle/>
          <a:p>
            <a:r>
              <a:rPr lang="en-US" altLang="zh-CN" dirty="0"/>
              <a:t>1.3 </a:t>
            </a:r>
            <a:r>
              <a:rPr lang="zh-CN" altLang="en-US" dirty="0"/>
              <a:t>关系型数据库</a:t>
            </a:r>
          </a:p>
        </p:txBody>
      </p:sp>
      <p:sp>
        <p:nvSpPr>
          <p:cNvPr id="5" name="文本占位符 4">
            <a:extLst>
              <a:ext uri="{FF2B5EF4-FFF2-40B4-BE49-F238E27FC236}">
                <a16:creationId xmlns:a16="http://schemas.microsoft.com/office/drawing/2014/main" id="{87FD4196-A6AC-EE93-DF28-5EB306FCB8A7}"/>
              </a:ext>
            </a:extLst>
          </p:cNvPr>
          <p:cNvSpPr>
            <a:spLocks noGrp="1"/>
          </p:cNvSpPr>
          <p:nvPr>
            <p:ph type="body" sz="quarter" idx="11"/>
          </p:nvPr>
        </p:nvSpPr>
        <p:spPr>
          <a:xfrm>
            <a:off x="193192" y="1084472"/>
            <a:ext cx="11635136" cy="5404172"/>
          </a:xfrm>
        </p:spPr>
        <p:txBody>
          <a:bodyPr/>
          <a:lstStyle/>
          <a:p>
            <a:r>
              <a:rPr lang="en-US" altLang="zh-CN" dirty="0"/>
              <a:t>1.3.2</a:t>
            </a:r>
            <a:r>
              <a:rPr lang="zh-CN" altLang="en-US" dirty="0"/>
              <a:t>　关系型数据库的概念和特点</a:t>
            </a:r>
            <a:endParaRPr lang="en-US" altLang="zh-CN" dirty="0"/>
          </a:p>
          <a:p>
            <a:r>
              <a:rPr lang="en-US" altLang="zh-CN" dirty="0"/>
              <a:t>1. </a:t>
            </a:r>
            <a:r>
              <a:rPr lang="zh-CN" altLang="en-US" dirty="0"/>
              <a:t>关系型数据库的概念</a:t>
            </a:r>
            <a:endParaRPr lang="en-US" altLang="zh-CN" dirty="0"/>
          </a:p>
          <a:p>
            <a:r>
              <a:rPr lang="zh-CN" altLang="en-US" dirty="0"/>
              <a:t>根据数据模型的不同，数据库可以分为关系型数据库（</a:t>
            </a:r>
            <a:r>
              <a:rPr lang="en-US" altLang="zh-CN" dirty="0"/>
              <a:t>relational database</a:t>
            </a:r>
            <a:r>
              <a:rPr lang="zh-CN" altLang="en-US" dirty="0"/>
              <a:t>）和非关系型数据库（</a:t>
            </a:r>
            <a:r>
              <a:rPr lang="en-US" altLang="zh-CN" dirty="0"/>
              <a:t>non-relational database</a:t>
            </a:r>
            <a:r>
              <a:rPr lang="zh-CN" altLang="en-US" dirty="0"/>
              <a:t>）。其中，关系型数据库是一种基于关系模型理论的数据库管理系统。它以表格的形式组织数据，每个表格由多个行和列组成，每行表示一个记录，每列表示一个属性。关系型数据库使用 </a:t>
            </a:r>
            <a:r>
              <a:rPr lang="en-US" altLang="zh-CN" dirty="0"/>
              <a:t>SQL</a:t>
            </a:r>
            <a:r>
              <a:rPr lang="zh-CN" altLang="en-US" dirty="0"/>
              <a:t>（</a:t>
            </a:r>
            <a:r>
              <a:rPr lang="en-US" altLang="zh-CN" dirty="0"/>
              <a:t>structured query language</a:t>
            </a:r>
            <a:r>
              <a:rPr lang="zh-CN" altLang="en-US" dirty="0"/>
              <a:t>）作为查询语言，可以对数据进行增、删、改、查等操作。非关系型数据库是一种基于非关系型数据模型的数据库系统，与传统的关系型数据库不同，非关系型数据库不使用表格结构，而是使用键值对、文档、图形等不同的数据模型。非关系型数据库的数据操作和管理方式也不同于关系型数据库，通常使用特定的查询语言或应用程序编程接口进行数据操作。</a:t>
            </a:r>
            <a:endParaRPr lang="en-US" altLang="zh-CN" dirty="0"/>
          </a:p>
        </p:txBody>
      </p:sp>
    </p:spTree>
    <p:extLst>
      <p:ext uri="{BB962C8B-B14F-4D97-AF65-F5344CB8AC3E}">
        <p14:creationId xmlns:p14="http://schemas.microsoft.com/office/powerpoint/2010/main" val="389481308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4223B-2262-3409-73DC-D5621AA19D3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27D4A8F-4B7D-2851-F533-79B25D785D7D}"/>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E37C7C00-FA26-C23B-9ACB-3265EE4BD79E}"/>
              </a:ext>
            </a:extLst>
          </p:cNvPr>
          <p:cNvSpPr>
            <a:spLocks noGrp="1"/>
          </p:cNvSpPr>
          <p:nvPr>
            <p:ph type="body" sz="quarter" idx="11"/>
          </p:nvPr>
        </p:nvSpPr>
        <p:spPr>
          <a:xfrm>
            <a:off x="193192" y="1331169"/>
            <a:ext cx="5623146" cy="4910768"/>
          </a:xfrm>
        </p:spPr>
        <p:txBody>
          <a:bodyPr/>
          <a:lstStyle/>
          <a:p>
            <a:r>
              <a:rPr lang="en-US" altLang="zh-CN" dirty="0"/>
              <a:t>5.2.2</a:t>
            </a:r>
            <a:r>
              <a:rPr lang="zh-CN" altLang="en-US" dirty="0"/>
              <a:t>　修改数据表</a:t>
            </a:r>
            <a:endParaRPr lang="en-US" altLang="zh-CN" dirty="0"/>
          </a:p>
          <a:p>
            <a:r>
              <a:rPr lang="en-US" altLang="zh-CN" dirty="0"/>
              <a:t>2. </a:t>
            </a:r>
            <a:r>
              <a:rPr lang="zh-CN" altLang="en-US" dirty="0"/>
              <a:t>删除列</a:t>
            </a:r>
            <a:endParaRPr lang="en-US" altLang="zh-CN" dirty="0"/>
          </a:p>
          <a:p>
            <a:r>
              <a:rPr lang="zh-CN" altLang="en-US" dirty="0"/>
              <a:t>（</a:t>
            </a:r>
            <a:r>
              <a:rPr lang="en-US" altLang="zh-CN" dirty="0"/>
              <a:t>2</a:t>
            </a:r>
            <a:r>
              <a:rPr lang="zh-CN" altLang="en-US" dirty="0"/>
              <a:t>）删除带有约束的列。</a:t>
            </a:r>
            <a:endParaRPr lang="en-US" altLang="zh-CN" dirty="0"/>
          </a:p>
          <a:p>
            <a:r>
              <a:rPr lang="zh-CN" altLang="en-US" dirty="0"/>
              <a:t>说明：</a:t>
            </a:r>
            <a:endParaRPr lang="en-US" altLang="zh-CN" dirty="0"/>
          </a:p>
          <a:p>
            <a:pPr marL="1074738" indent="-342900">
              <a:buSzPct val="80000"/>
              <a:buFont typeface="Wingdings" panose="05000000000000000000" pitchFamily="2" charset="2"/>
              <a:buChar char="l"/>
            </a:pPr>
            <a:r>
              <a:rPr lang="zh-CN" altLang="en-US" dirty="0"/>
              <a:t>不能直接删除有约束（如主键、外键、检查约束等）引用的列，需先删除约束，再删除列。</a:t>
            </a:r>
            <a:endParaRPr lang="en-US" altLang="zh-CN" dirty="0"/>
          </a:p>
          <a:p>
            <a:pPr marL="1074738" indent="-342900">
              <a:buSzPct val="80000"/>
              <a:buFont typeface="Wingdings" panose="05000000000000000000" pitchFamily="2" charset="2"/>
              <a:buChar char="l"/>
            </a:pPr>
            <a:r>
              <a:rPr lang="zh-CN" altLang="en-US" dirty="0"/>
              <a:t>删除列会永久丢失该列所有数据。</a:t>
            </a:r>
            <a:endParaRPr lang="en-US" altLang="zh-CN" dirty="0"/>
          </a:p>
          <a:p>
            <a:pPr marL="1074738" indent="-342900">
              <a:buSzPct val="80000"/>
              <a:buFont typeface="Wingdings" panose="05000000000000000000" pitchFamily="2" charset="2"/>
              <a:buChar char="l"/>
            </a:pPr>
            <a:r>
              <a:rPr lang="zh-CN" altLang="en-US" dirty="0"/>
              <a:t>对于复杂的表，删除列操作可能导致性能问题。示例代码如下：</a:t>
            </a:r>
            <a:endParaRPr lang="en-US" altLang="zh-CN" dirty="0"/>
          </a:p>
        </p:txBody>
      </p:sp>
      <p:pic>
        <p:nvPicPr>
          <p:cNvPr id="13" name="图片占位符 12">
            <a:extLst>
              <a:ext uri="{FF2B5EF4-FFF2-40B4-BE49-F238E27FC236}">
                <a16:creationId xmlns:a16="http://schemas.microsoft.com/office/drawing/2014/main" id="{9778A33C-FC9B-754A-87C3-679A4E787943}"/>
              </a:ext>
            </a:extLst>
          </p:cNvPr>
          <p:cNvPicPr>
            <a:picLocks noGrp="1" noChangeAspect="1"/>
          </p:cNvPicPr>
          <p:nvPr>
            <p:ph type="pic" sz="quarter" idx="12"/>
          </p:nvPr>
        </p:nvPicPr>
        <p:blipFill rotWithShape="1">
          <a:blip r:embed="rId2"/>
          <a:srcRect t="-68458" b="-68458"/>
          <a:stretch>
            <a:fillRect/>
          </a:stretch>
        </p:blipFill>
        <p:spPr>
          <a:prstGeom prst="rect">
            <a:avLst/>
          </a:prstGeom>
        </p:spPr>
      </p:pic>
    </p:spTree>
    <p:extLst>
      <p:ext uri="{BB962C8B-B14F-4D97-AF65-F5344CB8AC3E}">
        <p14:creationId xmlns:p14="http://schemas.microsoft.com/office/powerpoint/2010/main" val="205490301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3D74A-0B96-22F6-4DBE-F978F46F7140}"/>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B1B7EF0A-F565-C5D4-5580-70E54F5BD257}"/>
              </a:ext>
            </a:extLst>
          </p:cNvPr>
          <p:cNvPicPr>
            <a:picLocks noGrp="1" noChangeAspect="1"/>
          </p:cNvPicPr>
          <p:nvPr>
            <p:ph type="pic" sz="quarter" idx="12"/>
          </p:nvPr>
        </p:nvPicPr>
        <p:blipFill rotWithShape="1">
          <a:blip r:embed="rId2"/>
          <a:srcRect t="-153120" b="-153120"/>
          <a:stretch>
            <a:fillRect/>
          </a:stretch>
        </p:blipFill>
        <p:spPr>
          <a:prstGeom prst="rect">
            <a:avLst/>
          </a:prstGeom>
        </p:spPr>
      </p:pic>
      <p:sp>
        <p:nvSpPr>
          <p:cNvPr id="4" name="文本占位符 3">
            <a:extLst>
              <a:ext uri="{FF2B5EF4-FFF2-40B4-BE49-F238E27FC236}">
                <a16:creationId xmlns:a16="http://schemas.microsoft.com/office/drawing/2014/main" id="{6593CCFF-A473-510C-F542-8D07EC8FA427}"/>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6F404C45-7D75-2774-D4FB-5BAE37052371}"/>
              </a:ext>
            </a:extLst>
          </p:cNvPr>
          <p:cNvSpPr>
            <a:spLocks noGrp="1"/>
          </p:cNvSpPr>
          <p:nvPr>
            <p:ph type="body" sz="quarter" idx="11"/>
          </p:nvPr>
        </p:nvSpPr>
        <p:spPr>
          <a:xfrm>
            <a:off x="173672" y="2435554"/>
            <a:ext cx="11635136" cy="1986891"/>
          </a:xfrm>
        </p:spPr>
        <p:txBody>
          <a:bodyPr/>
          <a:lstStyle/>
          <a:p>
            <a:r>
              <a:rPr lang="en-US" altLang="zh-CN" dirty="0"/>
              <a:t>5.2.2</a:t>
            </a:r>
            <a:r>
              <a:rPr lang="zh-CN" altLang="en-US" dirty="0"/>
              <a:t>　修改数据表</a:t>
            </a:r>
            <a:endParaRPr lang="en-US" altLang="zh-CN" dirty="0"/>
          </a:p>
          <a:p>
            <a:r>
              <a:rPr lang="en-US" altLang="zh-CN" dirty="0"/>
              <a:t>3. </a:t>
            </a:r>
            <a:r>
              <a:rPr lang="zh-CN" altLang="en-US" dirty="0"/>
              <a:t>修改列定义</a:t>
            </a:r>
            <a:endParaRPr lang="en-US" altLang="zh-CN" dirty="0"/>
          </a:p>
          <a:p>
            <a:r>
              <a:rPr lang="zh-CN" altLang="en-US" dirty="0"/>
              <a:t>（</a:t>
            </a:r>
            <a:r>
              <a:rPr lang="en-US" altLang="zh-CN" dirty="0"/>
              <a:t>1</a:t>
            </a:r>
            <a:r>
              <a:rPr lang="zh-CN" altLang="en-US" dirty="0"/>
              <a:t>）修改数据类型。</a:t>
            </a:r>
            <a:endParaRPr lang="en-US" altLang="zh-CN" dirty="0"/>
          </a:p>
          <a:p>
            <a:r>
              <a:rPr lang="zh-CN" altLang="en-US" dirty="0"/>
              <a:t>语句的语法结构如下：</a:t>
            </a:r>
            <a:endParaRPr lang="en-US" altLang="zh-CN" dirty="0"/>
          </a:p>
        </p:txBody>
      </p:sp>
    </p:spTree>
    <p:extLst>
      <p:ext uri="{BB962C8B-B14F-4D97-AF65-F5344CB8AC3E}">
        <p14:creationId xmlns:p14="http://schemas.microsoft.com/office/powerpoint/2010/main" val="134101003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2190C-A187-9AAD-D31C-CC5487289EC8}"/>
            </a:ext>
          </a:extLst>
        </p:cNvPr>
        <p:cNvGrpSpPr/>
        <p:nvPr/>
      </p:nvGrpSpPr>
      <p:grpSpPr>
        <a:xfrm>
          <a:off x="0" y="0"/>
          <a:ext cx="0" cy="0"/>
          <a:chOff x="0" y="0"/>
          <a:chExt cx="0" cy="0"/>
        </a:xfrm>
      </p:grpSpPr>
      <p:pic>
        <p:nvPicPr>
          <p:cNvPr id="8" name="图片占位符 7">
            <a:extLst>
              <a:ext uri="{FF2B5EF4-FFF2-40B4-BE49-F238E27FC236}">
                <a16:creationId xmlns:a16="http://schemas.microsoft.com/office/drawing/2014/main" id="{04DE8E5E-60E0-6170-A7AF-BB19A4AD0E17}"/>
              </a:ext>
            </a:extLst>
          </p:cNvPr>
          <p:cNvPicPr>
            <a:picLocks noGrp="1" noChangeAspect="1"/>
          </p:cNvPicPr>
          <p:nvPr>
            <p:ph type="pic" sz="quarter" idx="12"/>
          </p:nvPr>
        </p:nvPicPr>
        <p:blipFill rotWithShape="1">
          <a:blip r:embed="rId2"/>
          <a:srcRect t="-11767" b="-11767"/>
          <a:stretch>
            <a:fillRect/>
          </a:stretch>
        </p:blipFill>
        <p:spPr>
          <a:prstGeom prst="rect">
            <a:avLst/>
          </a:prstGeom>
        </p:spPr>
      </p:pic>
      <p:sp>
        <p:nvSpPr>
          <p:cNvPr id="4" name="文本占位符 3">
            <a:extLst>
              <a:ext uri="{FF2B5EF4-FFF2-40B4-BE49-F238E27FC236}">
                <a16:creationId xmlns:a16="http://schemas.microsoft.com/office/drawing/2014/main" id="{30394C93-11C9-1447-7C2A-6D4138FB3797}"/>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1470D13E-E066-9B2E-8077-BEF46BC918B5}"/>
              </a:ext>
            </a:extLst>
          </p:cNvPr>
          <p:cNvSpPr>
            <a:spLocks noGrp="1"/>
          </p:cNvSpPr>
          <p:nvPr>
            <p:ph type="body" sz="quarter" idx="11"/>
          </p:nvPr>
        </p:nvSpPr>
        <p:spPr>
          <a:xfrm>
            <a:off x="173672" y="1549136"/>
            <a:ext cx="11635136" cy="1986891"/>
          </a:xfrm>
        </p:spPr>
        <p:txBody>
          <a:bodyPr/>
          <a:lstStyle/>
          <a:p>
            <a:r>
              <a:rPr lang="en-US" altLang="zh-CN" dirty="0"/>
              <a:t>5.2.2</a:t>
            </a:r>
            <a:r>
              <a:rPr lang="zh-CN" altLang="en-US" dirty="0"/>
              <a:t>　修改数据表</a:t>
            </a:r>
            <a:endParaRPr lang="en-US" altLang="zh-CN" dirty="0"/>
          </a:p>
          <a:p>
            <a:r>
              <a:rPr lang="en-US" altLang="zh-CN" dirty="0"/>
              <a:t>3. </a:t>
            </a:r>
            <a:r>
              <a:rPr lang="zh-CN" altLang="en-US" dirty="0"/>
              <a:t>修改列定义</a:t>
            </a:r>
            <a:endParaRPr lang="en-US" altLang="zh-CN" dirty="0"/>
          </a:p>
          <a:p>
            <a:r>
              <a:rPr lang="zh-CN" altLang="en-US" dirty="0"/>
              <a:t>（</a:t>
            </a:r>
            <a:r>
              <a:rPr lang="en-US" altLang="zh-CN" dirty="0"/>
              <a:t>1</a:t>
            </a:r>
            <a:r>
              <a:rPr lang="zh-CN" altLang="en-US" dirty="0"/>
              <a:t>）修改数据类型。</a:t>
            </a:r>
            <a:endParaRPr lang="en-US" altLang="zh-CN" dirty="0"/>
          </a:p>
          <a:p>
            <a:r>
              <a:rPr lang="zh-CN" altLang="en-US" dirty="0"/>
              <a:t>示例代码如下：</a:t>
            </a:r>
            <a:endParaRPr lang="en-US" altLang="zh-CN" dirty="0"/>
          </a:p>
        </p:txBody>
      </p:sp>
    </p:spTree>
    <p:extLst>
      <p:ext uri="{BB962C8B-B14F-4D97-AF65-F5344CB8AC3E}">
        <p14:creationId xmlns:p14="http://schemas.microsoft.com/office/powerpoint/2010/main" val="424768595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AB212-CE7B-E7E7-4986-F2E6B7555F10}"/>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B0CFA2F9-9164-EBBA-13B2-777EFF35DD09}"/>
              </a:ext>
            </a:extLst>
          </p:cNvPr>
          <p:cNvPicPr>
            <a:picLocks noGrp="1" noChangeAspect="1"/>
          </p:cNvPicPr>
          <p:nvPr>
            <p:ph type="pic" sz="quarter" idx="12"/>
          </p:nvPr>
        </p:nvPicPr>
        <p:blipFill rotWithShape="1">
          <a:blip r:embed="rId2"/>
          <a:srcRect t="-4377" b="-4377"/>
          <a:stretch>
            <a:fillRect/>
          </a:stretch>
        </p:blipFill>
        <p:spPr>
          <a:prstGeom prst="rect">
            <a:avLst/>
          </a:prstGeom>
        </p:spPr>
      </p:pic>
      <p:sp>
        <p:nvSpPr>
          <p:cNvPr id="4" name="文本占位符 3">
            <a:extLst>
              <a:ext uri="{FF2B5EF4-FFF2-40B4-BE49-F238E27FC236}">
                <a16:creationId xmlns:a16="http://schemas.microsoft.com/office/drawing/2014/main" id="{C3F3A24C-A628-7C0F-243D-D1498E902DE4}"/>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8881AE8B-2FEF-A02B-08F4-E09610D5A1F2}"/>
              </a:ext>
            </a:extLst>
          </p:cNvPr>
          <p:cNvSpPr>
            <a:spLocks noGrp="1"/>
          </p:cNvSpPr>
          <p:nvPr>
            <p:ph type="body" sz="quarter" idx="11"/>
          </p:nvPr>
        </p:nvSpPr>
        <p:spPr>
          <a:xfrm>
            <a:off x="173672" y="1374518"/>
            <a:ext cx="11635136" cy="1986891"/>
          </a:xfrm>
        </p:spPr>
        <p:txBody>
          <a:bodyPr/>
          <a:lstStyle/>
          <a:p>
            <a:r>
              <a:rPr lang="en-US" altLang="zh-CN" dirty="0"/>
              <a:t>5.2.2</a:t>
            </a:r>
            <a:r>
              <a:rPr lang="zh-CN" altLang="en-US" dirty="0"/>
              <a:t>　修改数据表</a:t>
            </a:r>
            <a:endParaRPr lang="en-US" altLang="zh-CN" dirty="0"/>
          </a:p>
          <a:p>
            <a:r>
              <a:rPr lang="en-US" altLang="zh-CN" dirty="0"/>
              <a:t>3. </a:t>
            </a:r>
            <a:r>
              <a:rPr lang="zh-CN" altLang="en-US" dirty="0"/>
              <a:t>修改列定义</a:t>
            </a:r>
            <a:endParaRPr lang="en-US" altLang="zh-CN" dirty="0"/>
          </a:p>
          <a:p>
            <a:r>
              <a:rPr lang="zh-CN" altLang="en-US" dirty="0"/>
              <a:t>（</a:t>
            </a:r>
            <a:r>
              <a:rPr lang="en-US" altLang="zh-CN" dirty="0"/>
              <a:t>2</a:t>
            </a:r>
            <a:r>
              <a:rPr lang="zh-CN" altLang="en-US" dirty="0"/>
              <a:t>）修改列约束。</a:t>
            </a:r>
            <a:endParaRPr lang="en-US" altLang="zh-CN" dirty="0"/>
          </a:p>
          <a:p>
            <a:r>
              <a:rPr lang="zh-CN" altLang="en-US" dirty="0"/>
              <a:t>语句的语法结构如下：</a:t>
            </a:r>
            <a:endParaRPr lang="en-US" altLang="zh-CN" dirty="0"/>
          </a:p>
        </p:txBody>
      </p:sp>
    </p:spTree>
    <p:extLst>
      <p:ext uri="{BB962C8B-B14F-4D97-AF65-F5344CB8AC3E}">
        <p14:creationId xmlns:p14="http://schemas.microsoft.com/office/powerpoint/2010/main" val="397822407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A3183-C264-0B90-E665-787B56F5F121}"/>
            </a:ext>
          </a:extLst>
        </p:cNvPr>
        <p:cNvGrpSpPr/>
        <p:nvPr/>
      </p:nvGrpSpPr>
      <p:grpSpPr>
        <a:xfrm>
          <a:off x="0" y="0"/>
          <a:ext cx="0" cy="0"/>
          <a:chOff x="0" y="0"/>
          <a:chExt cx="0" cy="0"/>
        </a:xfrm>
      </p:grpSpPr>
      <p:pic>
        <p:nvPicPr>
          <p:cNvPr id="8" name="图片占位符 7">
            <a:extLst>
              <a:ext uri="{FF2B5EF4-FFF2-40B4-BE49-F238E27FC236}">
                <a16:creationId xmlns:a16="http://schemas.microsoft.com/office/drawing/2014/main" id="{E16DCB18-7323-4E18-378F-86865CE75202}"/>
              </a:ext>
            </a:extLst>
          </p:cNvPr>
          <p:cNvPicPr>
            <a:picLocks noGrp="1" noChangeAspect="1"/>
          </p:cNvPicPr>
          <p:nvPr>
            <p:ph type="pic" sz="quarter" idx="12"/>
          </p:nvPr>
        </p:nvPicPr>
        <p:blipFill rotWithShape="1">
          <a:blip r:embed="rId2"/>
          <a:srcRect t="-4201" b="-4201"/>
          <a:stretch>
            <a:fillRect/>
          </a:stretch>
        </p:blipFill>
        <p:spPr>
          <a:prstGeom prst="rect">
            <a:avLst/>
          </a:prstGeom>
        </p:spPr>
      </p:pic>
      <p:sp>
        <p:nvSpPr>
          <p:cNvPr id="4" name="文本占位符 3">
            <a:extLst>
              <a:ext uri="{FF2B5EF4-FFF2-40B4-BE49-F238E27FC236}">
                <a16:creationId xmlns:a16="http://schemas.microsoft.com/office/drawing/2014/main" id="{29CB53E1-987C-E4BA-A047-5901A16567D7}"/>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5D506AF4-013B-9635-4BB0-65CF0673A021}"/>
              </a:ext>
            </a:extLst>
          </p:cNvPr>
          <p:cNvSpPr>
            <a:spLocks noGrp="1"/>
          </p:cNvSpPr>
          <p:nvPr>
            <p:ph type="body" sz="quarter" idx="11"/>
          </p:nvPr>
        </p:nvSpPr>
        <p:spPr>
          <a:xfrm>
            <a:off x="173672" y="1374518"/>
            <a:ext cx="11635136" cy="1986891"/>
          </a:xfrm>
        </p:spPr>
        <p:txBody>
          <a:bodyPr/>
          <a:lstStyle/>
          <a:p>
            <a:r>
              <a:rPr lang="en-US" altLang="zh-CN" dirty="0"/>
              <a:t>5.2.2</a:t>
            </a:r>
            <a:r>
              <a:rPr lang="zh-CN" altLang="en-US" dirty="0"/>
              <a:t>　修改数据表</a:t>
            </a:r>
            <a:endParaRPr lang="en-US" altLang="zh-CN" dirty="0"/>
          </a:p>
          <a:p>
            <a:r>
              <a:rPr lang="en-US" altLang="zh-CN" dirty="0"/>
              <a:t>3. </a:t>
            </a:r>
            <a:r>
              <a:rPr lang="zh-CN" altLang="en-US" dirty="0"/>
              <a:t>修改列定义</a:t>
            </a:r>
            <a:endParaRPr lang="en-US" altLang="zh-CN" dirty="0"/>
          </a:p>
          <a:p>
            <a:r>
              <a:rPr lang="zh-CN" altLang="en-US" dirty="0"/>
              <a:t>（</a:t>
            </a:r>
            <a:r>
              <a:rPr lang="en-US" altLang="zh-CN" dirty="0"/>
              <a:t>2</a:t>
            </a:r>
            <a:r>
              <a:rPr lang="zh-CN" altLang="en-US" dirty="0"/>
              <a:t>）修改列约束。</a:t>
            </a:r>
            <a:endParaRPr lang="en-US" altLang="zh-CN" dirty="0"/>
          </a:p>
          <a:p>
            <a:r>
              <a:rPr lang="zh-CN" altLang="en-US" dirty="0"/>
              <a:t>示例代码如下：</a:t>
            </a:r>
            <a:endParaRPr lang="en-US" altLang="zh-CN" dirty="0"/>
          </a:p>
        </p:txBody>
      </p:sp>
    </p:spTree>
    <p:extLst>
      <p:ext uri="{BB962C8B-B14F-4D97-AF65-F5344CB8AC3E}">
        <p14:creationId xmlns:p14="http://schemas.microsoft.com/office/powerpoint/2010/main" val="285126724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5F716-1BCD-9479-7493-DFF32F6FD791}"/>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D358CB17-FA68-17F7-8CF7-B07EC6BB9158}"/>
              </a:ext>
            </a:extLst>
          </p:cNvPr>
          <p:cNvPicPr>
            <a:picLocks noGrp="1" noChangeAspect="1"/>
          </p:cNvPicPr>
          <p:nvPr>
            <p:ph type="pic" sz="quarter" idx="12"/>
          </p:nvPr>
        </p:nvPicPr>
        <p:blipFill rotWithShape="1">
          <a:blip r:embed="rId2"/>
          <a:srcRect t="-35581" b="-35581"/>
          <a:stretch>
            <a:fillRect/>
          </a:stretch>
        </p:blipFill>
        <p:spPr>
          <a:prstGeom prst="rect">
            <a:avLst/>
          </a:prstGeom>
        </p:spPr>
      </p:pic>
      <p:sp>
        <p:nvSpPr>
          <p:cNvPr id="4" name="文本占位符 3">
            <a:extLst>
              <a:ext uri="{FF2B5EF4-FFF2-40B4-BE49-F238E27FC236}">
                <a16:creationId xmlns:a16="http://schemas.microsoft.com/office/drawing/2014/main" id="{2AFBD63F-F268-AC91-AE57-C5CDE92716FD}"/>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8A980AA0-3D61-E676-F5BB-CB7923EABDDA}"/>
              </a:ext>
            </a:extLst>
          </p:cNvPr>
          <p:cNvSpPr>
            <a:spLocks noGrp="1"/>
          </p:cNvSpPr>
          <p:nvPr>
            <p:ph type="body" sz="quarter" idx="11"/>
          </p:nvPr>
        </p:nvSpPr>
        <p:spPr>
          <a:xfrm>
            <a:off x="173672" y="2445781"/>
            <a:ext cx="11635136" cy="1499578"/>
          </a:xfrm>
        </p:spPr>
        <p:txBody>
          <a:bodyPr/>
          <a:lstStyle/>
          <a:p>
            <a:r>
              <a:rPr lang="en-US" altLang="zh-CN" dirty="0"/>
              <a:t>5.2.2</a:t>
            </a:r>
            <a:r>
              <a:rPr lang="zh-CN" altLang="en-US" dirty="0"/>
              <a:t>　修改数据表</a:t>
            </a:r>
            <a:endParaRPr lang="en-US" altLang="zh-CN" dirty="0"/>
          </a:p>
          <a:p>
            <a:r>
              <a:rPr lang="en-US" altLang="zh-CN" dirty="0"/>
              <a:t>4. </a:t>
            </a:r>
            <a:r>
              <a:rPr lang="zh-CN" altLang="en-US" dirty="0"/>
              <a:t>重命名</a:t>
            </a:r>
            <a:endParaRPr lang="en-US" altLang="zh-CN" dirty="0"/>
          </a:p>
          <a:p>
            <a:r>
              <a:rPr lang="zh-CN" altLang="en-US" dirty="0"/>
              <a:t>重命名的语法结构如下：</a:t>
            </a:r>
            <a:endParaRPr lang="en-US" altLang="zh-CN" dirty="0"/>
          </a:p>
        </p:txBody>
      </p:sp>
    </p:spTree>
    <p:extLst>
      <p:ext uri="{BB962C8B-B14F-4D97-AF65-F5344CB8AC3E}">
        <p14:creationId xmlns:p14="http://schemas.microsoft.com/office/powerpoint/2010/main" val="283001354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237B5-EEE7-95C5-8AF3-B079E1D125BF}"/>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4E8ECD79-3066-A1BF-31C5-93698C752F88}"/>
              </a:ext>
            </a:extLst>
          </p:cNvPr>
          <p:cNvPicPr>
            <a:picLocks noGrp="1" noChangeAspect="1"/>
          </p:cNvPicPr>
          <p:nvPr>
            <p:ph type="pic" sz="quarter" idx="12"/>
          </p:nvPr>
        </p:nvPicPr>
        <p:blipFill rotWithShape="1">
          <a:blip r:embed="rId2"/>
          <a:srcRect t="-35526" b="-35526"/>
          <a:stretch>
            <a:fillRect/>
          </a:stretch>
        </p:blipFill>
        <p:spPr>
          <a:prstGeom prst="rect">
            <a:avLst/>
          </a:prstGeom>
        </p:spPr>
      </p:pic>
      <p:sp>
        <p:nvSpPr>
          <p:cNvPr id="4" name="文本占位符 3">
            <a:extLst>
              <a:ext uri="{FF2B5EF4-FFF2-40B4-BE49-F238E27FC236}">
                <a16:creationId xmlns:a16="http://schemas.microsoft.com/office/drawing/2014/main" id="{691A779E-B7A2-E3D1-F95F-B1B564D9130D}"/>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B10AA62D-514D-A6FC-7C83-92D78A521B13}"/>
              </a:ext>
            </a:extLst>
          </p:cNvPr>
          <p:cNvSpPr>
            <a:spLocks noGrp="1"/>
          </p:cNvSpPr>
          <p:nvPr>
            <p:ph type="body" sz="quarter" idx="11"/>
          </p:nvPr>
        </p:nvSpPr>
        <p:spPr>
          <a:xfrm>
            <a:off x="173672" y="2428025"/>
            <a:ext cx="11635136" cy="1499578"/>
          </a:xfrm>
        </p:spPr>
        <p:txBody>
          <a:bodyPr/>
          <a:lstStyle/>
          <a:p>
            <a:r>
              <a:rPr lang="en-US" altLang="zh-CN" dirty="0"/>
              <a:t>5.2.2</a:t>
            </a:r>
            <a:r>
              <a:rPr lang="zh-CN" altLang="en-US" dirty="0"/>
              <a:t>　修改数据表</a:t>
            </a:r>
            <a:endParaRPr lang="en-US" altLang="zh-CN" dirty="0"/>
          </a:p>
          <a:p>
            <a:r>
              <a:rPr lang="en-US" altLang="zh-CN" dirty="0"/>
              <a:t>4. </a:t>
            </a:r>
            <a:r>
              <a:rPr lang="zh-CN" altLang="en-US" dirty="0"/>
              <a:t>重命名</a:t>
            </a:r>
            <a:endParaRPr lang="en-US" altLang="zh-CN" dirty="0"/>
          </a:p>
          <a:p>
            <a:r>
              <a:rPr lang="zh-CN" altLang="en-US" dirty="0"/>
              <a:t>示例代码如下：</a:t>
            </a:r>
            <a:endParaRPr lang="en-US" altLang="zh-CN" dirty="0"/>
          </a:p>
        </p:txBody>
      </p:sp>
    </p:spTree>
    <p:extLst>
      <p:ext uri="{BB962C8B-B14F-4D97-AF65-F5344CB8AC3E}">
        <p14:creationId xmlns:p14="http://schemas.microsoft.com/office/powerpoint/2010/main" val="217778208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987B8-4876-7667-F6E2-42D6126A2E0A}"/>
            </a:ext>
          </a:extLst>
        </p:cNvPr>
        <p:cNvGrpSpPr/>
        <p:nvPr/>
      </p:nvGrpSpPr>
      <p:grpSpPr>
        <a:xfrm>
          <a:off x="0" y="0"/>
          <a:ext cx="0" cy="0"/>
          <a:chOff x="0" y="0"/>
          <a:chExt cx="0" cy="0"/>
        </a:xfrm>
      </p:grpSpPr>
      <p:pic>
        <p:nvPicPr>
          <p:cNvPr id="8" name="图片占位符 7">
            <a:extLst>
              <a:ext uri="{FF2B5EF4-FFF2-40B4-BE49-F238E27FC236}">
                <a16:creationId xmlns:a16="http://schemas.microsoft.com/office/drawing/2014/main" id="{9E44EA22-903E-028B-0511-8076138DF916}"/>
              </a:ext>
            </a:extLst>
          </p:cNvPr>
          <p:cNvPicPr>
            <a:picLocks noGrp="1" noChangeAspect="1"/>
          </p:cNvPicPr>
          <p:nvPr>
            <p:ph type="pic" sz="quarter" idx="12"/>
          </p:nvPr>
        </p:nvPicPr>
        <p:blipFill rotWithShape="1">
          <a:blip r:embed="rId2"/>
          <a:srcRect l="-30072" r="-30072"/>
          <a:stretch>
            <a:fillRect/>
          </a:stretch>
        </p:blipFill>
        <p:spPr>
          <a:prstGeom prst="rect">
            <a:avLst/>
          </a:prstGeom>
        </p:spPr>
      </p:pic>
      <p:sp>
        <p:nvSpPr>
          <p:cNvPr id="4" name="文本占位符 3">
            <a:extLst>
              <a:ext uri="{FF2B5EF4-FFF2-40B4-BE49-F238E27FC236}">
                <a16:creationId xmlns:a16="http://schemas.microsoft.com/office/drawing/2014/main" id="{993F8EC4-D34C-0712-DCA0-974410F9E26D}"/>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85CB3FAA-9498-7629-29D4-E3EB7BF074EC}"/>
              </a:ext>
            </a:extLst>
          </p:cNvPr>
          <p:cNvSpPr>
            <a:spLocks noGrp="1"/>
          </p:cNvSpPr>
          <p:nvPr>
            <p:ph type="body" sz="quarter" idx="11"/>
          </p:nvPr>
        </p:nvSpPr>
        <p:spPr>
          <a:xfrm>
            <a:off x="193192" y="723513"/>
            <a:ext cx="11635136" cy="2474203"/>
          </a:xfrm>
        </p:spPr>
        <p:txBody>
          <a:bodyPr/>
          <a:lstStyle/>
          <a:p>
            <a:r>
              <a:rPr lang="en-US" altLang="zh-CN" dirty="0"/>
              <a:t>5.2.2</a:t>
            </a:r>
            <a:r>
              <a:rPr lang="zh-CN" altLang="en-US" dirty="0"/>
              <a:t>　修改数据表</a:t>
            </a:r>
            <a:endParaRPr lang="en-US" altLang="zh-CN" dirty="0"/>
          </a:p>
          <a:p>
            <a:r>
              <a:rPr lang="en-US" altLang="zh-CN" dirty="0"/>
              <a:t>5. </a:t>
            </a:r>
            <a:r>
              <a:rPr lang="zh-CN" altLang="en-US" dirty="0"/>
              <a:t>约束管理</a:t>
            </a:r>
          </a:p>
          <a:p>
            <a:r>
              <a:rPr lang="zh-CN" altLang="en-US" dirty="0"/>
              <a:t>（</a:t>
            </a:r>
            <a:r>
              <a:rPr lang="en-US" altLang="zh-CN" dirty="0"/>
              <a:t>1</a:t>
            </a:r>
            <a:r>
              <a:rPr lang="zh-CN" altLang="en-US" dirty="0"/>
              <a:t>）添加约束。</a:t>
            </a:r>
            <a:endParaRPr lang="en-US" altLang="zh-CN" dirty="0"/>
          </a:p>
          <a:p>
            <a:r>
              <a:rPr lang="zh-CN" altLang="en-US" dirty="0"/>
              <a:t>以 </a:t>
            </a:r>
            <a:r>
              <a:rPr lang="en-US" altLang="zh-CN" dirty="0"/>
              <a:t>3 </a:t>
            </a:r>
            <a:r>
              <a:rPr lang="zh-CN" altLang="en-US" dirty="0"/>
              <a:t>种常用的约束为例介绍，其他约束的添加可参考相关书籍或网站。</a:t>
            </a:r>
            <a:endParaRPr lang="en-US" altLang="zh-CN" dirty="0"/>
          </a:p>
          <a:p>
            <a:r>
              <a:rPr lang="zh-CN" altLang="en-US" dirty="0"/>
              <a:t>语句的语法结构如下：</a:t>
            </a:r>
            <a:endParaRPr lang="en-US" altLang="zh-CN" dirty="0"/>
          </a:p>
        </p:txBody>
      </p:sp>
    </p:spTree>
    <p:extLst>
      <p:ext uri="{BB962C8B-B14F-4D97-AF65-F5344CB8AC3E}">
        <p14:creationId xmlns:p14="http://schemas.microsoft.com/office/powerpoint/2010/main" val="32916738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FB6BE-6A55-7501-9AF3-CB9A222A7468}"/>
            </a:ext>
          </a:extLst>
        </p:cNvPr>
        <p:cNvGrpSpPr/>
        <p:nvPr/>
      </p:nvGrpSpPr>
      <p:grpSpPr>
        <a:xfrm>
          <a:off x="0" y="0"/>
          <a:ext cx="0" cy="0"/>
          <a:chOff x="0" y="0"/>
          <a:chExt cx="0" cy="0"/>
        </a:xfrm>
      </p:grpSpPr>
      <p:pic>
        <p:nvPicPr>
          <p:cNvPr id="12" name="图片占位符 11">
            <a:extLst>
              <a:ext uri="{FF2B5EF4-FFF2-40B4-BE49-F238E27FC236}">
                <a16:creationId xmlns:a16="http://schemas.microsoft.com/office/drawing/2014/main" id="{1C9C2AD1-1922-E7BA-F22C-A2CCA8AD3B4E}"/>
              </a:ext>
            </a:extLst>
          </p:cNvPr>
          <p:cNvPicPr>
            <a:picLocks noGrp="1" noChangeAspect="1"/>
          </p:cNvPicPr>
          <p:nvPr>
            <p:ph type="pic" sz="quarter" idx="12"/>
          </p:nvPr>
        </p:nvPicPr>
        <p:blipFill rotWithShape="1">
          <a:blip r:embed="rId2"/>
          <a:srcRect l="-29118" r="-29118"/>
          <a:stretch>
            <a:fillRect/>
          </a:stretch>
        </p:blipFill>
        <p:spPr>
          <a:prstGeom prst="rect">
            <a:avLst/>
          </a:prstGeom>
        </p:spPr>
      </p:pic>
      <p:sp>
        <p:nvSpPr>
          <p:cNvPr id="4" name="文本占位符 3">
            <a:extLst>
              <a:ext uri="{FF2B5EF4-FFF2-40B4-BE49-F238E27FC236}">
                <a16:creationId xmlns:a16="http://schemas.microsoft.com/office/drawing/2014/main" id="{0D515B3A-8BC1-32DE-8417-4CD0E93DD395}"/>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859B7A80-3FDC-E27A-F6AB-1FE359FAB62A}"/>
              </a:ext>
            </a:extLst>
          </p:cNvPr>
          <p:cNvSpPr>
            <a:spLocks noGrp="1"/>
          </p:cNvSpPr>
          <p:nvPr>
            <p:ph type="body" sz="quarter" idx="11"/>
          </p:nvPr>
        </p:nvSpPr>
        <p:spPr>
          <a:xfrm>
            <a:off x="173672" y="1049015"/>
            <a:ext cx="11635136" cy="1986891"/>
          </a:xfrm>
        </p:spPr>
        <p:txBody>
          <a:bodyPr/>
          <a:lstStyle/>
          <a:p>
            <a:r>
              <a:rPr lang="en-US" altLang="zh-CN" dirty="0"/>
              <a:t>5.2.2</a:t>
            </a:r>
            <a:r>
              <a:rPr lang="zh-CN" altLang="en-US" dirty="0"/>
              <a:t>　修改数据表</a:t>
            </a:r>
            <a:endParaRPr lang="en-US" altLang="zh-CN" dirty="0"/>
          </a:p>
          <a:p>
            <a:r>
              <a:rPr lang="en-US" altLang="zh-CN" dirty="0"/>
              <a:t>5. </a:t>
            </a:r>
            <a:r>
              <a:rPr lang="zh-CN" altLang="en-US" dirty="0"/>
              <a:t>约束管理</a:t>
            </a:r>
          </a:p>
          <a:p>
            <a:r>
              <a:rPr lang="zh-CN" altLang="en-US" dirty="0"/>
              <a:t>（</a:t>
            </a:r>
            <a:r>
              <a:rPr lang="en-US" altLang="zh-CN" dirty="0"/>
              <a:t>1</a:t>
            </a:r>
            <a:r>
              <a:rPr lang="zh-CN" altLang="en-US" dirty="0"/>
              <a:t>）添加约束。</a:t>
            </a:r>
            <a:endParaRPr lang="en-US" altLang="zh-CN" dirty="0"/>
          </a:p>
          <a:p>
            <a:r>
              <a:rPr lang="zh-CN" altLang="en-US" dirty="0"/>
              <a:t>示例代码如下：</a:t>
            </a:r>
            <a:endParaRPr lang="en-US" altLang="zh-CN" dirty="0"/>
          </a:p>
        </p:txBody>
      </p:sp>
    </p:spTree>
    <p:extLst>
      <p:ext uri="{BB962C8B-B14F-4D97-AF65-F5344CB8AC3E}">
        <p14:creationId xmlns:p14="http://schemas.microsoft.com/office/powerpoint/2010/main" val="276188141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DD733-73C2-2D09-E7E5-E810258FCDB4}"/>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FDED569B-35B7-46FE-94A5-66301CE4DB14}"/>
              </a:ext>
            </a:extLst>
          </p:cNvPr>
          <p:cNvPicPr>
            <a:picLocks noGrp="1" noChangeAspect="1"/>
          </p:cNvPicPr>
          <p:nvPr>
            <p:ph type="pic" sz="quarter" idx="12"/>
          </p:nvPr>
        </p:nvPicPr>
        <p:blipFill rotWithShape="1">
          <a:blip r:embed="rId2"/>
          <a:srcRect t="-149856" b="-149856"/>
          <a:stretch>
            <a:fillRect/>
          </a:stretch>
        </p:blipFill>
        <p:spPr>
          <a:xfrm>
            <a:off x="173672" y="3428999"/>
            <a:ext cx="11635136" cy="3235965"/>
          </a:xfrm>
          <a:prstGeom prst="rect">
            <a:avLst/>
          </a:prstGeom>
        </p:spPr>
      </p:pic>
      <p:sp>
        <p:nvSpPr>
          <p:cNvPr id="4" name="文本占位符 3">
            <a:extLst>
              <a:ext uri="{FF2B5EF4-FFF2-40B4-BE49-F238E27FC236}">
                <a16:creationId xmlns:a16="http://schemas.microsoft.com/office/drawing/2014/main" id="{85CE9B19-7839-A3E8-A70E-C6843BDE911E}"/>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35A3C4D9-02B5-4F75-A5FE-69DEC400D81C}"/>
              </a:ext>
            </a:extLst>
          </p:cNvPr>
          <p:cNvSpPr>
            <a:spLocks noGrp="1"/>
          </p:cNvSpPr>
          <p:nvPr>
            <p:ph type="body" sz="quarter" idx="11"/>
          </p:nvPr>
        </p:nvSpPr>
        <p:spPr>
          <a:xfrm>
            <a:off x="173672" y="2072919"/>
            <a:ext cx="11635136" cy="2474203"/>
          </a:xfrm>
        </p:spPr>
        <p:txBody>
          <a:bodyPr/>
          <a:lstStyle/>
          <a:p>
            <a:r>
              <a:rPr lang="en-US" altLang="zh-CN" dirty="0"/>
              <a:t>5.2.2</a:t>
            </a:r>
            <a:r>
              <a:rPr lang="zh-CN" altLang="en-US" dirty="0"/>
              <a:t>　修改数据表</a:t>
            </a:r>
            <a:endParaRPr lang="en-US" altLang="zh-CN" dirty="0"/>
          </a:p>
          <a:p>
            <a:r>
              <a:rPr lang="en-US" altLang="zh-CN" dirty="0"/>
              <a:t>5. </a:t>
            </a:r>
            <a:r>
              <a:rPr lang="zh-CN" altLang="en-US" dirty="0"/>
              <a:t>约束管理</a:t>
            </a:r>
          </a:p>
          <a:p>
            <a:r>
              <a:rPr lang="zh-CN" altLang="en-US" dirty="0"/>
              <a:t>（</a:t>
            </a:r>
            <a:r>
              <a:rPr lang="en-US" altLang="zh-CN" dirty="0"/>
              <a:t>2</a:t>
            </a:r>
            <a:r>
              <a:rPr lang="zh-CN" altLang="en-US" dirty="0"/>
              <a:t>）删除约束。</a:t>
            </a:r>
            <a:endParaRPr lang="en-US" altLang="zh-CN" dirty="0"/>
          </a:p>
          <a:p>
            <a:r>
              <a:rPr lang="zh-CN" altLang="en-US" dirty="0"/>
              <a:t>仍以 </a:t>
            </a:r>
            <a:r>
              <a:rPr lang="en-US" altLang="zh-CN" dirty="0"/>
              <a:t>3 </a:t>
            </a:r>
            <a:r>
              <a:rPr lang="zh-CN" altLang="en-US" dirty="0"/>
              <a:t>种常用的约束为例介绍，其他约束的删除操作可参考相关书籍或网站。</a:t>
            </a:r>
            <a:endParaRPr lang="en-US" altLang="zh-CN" dirty="0"/>
          </a:p>
          <a:p>
            <a:r>
              <a:rPr lang="zh-CN" altLang="en-US" dirty="0"/>
              <a:t>语句的语法结构如下：</a:t>
            </a:r>
            <a:endParaRPr lang="en-US" altLang="zh-CN" dirty="0"/>
          </a:p>
        </p:txBody>
      </p:sp>
    </p:spTree>
    <p:extLst>
      <p:ext uri="{BB962C8B-B14F-4D97-AF65-F5344CB8AC3E}">
        <p14:creationId xmlns:p14="http://schemas.microsoft.com/office/powerpoint/2010/main" val="13647235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BFDE0-5E34-9D87-B47B-073C35ED385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1427769-70DF-A823-FBB7-818CDCC5EAE4}"/>
              </a:ext>
            </a:extLst>
          </p:cNvPr>
          <p:cNvSpPr>
            <a:spLocks noGrp="1"/>
          </p:cNvSpPr>
          <p:nvPr>
            <p:ph type="body" sz="quarter" idx="10"/>
          </p:nvPr>
        </p:nvSpPr>
        <p:spPr/>
        <p:txBody>
          <a:bodyPr/>
          <a:lstStyle/>
          <a:p>
            <a:r>
              <a:rPr lang="en-US" altLang="zh-CN" dirty="0"/>
              <a:t>1.3 </a:t>
            </a:r>
            <a:r>
              <a:rPr lang="zh-CN" altLang="en-US" dirty="0"/>
              <a:t>关系型数据库</a:t>
            </a:r>
          </a:p>
        </p:txBody>
      </p:sp>
      <p:sp>
        <p:nvSpPr>
          <p:cNvPr id="5" name="文本占位符 4">
            <a:extLst>
              <a:ext uri="{FF2B5EF4-FFF2-40B4-BE49-F238E27FC236}">
                <a16:creationId xmlns:a16="http://schemas.microsoft.com/office/drawing/2014/main" id="{BD04A77E-2344-812A-EBB2-32E9B85262DB}"/>
              </a:ext>
            </a:extLst>
          </p:cNvPr>
          <p:cNvSpPr>
            <a:spLocks noGrp="1"/>
          </p:cNvSpPr>
          <p:nvPr>
            <p:ph type="body" sz="quarter" idx="11"/>
          </p:nvPr>
        </p:nvSpPr>
        <p:spPr>
          <a:xfrm>
            <a:off x="193192" y="2790068"/>
            <a:ext cx="11635136" cy="1992981"/>
          </a:xfrm>
        </p:spPr>
        <p:txBody>
          <a:bodyPr/>
          <a:lstStyle/>
          <a:p>
            <a:r>
              <a:rPr lang="en-US" altLang="zh-CN" dirty="0"/>
              <a:t>1.3.2</a:t>
            </a:r>
            <a:r>
              <a:rPr lang="zh-CN" altLang="en-US" dirty="0"/>
              <a:t>　关系型数据库的概念和特点</a:t>
            </a:r>
            <a:endParaRPr lang="en-US" altLang="zh-CN" dirty="0"/>
          </a:p>
          <a:p>
            <a:r>
              <a:rPr lang="en-US" altLang="zh-CN" dirty="0"/>
              <a:t>2. </a:t>
            </a:r>
            <a:r>
              <a:rPr lang="zh-CN" altLang="en-US" dirty="0"/>
              <a:t>关系型数据库的特点</a:t>
            </a:r>
            <a:endParaRPr lang="en-US" altLang="zh-CN" dirty="0"/>
          </a:p>
          <a:p>
            <a:r>
              <a:rPr lang="zh-CN" altLang="en-US" dirty="0"/>
              <a:t>（</a:t>
            </a:r>
            <a:r>
              <a:rPr lang="en-US" altLang="zh-CN" dirty="0"/>
              <a:t>1</a:t>
            </a:r>
            <a:r>
              <a:rPr lang="zh-CN" altLang="en-US" dirty="0"/>
              <a:t>）关系型数据库的优点。</a:t>
            </a:r>
            <a:endParaRPr lang="en-US" altLang="zh-CN" dirty="0"/>
          </a:p>
          <a:p>
            <a:r>
              <a:rPr lang="zh-CN" altLang="en-US" dirty="0"/>
              <a:t>（</a:t>
            </a:r>
            <a:r>
              <a:rPr lang="en-US" altLang="zh-CN" dirty="0"/>
              <a:t>2</a:t>
            </a:r>
            <a:r>
              <a:rPr lang="zh-CN" altLang="en-US" dirty="0"/>
              <a:t>）关系型数据库的缺点。</a:t>
            </a:r>
            <a:endParaRPr lang="en-US" altLang="zh-CN" dirty="0"/>
          </a:p>
        </p:txBody>
      </p:sp>
    </p:spTree>
    <p:extLst>
      <p:ext uri="{BB962C8B-B14F-4D97-AF65-F5344CB8AC3E}">
        <p14:creationId xmlns:p14="http://schemas.microsoft.com/office/powerpoint/2010/main" val="316560993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AEB65-759C-00BB-53F5-9943D22249BF}"/>
            </a:ext>
          </a:extLst>
        </p:cNvPr>
        <p:cNvGrpSpPr/>
        <p:nvPr/>
      </p:nvGrpSpPr>
      <p:grpSpPr>
        <a:xfrm>
          <a:off x="0" y="0"/>
          <a:ext cx="0" cy="0"/>
          <a:chOff x="0" y="0"/>
          <a:chExt cx="0" cy="0"/>
        </a:xfrm>
      </p:grpSpPr>
      <p:pic>
        <p:nvPicPr>
          <p:cNvPr id="8" name="图片占位符 7">
            <a:extLst>
              <a:ext uri="{FF2B5EF4-FFF2-40B4-BE49-F238E27FC236}">
                <a16:creationId xmlns:a16="http://schemas.microsoft.com/office/drawing/2014/main" id="{B07485AC-CDD5-8935-853F-88790E2A2E51}"/>
              </a:ext>
            </a:extLst>
          </p:cNvPr>
          <p:cNvPicPr>
            <a:picLocks noGrp="1" noChangeAspect="1"/>
          </p:cNvPicPr>
          <p:nvPr>
            <p:ph type="pic" sz="quarter" idx="12"/>
          </p:nvPr>
        </p:nvPicPr>
        <p:blipFill rotWithShape="1">
          <a:blip r:embed="rId2"/>
          <a:srcRect l="-11748" r="-11748"/>
          <a:stretch>
            <a:fillRect/>
          </a:stretch>
        </p:blipFill>
        <p:spPr>
          <a:xfrm>
            <a:off x="173672" y="3361409"/>
            <a:ext cx="11635136" cy="3303556"/>
          </a:xfrm>
        </p:spPr>
      </p:pic>
      <p:sp>
        <p:nvSpPr>
          <p:cNvPr id="4" name="文本占位符 3">
            <a:extLst>
              <a:ext uri="{FF2B5EF4-FFF2-40B4-BE49-F238E27FC236}">
                <a16:creationId xmlns:a16="http://schemas.microsoft.com/office/drawing/2014/main" id="{831159E2-E47A-79F5-5F63-2036A12C9C3C}"/>
              </a:ext>
            </a:extLst>
          </p:cNvPr>
          <p:cNvSpPr>
            <a:spLocks noGrp="1"/>
          </p:cNvSpPr>
          <p:nvPr>
            <p:ph type="body" sz="quarter" idx="10"/>
          </p:nvPr>
        </p:nvSpPr>
        <p:spPr>
          <a:xfrm>
            <a:off x="934668" y="164713"/>
            <a:ext cx="10878161" cy="558800"/>
          </a:xfrm>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47E1D60F-347C-1571-DBA9-B5BBCC0203FC}"/>
              </a:ext>
            </a:extLst>
          </p:cNvPr>
          <p:cNvSpPr>
            <a:spLocks noGrp="1"/>
          </p:cNvSpPr>
          <p:nvPr>
            <p:ph type="body" sz="quarter" idx="11"/>
          </p:nvPr>
        </p:nvSpPr>
        <p:spPr>
          <a:xfrm>
            <a:off x="174625" y="1048873"/>
            <a:ext cx="11634788" cy="1986891"/>
          </a:xfrm>
        </p:spPr>
        <p:txBody>
          <a:bodyPr/>
          <a:lstStyle/>
          <a:p>
            <a:r>
              <a:rPr lang="en-US" altLang="zh-CN" dirty="0"/>
              <a:t>5.2.2</a:t>
            </a:r>
            <a:r>
              <a:rPr lang="zh-CN" altLang="en-US" dirty="0"/>
              <a:t>　修改数据表</a:t>
            </a:r>
            <a:endParaRPr lang="en-US" altLang="zh-CN" dirty="0"/>
          </a:p>
          <a:p>
            <a:r>
              <a:rPr lang="en-US" altLang="zh-CN" dirty="0"/>
              <a:t>5. </a:t>
            </a:r>
            <a:r>
              <a:rPr lang="zh-CN" altLang="en-US" dirty="0"/>
              <a:t>约束管理</a:t>
            </a:r>
          </a:p>
          <a:p>
            <a:r>
              <a:rPr lang="zh-CN" altLang="en-US" dirty="0"/>
              <a:t>（</a:t>
            </a:r>
            <a:r>
              <a:rPr lang="en-US" altLang="zh-CN" dirty="0"/>
              <a:t>2</a:t>
            </a:r>
            <a:r>
              <a:rPr lang="zh-CN" altLang="en-US" dirty="0"/>
              <a:t>）删除约束。</a:t>
            </a:r>
            <a:endParaRPr lang="en-US" altLang="zh-CN" dirty="0"/>
          </a:p>
          <a:p>
            <a:r>
              <a:rPr lang="zh-CN" altLang="en-US" dirty="0"/>
              <a:t>示例代码如下：</a:t>
            </a:r>
            <a:endParaRPr lang="en-US" altLang="zh-CN" dirty="0"/>
          </a:p>
        </p:txBody>
      </p:sp>
    </p:spTree>
    <p:extLst>
      <p:ext uri="{BB962C8B-B14F-4D97-AF65-F5344CB8AC3E}">
        <p14:creationId xmlns:p14="http://schemas.microsoft.com/office/powerpoint/2010/main" val="334214921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6C5C3-7854-C752-9127-EF70D394E76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2E15D56-C7A3-5023-D085-B7124E567CFD}"/>
              </a:ext>
            </a:extLst>
          </p:cNvPr>
          <p:cNvSpPr>
            <a:spLocks noGrp="1"/>
          </p:cNvSpPr>
          <p:nvPr>
            <p:ph type="body" sz="quarter" idx="10"/>
          </p:nvPr>
        </p:nvSpPr>
        <p:spPr>
          <a:xfrm>
            <a:off x="934668" y="164713"/>
            <a:ext cx="10878161" cy="558800"/>
          </a:xfrm>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85E3E618-7EE2-8FFF-4284-F79A3B2D1EC2}"/>
              </a:ext>
            </a:extLst>
          </p:cNvPr>
          <p:cNvSpPr>
            <a:spLocks noGrp="1"/>
          </p:cNvSpPr>
          <p:nvPr>
            <p:ph type="body" sz="quarter" idx="11"/>
          </p:nvPr>
        </p:nvSpPr>
        <p:spPr>
          <a:xfrm>
            <a:off x="173672" y="1696943"/>
            <a:ext cx="11634788" cy="2474203"/>
          </a:xfrm>
        </p:spPr>
        <p:txBody>
          <a:bodyPr/>
          <a:lstStyle/>
          <a:p>
            <a:r>
              <a:rPr lang="en-US" altLang="zh-CN" dirty="0"/>
              <a:t>5.2.3</a:t>
            </a:r>
            <a:r>
              <a:rPr lang="zh-CN" altLang="en-US" dirty="0"/>
              <a:t>　删除数据表</a:t>
            </a:r>
            <a:endParaRPr lang="en-US" altLang="zh-CN" dirty="0"/>
          </a:p>
          <a:p>
            <a:r>
              <a:rPr lang="zh-CN" altLang="en-US" dirty="0"/>
              <a:t>当不再需要某个表时，可以通过 </a:t>
            </a:r>
            <a:r>
              <a:rPr lang="en-US" altLang="zh-CN" dirty="0"/>
              <a:t>DROP TABLE </a:t>
            </a:r>
            <a:r>
              <a:rPr lang="zh-CN" altLang="en-US" dirty="0"/>
              <a:t>语句将其从数据库中移除。这是一项不可逆的操作，会永久删除表及其中的所有数据。在执行删除操作前，务必确认数据已经备份或确实不再需要，特别是在生产环境中要格外谨慎操作。</a:t>
            </a:r>
            <a:endParaRPr lang="en-US" altLang="zh-CN" dirty="0"/>
          </a:p>
          <a:p>
            <a:r>
              <a:rPr lang="zh-CN" altLang="en-US" dirty="0"/>
              <a:t>删除数据表语句的语法结构如下：</a:t>
            </a:r>
            <a:endParaRPr lang="en-US" altLang="zh-CN" dirty="0"/>
          </a:p>
        </p:txBody>
      </p:sp>
      <p:pic>
        <p:nvPicPr>
          <p:cNvPr id="7" name="图片占位符 6">
            <a:extLst>
              <a:ext uri="{FF2B5EF4-FFF2-40B4-BE49-F238E27FC236}">
                <a16:creationId xmlns:a16="http://schemas.microsoft.com/office/drawing/2014/main" id="{FF49DB06-7A42-205C-C951-749976F16061}"/>
              </a:ext>
            </a:extLst>
          </p:cNvPr>
          <p:cNvPicPr>
            <a:picLocks noGrp="1" noChangeAspect="1"/>
          </p:cNvPicPr>
          <p:nvPr>
            <p:ph type="pic" sz="quarter" idx="12"/>
          </p:nvPr>
        </p:nvPicPr>
        <p:blipFill rotWithShape="1">
          <a:blip r:embed="rId2"/>
          <a:srcRect t="-154032" b="-154032"/>
          <a:stretch>
            <a:fillRect/>
          </a:stretch>
        </p:blipFill>
        <p:spPr>
          <a:prstGeom prst="rect">
            <a:avLst/>
          </a:prstGeom>
        </p:spPr>
      </p:pic>
    </p:spTree>
    <p:extLst>
      <p:ext uri="{BB962C8B-B14F-4D97-AF65-F5344CB8AC3E}">
        <p14:creationId xmlns:p14="http://schemas.microsoft.com/office/powerpoint/2010/main" val="273696461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FB62A-2463-9960-FEAF-8445AFC2FE39}"/>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56200C80-6ED4-C83C-5196-D5CD0345347F}"/>
              </a:ext>
            </a:extLst>
          </p:cNvPr>
          <p:cNvPicPr>
            <a:picLocks noGrp="1" noChangeAspect="1"/>
          </p:cNvPicPr>
          <p:nvPr>
            <p:ph type="pic" sz="quarter" idx="12"/>
          </p:nvPr>
        </p:nvPicPr>
        <p:blipFill rotWithShape="1">
          <a:blip r:embed="rId2"/>
          <a:srcRect t="-153865" b="-153865"/>
          <a:stretch>
            <a:fillRect/>
          </a:stretch>
        </p:blipFill>
        <p:spPr>
          <a:prstGeom prst="rect">
            <a:avLst/>
          </a:prstGeom>
        </p:spPr>
      </p:pic>
      <p:sp>
        <p:nvSpPr>
          <p:cNvPr id="4" name="文本占位符 3">
            <a:extLst>
              <a:ext uri="{FF2B5EF4-FFF2-40B4-BE49-F238E27FC236}">
                <a16:creationId xmlns:a16="http://schemas.microsoft.com/office/drawing/2014/main" id="{307BDAA5-66F8-3763-8355-C649BA8C44A4}"/>
              </a:ext>
            </a:extLst>
          </p:cNvPr>
          <p:cNvSpPr>
            <a:spLocks noGrp="1"/>
          </p:cNvSpPr>
          <p:nvPr>
            <p:ph type="body" sz="quarter" idx="10"/>
          </p:nvPr>
        </p:nvSpPr>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71F47431-F056-3257-8004-92A2AECD6FFE}"/>
              </a:ext>
            </a:extLst>
          </p:cNvPr>
          <p:cNvSpPr>
            <a:spLocks noGrp="1"/>
          </p:cNvSpPr>
          <p:nvPr>
            <p:ph type="body" sz="quarter" idx="11"/>
          </p:nvPr>
        </p:nvSpPr>
        <p:spPr>
          <a:xfrm>
            <a:off x="173672" y="1229540"/>
            <a:ext cx="11635136" cy="2961516"/>
          </a:xfrm>
        </p:spPr>
        <p:txBody>
          <a:bodyPr/>
          <a:lstStyle/>
          <a:p>
            <a:r>
              <a:rPr lang="en-US" altLang="zh-CN" dirty="0"/>
              <a:t>5.2.3</a:t>
            </a:r>
            <a:r>
              <a:rPr lang="zh-CN" altLang="en-US" dirty="0"/>
              <a:t>　删除数据表</a:t>
            </a:r>
            <a:endParaRPr lang="en-US" altLang="zh-CN" dirty="0"/>
          </a:p>
          <a:p>
            <a:r>
              <a:rPr lang="zh-CN" altLang="en-US" dirty="0"/>
              <a:t>说明：</a:t>
            </a:r>
            <a:endParaRPr lang="en-US" altLang="zh-CN" dirty="0"/>
          </a:p>
          <a:p>
            <a:pPr marL="1074738" indent="-342900">
              <a:buSzPct val="80000"/>
              <a:buFont typeface="Wingdings" panose="05000000000000000000" pitchFamily="2" charset="2"/>
              <a:buChar char="l"/>
            </a:pPr>
            <a:r>
              <a:rPr lang="zh-CN" altLang="en-US" dirty="0"/>
              <a:t>删除表会同时删除表中的所有数据。</a:t>
            </a:r>
            <a:endParaRPr lang="en-US" altLang="zh-CN" dirty="0"/>
          </a:p>
          <a:p>
            <a:pPr marL="1074738" indent="-342900">
              <a:buSzPct val="80000"/>
              <a:buFont typeface="Wingdings" panose="05000000000000000000" pitchFamily="2" charset="2"/>
              <a:buChar char="l"/>
            </a:pPr>
            <a:r>
              <a:rPr lang="zh-CN" altLang="en-US" dirty="0"/>
              <a:t>执行删除操作的用户必须对表拥有 </a:t>
            </a:r>
            <a:r>
              <a:rPr lang="en-US" altLang="zh-CN" dirty="0"/>
              <a:t>DROP </a:t>
            </a:r>
            <a:r>
              <a:rPr lang="zh-CN" altLang="en-US" dirty="0"/>
              <a:t>权限。</a:t>
            </a:r>
            <a:endParaRPr lang="en-US" altLang="zh-CN" dirty="0"/>
          </a:p>
          <a:p>
            <a:pPr marL="1074738" indent="-342900">
              <a:buSzPct val="80000"/>
              <a:buFont typeface="Wingdings" panose="05000000000000000000" pitchFamily="2" charset="2"/>
              <a:buChar char="l"/>
            </a:pPr>
            <a:r>
              <a:rPr lang="zh-CN" altLang="en-US" dirty="0"/>
              <a:t>在实际生产环境中，删除表之前务必先备份数据。</a:t>
            </a:r>
            <a:endParaRPr lang="en-US" altLang="zh-CN" dirty="0"/>
          </a:p>
          <a:p>
            <a:pPr>
              <a:buSzPct val="80000"/>
            </a:pPr>
            <a:r>
              <a:rPr lang="zh-CN" altLang="en-US" dirty="0"/>
              <a:t>示例代码如下：</a:t>
            </a:r>
            <a:endParaRPr lang="en-US" altLang="zh-CN" dirty="0"/>
          </a:p>
        </p:txBody>
      </p:sp>
    </p:spTree>
    <p:extLst>
      <p:ext uri="{BB962C8B-B14F-4D97-AF65-F5344CB8AC3E}">
        <p14:creationId xmlns:p14="http://schemas.microsoft.com/office/powerpoint/2010/main" val="124116569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8330D-20CC-D0CA-1830-764CFE409215}"/>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5AE09EE1-8BB7-70E8-D353-6CD49DE92BE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1828" b="-11828"/>
          <a:stretch>
            <a:fillRect/>
          </a:stretch>
        </p:blipFill>
        <p:spPr>
          <a:xfrm>
            <a:off x="173672" y="3361409"/>
            <a:ext cx="11635136" cy="3303556"/>
          </a:xfrm>
        </p:spPr>
      </p:pic>
      <p:sp>
        <p:nvSpPr>
          <p:cNvPr id="4" name="文本占位符 3">
            <a:extLst>
              <a:ext uri="{FF2B5EF4-FFF2-40B4-BE49-F238E27FC236}">
                <a16:creationId xmlns:a16="http://schemas.microsoft.com/office/drawing/2014/main" id="{23C4F41A-17A6-DB43-8966-0F6B61A0D586}"/>
              </a:ext>
            </a:extLst>
          </p:cNvPr>
          <p:cNvSpPr>
            <a:spLocks noGrp="1"/>
          </p:cNvSpPr>
          <p:nvPr>
            <p:ph type="body" sz="quarter" idx="10"/>
          </p:nvPr>
        </p:nvSpPr>
        <p:spPr>
          <a:xfrm>
            <a:off x="934668" y="164713"/>
            <a:ext cx="10878161" cy="558800"/>
          </a:xfrm>
        </p:spPr>
        <p:txBody>
          <a:bodyPr/>
          <a:lstStyle/>
          <a:p>
            <a:r>
              <a:rPr lang="en-US" altLang="zh-CN" dirty="0"/>
              <a:t>5.2 </a:t>
            </a:r>
            <a:r>
              <a:rPr lang="zh-CN" altLang="en-US" dirty="0"/>
              <a:t>使用 </a:t>
            </a:r>
            <a:r>
              <a:rPr lang="en-US" altLang="zh-CN" dirty="0"/>
              <a:t>T-SQL </a:t>
            </a:r>
            <a:r>
              <a:rPr lang="zh-CN" altLang="en-US" dirty="0"/>
              <a:t>管理数据表</a:t>
            </a:r>
          </a:p>
        </p:txBody>
      </p:sp>
      <p:sp>
        <p:nvSpPr>
          <p:cNvPr id="5" name="文本占位符 4">
            <a:extLst>
              <a:ext uri="{FF2B5EF4-FFF2-40B4-BE49-F238E27FC236}">
                <a16:creationId xmlns:a16="http://schemas.microsoft.com/office/drawing/2014/main" id="{15E10036-ABD5-92B3-C82D-14B54FF10CAB}"/>
              </a:ext>
            </a:extLst>
          </p:cNvPr>
          <p:cNvSpPr>
            <a:spLocks noGrp="1"/>
          </p:cNvSpPr>
          <p:nvPr>
            <p:ph type="body" sz="quarter" idx="11"/>
          </p:nvPr>
        </p:nvSpPr>
        <p:spPr>
          <a:xfrm>
            <a:off x="174625" y="954797"/>
            <a:ext cx="11634788" cy="2474203"/>
          </a:xfrm>
        </p:spPr>
        <p:txBody>
          <a:bodyPr/>
          <a:lstStyle/>
          <a:p>
            <a:r>
              <a:rPr lang="en-US" altLang="zh-CN" dirty="0"/>
              <a:t>5.2.3</a:t>
            </a:r>
            <a:r>
              <a:rPr lang="zh-CN" altLang="en-US" dirty="0"/>
              <a:t>　删除数据表</a:t>
            </a:r>
            <a:endParaRPr lang="en-US" altLang="zh-CN" dirty="0"/>
          </a:p>
          <a:p>
            <a:r>
              <a:rPr lang="zh-CN" altLang="en-US" dirty="0"/>
              <a:t>在 </a:t>
            </a:r>
            <a:r>
              <a:rPr lang="en-US" altLang="zh-CN" dirty="0"/>
              <a:t>SQL Server </a:t>
            </a:r>
            <a:r>
              <a:rPr lang="zh-CN" altLang="en-US" dirty="0"/>
              <a:t>中，如果表被其他表的外键引用，直接删除该表会报错。正确的做法是先删除相关的外键约束，或者先删除引用表，再执行删除该表的操作。更可靠的做法是将删除操作放在事务中，便于出错时回滚。</a:t>
            </a:r>
            <a:endParaRPr lang="en-US" altLang="zh-CN" dirty="0"/>
          </a:p>
          <a:p>
            <a:r>
              <a:rPr lang="zh-CN" altLang="en-US" dirty="0"/>
              <a:t>示例代码如下：</a:t>
            </a:r>
            <a:endParaRPr lang="en-US" altLang="zh-CN" dirty="0"/>
          </a:p>
        </p:txBody>
      </p:sp>
    </p:spTree>
    <p:extLst>
      <p:ext uri="{BB962C8B-B14F-4D97-AF65-F5344CB8AC3E}">
        <p14:creationId xmlns:p14="http://schemas.microsoft.com/office/powerpoint/2010/main" val="178608933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1B9E3EE0-4999-4921-812A-1373FC3926A0}"/>
              </a:ext>
            </a:extLst>
          </p:cNvPr>
          <p:cNvSpPr>
            <a:spLocks noGrp="1"/>
          </p:cNvSpPr>
          <p:nvPr>
            <p:ph type="body" sz="quarter" idx="14"/>
          </p:nvPr>
        </p:nvSpPr>
        <p:spPr>
          <a:xfrm>
            <a:off x="2743441" y="2673707"/>
            <a:ext cx="7580897" cy="1467068"/>
          </a:xfrm>
        </p:spPr>
        <p:txBody>
          <a:bodyPr/>
          <a:lstStyle/>
          <a:p>
            <a:r>
              <a:rPr lang="en-US" altLang="zh-CN" dirty="0"/>
              <a:t>EB-Shop </a:t>
            </a:r>
            <a:r>
              <a:rPr lang="zh-CN" altLang="en-US" dirty="0"/>
              <a:t>线上书城数据库、</a:t>
            </a:r>
            <a:endParaRPr lang="en-US" altLang="zh-CN" dirty="0"/>
          </a:p>
          <a:p>
            <a:r>
              <a:rPr lang="zh-CN" altLang="en-US" dirty="0"/>
              <a:t>表创建</a:t>
            </a:r>
          </a:p>
        </p:txBody>
      </p:sp>
      <p:sp>
        <p:nvSpPr>
          <p:cNvPr id="6" name="文本占位符 5">
            <a:extLst>
              <a:ext uri="{FF2B5EF4-FFF2-40B4-BE49-F238E27FC236}">
                <a16:creationId xmlns:a16="http://schemas.microsoft.com/office/drawing/2014/main" id="{1043CF8C-A4B8-8A67-54EF-403E96A33531}"/>
              </a:ext>
            </a:extLst>
          </p:cNvPr>
          <p:cNvSpPr>
            <a:spLocks noGrp="1"/>
          </p:cNvSpPr>
          <p:nvPr>
            <p:ph type="body" sz="quarter" idx="15"/>
          </p:nvPr>
        </p:nvSpPr>
        <p:spPr/>
        <p:txBody>
          <a:bodyPr/>
          <a:lstStyle/>
          <a:p>
            <a:r>
              <a:rPr lang="zh-CN" altLang="en-US" dirty="0"/>
              <a:t>任务实施</a:t>
            </a:r>
          </a:p>
        </p:txBody>
      </p:sp>
    </p:spTree>
    <p:extLst>
      <p:ext uri="{BB962C8B-B14F-4D97-AF65-F5344CB8AC3E}">
        <p14:creationId xmlns:p14="http://schemas.microsoft.com/office/powerpoint/2010/main" val="199046126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F560294-A518-3A82-7D09-7C594748C671}"/>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A3C2327D-D515-877A-F2C4-8DC4D2668393}"/>
              </a:ext>
            </a:extLst>
          </p:cNvPr>
          <p:cNvSpPr>
            <a:spLocks noGrp="1"/>
          </p:cNvSpPr>
          <p:nvPr>
            <p:ph type="body" sz="quarter" idx="11"/>
          </p:nvPr>
        </p:nvSpPr>
        <p:spPr>
          <a:xfrm>
            <a:off x="193192" y="1574826"/>
            <a:ext cx="11635136" cy="4423455"/>
          </a:xfrm>
        </p:spPr>
        <p:txBody>
          <a:bodyPr/>
          <a:lstStyle/>
          <a:p>
            <a:r>
              <a:rPr lang="en-US" altLang="zh-CN" dirty="0"/>
              <a:t>1. </a:t>
            </a:r>
            <a:r>
              <a:rPr lang="zh-CN" altLang="en-US" dirty="0"/>
              <a:t>使用 </a:t>
            </a:r>
            <a:r>
              <a:rPr lang="en-US" altLang="zh-CN" dirty="0"/>
              <a:t>SSMS </a:t>
            </a:r>
            <a:r>
              <a:rPr lang="zh-CN" altLang="en-US" dirty="0"/>
              <a:t>创建数据库</a:t>
            </a:r>
            <a:endParaRPr lang="en-US" altLang="zh-CN" dirty="0"/>
          </a:p>
          <a:p>
            <a:r>
              <a:rPr lang="zh-CN" altLang="en-US" dirty="0"/>
              <a:t>在完成数据库的前期设计后，即可使用 </a:t>
            </a:r>
            <a:r>
              <a:rPr lang="en-US" altLang="zh-CN" dirty="0"/>
              <a:t>SQL Server Management Studio</a:t>
            </a:r>
            <a:r>
              <a:rPr lang="zh-CN" altLang="en-US" dirty="0"/>
              <a:t>（</a:t>
            </a:r>
            <a:r>
              <a:rPr lang="en-US" altLang="zh-CN" dirty="0"/>
              <a:t>SSMS</a:t>
            </a:r>
            <a:r>
              <a:rPr lang="zh-CN" altLang="en-US" dirty="0"/>
              <a:t>）图形化工具创建名为“ </a:t>
            </a:r>
            <a:r>
              <a:rPr lang="en-US" altLang="zh-CN" dirty="0" err="1"/>
              <a:t>EB_Shop</a:t>
            </a:r>
            <a:r>
              <a:rPr lang="en-US" altLang="zh-CN" dirty="0"/>
              <a:t>”</a:t>
            </a:r>
            <a:r>
              <a:rPr lang="zh-CN" altLang="en-US" dirty="0"/>
              <a:t>的数据库，用于支持 </a:t>
            </a:r>
            <a:r>
              <a:rPr lang="en-US" altLang="zh-CN" dirty="0"/>
              <a:t>EB-Shop </a:t>
            </a:r>
            <a:r>
              <a:rPr lang="zh-CN" altLang="en-US" dirty="0"/>
              <a:t>线上书城系统的数据存储和管理。</a:t>
            </a:r>
          </a:p>
          <a:p>
            <a:r>
              <a:rPr lang="zh-CN" altLang="en-US" dirty="0"/>
              <a:t>首先需要明确的是，能够创建数据库的用户必须是系统管理员（</a:t>
            </a:r>
            <a:r>
              <a:rPr lang="en-US" altLang="zh-CN" dirty="0"/>
              <a:t>sysadmin </a:t>
            </a:r>
            <a:r>
              <a:rPr lang="zh-CN" altLang="en-US" dirty="0"/>
              <a:t>角色成员），或是被授予了 </a:t>
            </a:r>
            <a:r>
              <a:rPr lang="en-US" altLang="zh-CN" dirty="0"/>
              <a:t>CREATE DATABASE </a:t>
            </a:r>
            <a:r>
              <a:rPr lang="zh-CN" altLang="en-US" dirty="0"/>
              <a:t>权限的用户。随着数据库中存放的数据记录逐渐增多，在 </a:t>
            </a:r>
            <a:r>
              <a:rPr lang="en-US" altLang="zh-CN" dirty="0"/>
              <a:t>SQL Server </a:t>
            </a:r>
            <a:r>
              <a:rPr lang="zh-CN" altLang="en-US" dirty="0"/>
              <a:t>中，可以通过指定数据文件和日志文件的初始大小、增长方式和最大容量来管理存储需求。当数据库内容超出初始分配空间时，系统会按照预设的增长方式自动扩展文件大小，但不会超过设定的最大容量限制。</a:t>
            </a:r>
          </a:p>
        </p:txBody>
      </p:sp>
    </p:spTree>
    <p:extLst>
      <p:ext uri="{BB962C8B-B14F-4D97-AF65-F5344CB8AC3E}">
        <p14:creationId xmlns:p14="http://schemas.microsoft.com/office/powerpoint/2010/main" val="338034358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087E3-4431-5975-C393-434D5015A4D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FDC4265-317D-BABE-7301-24A7ED237604}"/>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01DF77B9-CE7C-B666-8042-38288CA01E01}"/>
              </a:ext>
            </a:extLst>
          </p:cNvPr>
          <p:cNvSpPr>
            <a:spLocks noGrp="1"/>
          </p:cNvSpPr>
          <p:nvPr>
            <p:ph type="body" sz="quarter" idx="11"/>
          </p:nvPr>
        </p:nvSpPr>
        <p:spPr>
          <a:xfrm>
            <a:off x="193192" y="2062140"/>
            <a:ext cx="11635136" cy="3448829"/>
          </a:xfrm>
        </p:spPr>
        <p:txBody>
          <a:bodyPr/>
          <a:lstStyle/>
          <a:p>
            <a:r>
              <a:rPr lang="en-US" altLang="zh-CN" dirty="0"/>
              <a:t>1. </a:t>
            </a:r>
            <a:r>
              <a:rPr lang="zh-CN" altLang="en-US" dirty="0"/>
              <a:t>使用 </a:t>
            </a:r>
            <a:r>
              <a:rPr lang="en-US" altLang="zh-CN" dirty="0"/>
              <a:t>SSMS </a:t>
            </a:r>
            <a:r>
              <a:rPr lang="zh-CN" altLang="en-US" dirty="0"/>
              <a:t>创建数据库</a:t>
            </a:r>
            <a:endParaRPr lang="en-US" altLang="zh-CN" dirty="0"/>
          </a:p>
          <a:p>
            <a:r>
              <a:rPr lang="zh-CN" altLang="en-US" dirty="0"/>
              <a:t>在创建数据库时，必须确定以下参数。</a:t>
            </a:r>
            <a:endParaRPr lang="en-US" altLang="zh-CN" dirty="0"/>
          </a:p>
          <a:p>
            <a:pPr marL="1074738" indent="-342900">
              <a:buSzPct val="80000"/>
              <a:buFont typeface="Wingdings" panose="05000000000000000000" pitchFamily="2" charset="2"/>
              <a:buChar char="l"/>
            </a:pPr>
            <a:r>
              <a:rPr lang="zh-CN" altLang="en-US" dirty="0"/>
              <a:t>数据库名称：唯一标识该数据库的名字。</a:t>
            </a:r>
            <a:endParaRPr lang="en-US" altLang="zh-CN" dirty="0"/>
          </a:p>
          <a:p>
            <a:pPr marL="1074738" indent="-342900">
              <a:buSzPct val="80000"/>
              <a:buFont typeface="Wingdings" panose="05000000000000000000" pitchFamily="2" charset="2"/>
              <a:buChar char="l"/>
            </a:pPr>
            <a:r>
              <a:rPr lang="zh-CN" altLang="en-US" dirty="0"/>
              <a:t>所有者：通常为创建数据库的用户，默认情况下为执行 </a:t>
            </a:r>
            <a:r>
              <a:rPr lang="en-US" altLang="zh-CN" dirty="0"/>
              <a:t>CREATE DATABASE </a:t>
            </a:r>
            <a:r>
              <a:rPr lang="zh-CN" altLang="en-US" dirty="0"/>
              <a:t>命令的登录名。</a:t>
            </a:r>
            <a:endParaRPr lang="en-US" altLang="zh-CN" dirty="0"/>
          </a:p>
          <a:p>
            <a:pPr marL="1074738" indent="-342900">
              <a:buSzPct val="80000"/>
              <a:buFont typeface="Wingdings" panose="05000000000000000000" pitchFamily="2" charset="2"/>
              <a:buChar char="l"/>
            </a:pPr>
            <a:r>
              <a:rPr lang="zh-CN" altLang="en-US" dirty="0"/>
              <a:t>数据库大小：包括最初分配给数据文件和日志文件的空间大小、允许的最大容量、是否允许自动增长及增长方式。</a:t>
            </a:r>
          </a:p>
        </p:txBody>
      </p:sp>
    </p:spTree>
    <p:extLst>
      <p:ext uri="{BB962C8B-B14F-4D97-AF65-F5344CB8AC3E}">
        <p14:creationId xmlns:p14="http://schemas.microsoft.com/office/powerpoint/2010/main" val="106829157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9FB38-0B28-C106-783B-F8D1DC7F346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8FDEE5D-5934-E4CC-16B0-1B0B70679348}"/>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3D3147F5-E6E1-83A9-47DC-E9F8D2FE380C}"/>
              </a:ext>
            </a:extLst>
          </p:cNvPr>
          <p:cNvSpPr>
            <a:spLocks noGrp="1"/>
          </p:cNvSpPr>
          <p:nvPr>
            <p:ph type="body" sz="quarter" idx="11"/>
          </p:nvPr>
        </p:nvSpPr>
        <p:spPr>
          <a:xfrm>
            <a:off x="193192" y="1331170"/>
            <a:ext cx="11635136" cy="4910768"/>
          </a:xfrm>
        </p:spPr>
        <p:txBody>
          <a:bodyPr/>
          <a:lstStyle/>
          <a:p>
            <a:r>
              <a:rPr lang="en-US" altLang="zh-CN" dirty="0"/>
              <a:t>1. </a:t>
            </a:r>
            <a:r>
              <a:rPr lang="zh-CN" altLang="en-US" dirty="0"/>
              <a:t>使用 </a:t>
            </a:r>
            <a:r>
              <a:rPr lang="en-US" altLang="zh-CN" dirty="0"/>
              <a:t>SSMS </a:t>
            </a:r>
            <a:r>
              <a:rPr lang="zh-CN" altLang="en-US" dirty="0"/>
              <a:t>创建数据库</a:t>
            </a:r>
            <a:endParaRPr lang="en-US" altLang="zh-CN" dirty="0"/>
          </a:p>
          <a:p>
            <a:r>
              <a:rPr lang="zh-CN" altLang="en-US" dirty="0"/>
              <a:t>对于数据文件，默认设置如下：</a:t>
            </a:r>
            <a:endParaRPr lang="en-US" altLang="zh-CN" dirty="0"/>
          </a:p>
          <a:p>
            <a:pPr marL="1074738" indent="-342900">
              <a:buSzPct val="80000"/>
              <a:buFont typeface="Wingdings" panose="05000000000000000000" pitchFamily="2" charset="2"/>
              <a:buChar char="l"/>
            </a:pPr>
            <a:r>
              <a:rPr lang="zh-CN" altLang="en-US" dirty="0"/>
              <a:t>初始文件大小：</a:t>
            </a:r>
            <a:r>
              <a:rPr lang="en-US" altLang="zh-CN" dirty="0"/>
              <a:t>8 MB</a:t>
            </a:r>
            <a:r>
              <a:rPr lang="zh-CN" altLang="en-US" dirty="0"/>
              <a:t>。</a:t>
            </a:r>
          </a:p>
          <a:p>
            <a:pPr marL="1074738" indent="-342900">
              <a:buSzPct val="80000"/>
              <a:buFont typeface="Wingdings" panose="05000000000000000000" pitchFamily="2" charset="2"/>
              <a:buChar char="l"/>
            </a:pPr>
            <a:r>
              <a:rPr lang="zh-CN" altLang="en-US" dirty="0"/>
              <a:t>最大容量：理论上仅受硬盘空间限制，但在实际应用中，建议根据业务需求合理设置。</a:t>
            </a:r>
          </a:p>
          <a:p>
            <a:pPr marL="1074738" indent="-342900">
              <a:buSzPct val="80000"/>
              <a:buFont typeface="Wingdings" panose="05000000000000000000" pitchFamily="2" charset="2"/>
              <a:buChar char="l"/>
            </a:pPr>
            <a:r>
              <a:rPr lang="zh-CN" altLang="en-US" dirty="0"/>
              <a:t>自动增长：默认为启用，默认增量为 </a:t>
            </a:r>
            <a:r>
              <a:rPr lang="en-US" altLang="zh-CN" dirty="0"/>
              <a:t>64 MB </a:t>
            </a:r>
            <a:r>
              <a:rPr lang="zh-CN" altLang="en-US" dirty="0"/>
              <a:t>或按需调整。对于日志文件，默认设置如下：</a:t>
            </a:r>
          </a:p>
          <a:p>
            <a:pPr marL="1074738" indent="-342900">
              <a:buSzPct val="80000"/>
              <a:buFont typeface="Wingdings" panose="05000000000000000000" pitchFamily="2" charset="2"/>
              <a:buChar char="l"/>
            </a:pPr>
            <a:r>
              <a:rPr lang="zh-CN" altLang="en-US" dirty="0"/>
              <a:t>初始文件大小：</a:t>
            </a:r>
            <a:r>
              <a:rPr lang="en-US" altLang="zh-CN" dirty="0"/>
              <a:t>8 MB</a:t>
            </a:r>
            <a:r>
              <a:rPr lang="zh-CN" altLang="en-US" dirty="0"/>
              <a:t>。</a:t>
            </a:r>
          </a:p>
          <a:p>
            <a:pPr marL="1074738" indent="-342900">
              <a:buSzPct val="80000"/>
              <a:buFont typeface="Wingdings" panose="05000000000000000000" pitchFamily="2" charset="2"/>
              <a:buChar char="l"/>
            </a:pPr>
            <a:r>
              <a:rPr lang="zh-CN" altLang="en-US" dirty="0"/>
              <a:t>最大容量：理论上仅受限于可用磁盘空间，但在实际应用中应考虑性能和管理因素进行适当配置。</a:t>
            </a:r>
          </a:p>
          <a:p>
            <a:pPr marL="1074738" indent="-342900">
              <a:buSzPct val="80000"/>
              <a:buFont typeface="Wingdings" panose="05000000000000000000" pitchFamily="2" charset="2"/>
              <a:buChar char="l"/>
            </a:pPr>
            <a:r>
              <a:rPr lang="zh-CN" altLang="en-US" dirty="0"/>
              <a:t>自动增长：默认为启用，默认增量为 </a:t>
            </a:r>
            <a:r>
              <a:rPr lang="en-US" altLang="zh-CN" dirty="0"/>
              <a:t>64 MB </a:t>
            </a:r>
            <a:r>
              <a:rPr lang="zh-CN" altLang="en-US" dirty="0"/>
              <a:t>或按需调整。</a:t>
            </a:r>
          </a:p>
        </p:txBody>
      </p:sp>
    </p:spTree>
    <p:extLst>
      <p:ext uri="{BB962C8B-B14F-4D97-AF65-F5344CB8AC3E}">
        <p14:creationId xmlns:p14="http://schemas.microsoft.com/office/powerpoint/2010/main" val="124072239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C2BA2-6847-6B6C-2556-CF8842C1D7A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9C304E3-3060-3D04-809F-2E7DF7A65583}"/>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0EFD44D4-5B09-2904-CEC0-2773DE5254D0}"/>
              </a:ext>
            </a:extLst>
          </p:cNvPr>
          <p:cNvSpPr>
            <a:spLocks noGrp="1"/>
          </p:cNvSpPr>
          <p:nvPr>
            <p:ph type="body" sz="quarter" idx="11"/>
          </p:nvPr>
        </p:nvSpPr>
        <p:spPr>
          <a:xfrm>
            <a:off x="193192" y="1818482"/>
            <a:ext cx="5623146" cy="3936142"/>
          </a:xfrm>
        </p:spPr>
        <p:txBody>
          <a:bodyPr/>
          <a:lstStyle/>
          <a:p>
            <a:r>
              <a:rPr lang="en-US" altLang="zh-CN" dirty="0"/>
              <a:t>1. </a:t>
            </a:r>
            <a:r>
              <a:rPr lang="zh-CN" altLang="en-US" dirty="0"/>
              <a:t>使用 </a:t>
            </a:r>
            <a:r>
              <a:rPr lang="en-US" altLang="zh-CN" dirty="0"/>
              <a:t>SSMS </a:t>
            </a:r>
            <a:r>
              <a:rPr lang="zh-CN" altLang="en-US" dirty="0"/>
              <a:t>创建数据库</a:t>
            </a:r>
            <a:endParaRPr lang="en-US" altLang="zh-CN" dirty="0"/>
          </a:p>
          <a:p>
            <a:r>
              <a:rPr lang="zh-CN" altLang="en-US" dirty="0"/>
              <a:t>具体操作步骤如下：</a:t>
            </a:r>
            <a:endParaRPr lang="en-US" altLang="zh-CN" dirty="0"/>
          </a:p>
          <a:p>
            <a:r>
              <a:rPr lang="zh-CN" altLang="en-US" dirty="0"/>
              <a:t>步骤 </a:t>
            </a:r>
            <a:r>
              <a:rPr lang="en-US" altLang="zh-CN" dirty="0"/>
              <a:t>01</a:t>
            </a:r>
            <a:r>
              <a:rPr lang="zh-CN" altLang="en-US" dirty="0"/>
              <a:t>　启动 </a:t>
            </a:r>
            <a:r>
              <a:rPr lang="en-US" altLang="zh-CN" dirty="0"/>
              <a:t>SSMS </a:t>
            </a:r>
            <a:r>
              <a:rPr lang="zh-CN" altLang="en-US" dirty="0"/>
              <a:t>并连接数据库引擎。</a:t>
            </a:r>
            <a:endParaRPr lang="en-US" altLang="zh-CN" dirty="0"/>
          </a:p>
          <a:p>
            <a:r>
              <a:rPr lang="zh-CN" altLang="en-US" dirty="0"/>
              <a:t>打开 </a:t>
            </a:r>
            <a:r>
              <a:rPr lang="en-US" altLang="zh-CN" dirty="0"/>
              <a:t>SQL Server Management Studio</a:t>
            </a:r>
            <a:r>
              <a:rPr lang="zh-CN" altLang="en-US" dirty="0"/>
              <a:t>，在“连接到服务器”窗口进行连接设置，如图 </a:t>
            </a:r>
            <a:r>
              <a:rPr lang="en-US" altLang="zh-CN" dirty="0"/>
              <a:t>5-1 </a:t>
            </a:r>
            <a:r>
              <a:rPr lang="zh-CN" altLang="en-US" dirty="0"/>
              <a:t>所示。单击“连接”按钮进入主界面，如同 </a:t>
            </a:r>
            <a:r>
              <a:rPr lang="en-US" altLang="zh-CN" dirty="0"/>
              <a:t>5-2 </a:t>
            </a:r>
            <a:r>
              <a:rPr lang="zh-CN" altLang="en-US" dirty="0"/>
              <a:t>所示。</a:t>
            </a:r>
          </a:p>
        </p:txBody>
      </p:sp>
      <p:pic>
        <p:nvPicPr>
          <p:cNvPr id="7" name="图片占位符 6">
            <a:extLst>
              <a:ext uri="{FF2B5EF4-FFF2-40B4-BE49-F238E27FC236}">
                <a16:creationId xmlns:a16="http://schemas.microsoft.com/office/drawing/2014/main" id="{F7CF6DEA-61BA-10FF-597D-F9837B5FECA5}"/>
              </a:ext>
            </a:extLst>
          </p:cNvPr>
          <p:cNvPicPr>
            <a:picLocks noGrp="1" noChangeAspect="1"/>
          </p:cNvPicPr>
          <p:nvPr>
            <p:ph type="pic" sz="quarter" idx="12"/>
          </p:nvPr>
        </p:nvPicPr>
        <p:blipFill rotWithShape="1">
          <a:blip r:embed="rId2"/>
          <a:srcRect t="-14420" b="-14420"/>
          <a:stretch>
            <a:fillRect/>
          </a:stretch>
        </p:blipFill>
        <p:spPr>
          <a:xfrm>
            <a:off x="5919788" y="839788"/>
            <a:ext cx="5892800" cy="5892800"/>
          </a:xfrm>
          <a:prstGeom prst="rect">
            <a:avLst/>
          </a:prstGeom>
        </p:spPr>
      </p:pic>
    </p:spTree>
    <p:extLst>
      <p:ext uri="{BB962C8B-B14F-4D97-AF65-F5344CB8AC3E}">
        <p14:creationId xmlns:p14="http://schemas.microsoft.com/office/powerpoint/2010/main" val="42799083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2B2FE5-65B5-96C6-45CE-91F89FEAACB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B3F809F-9C79-A1BE-8A27-4FDF85601402}"/>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8" name="图片占位符 7">
            <a:extLst>
              <a:ext uri="{FF2B5EF4-FFF2-40B4-BE49-F238E27FC236}">
                <a16:creationId xmlns:a16="http://schemas.microsoft.com/office/drawing/2014/main" id="{596E680A-FFDD-B5A0-3E4D-D94CCEEA01AE}"/>
              </a:ext>
            </a:extLst>
          </p:cNvPr>
          <p:cNvPicPr>
            <a:picLocks noGrp="1" noChangeAspect="1"/>
          </p:cNvPicPr>
          <p:nvPr>
            <p:ph type="pic" sz="quarter" idx="12"/>
          </p:nvPr>
        </p:nvPicPr>
        <p:blipFill rotWithShape="1">
          <a:blip r:embed="rId2"/>
          <a:srcRect l="-26386" r="-26386"/>
          <a:stretch>
            <a:fillRect/>
          </a:stretch>
        </p:blipFill>
        <p:spPr>
          <a:prstGeom prst="rect">
            <a:avLst/>
          </a:prstGeom>
        </p:spPr>
      </p:pic>
    </p:spTree>
    <p:extLst>
      <p:ext uri="{BB962C8B-B14F-4D97-AF65-F5344CB8AC3E}">
        <p14:creationId xmlns:p14="http://schemas.microsoft.com/office/powerpoint/2010/main" val="400007306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61015-DED4-CBAF-F502-E058C424052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B875ADA-DE52-4AC0-C518-455203151CE0}"/>
              </a:ext>
            </a:extLst>
          </p:cNvPr>
          <p:cNvSpPr>
            <a:spLocks noGrp="1"/>
          </p:cNvSpPr>
          <p:nvPr>
            <p:ph type="body" sz="quarter" idx="10"/>
          </p:nvPr>
        </p:nvSpPr>
        <p:spPr/>
        <p:txBody>
          <a:bodyPr/>
          <a:lstStyle/>
          <a:p>
            <a:r>
              <a:rPr lang="en-US" altLang="zh-CN" dirty="0"/>
              <a:t>1.3 </a:t>
            </a:r>
            <a:r>
              <a:rPr lang="zh-CN" altLang="en-US" dirty="0"/>
              <a:t>关系型数据库</a:t>
            </a:r>
          </a:p>
        </p:txBody>
      </p:sp>
      <p:sp>
        <p:nvSpPr>
          <p:cNvPr id="5" name="文本占位符 4">
            <a:extLst>
              <a:ext uri="{FF2B5EF4-FFF2-40B4-BE49-F238E27FC236}">
                <a16:creationId xmlns:a16="http://schemas.microsoft.com/office/drawing/2014/main" id="{EEDA9FFE-1272-12B9-335F-17BED7668C98}"/>
              </a:ext>
            </a:extLst>
          </p:cNvPr>
          <p:cNvSpPr>
            <a:spLocks noGrp="1"/>
          </p:cNvSpPr>
          <p:nvPr>
            <p:ph type="body" sz="quarter" idx="11"/>
          </p:nvPr>
        </p:nvSpPr>
        <p:spPr>
          <a:xfrm>
            <a:off x="193192" y="1328123"/>
            <a:ext cx="5623146" cy="4916859"/>
          </a:xfrm>
        </p:spPr>
        <p:txBody>
          <a:bodyPr/>
          <a:lstStyle/>
          <a:p>
            <a:r>
              <a:rPr lang="en-US" altLang="zh-CN" dirty="0"/>
              <a:t>1.3.3</a:t>
            </a:r>
            <a:r>
              <a:rPr lang="zh-CN" altLang="en-US" dirty="0"/>
              <a:t>　关系型数据库管理系统</a:t>
            </a:r>
            <a:endParaRPr lang="en-US" altLang="zh-CN" dirty="0"/>
          </a:p>
          <a:p>
            <a:r>
              <a:rPr lang="en-US" altLang="zh-CN" dirty="0"/>
              <a:t>1. </a:t>
            </a:r>
            <a:r>
              <a:rPr lang="zh-CN" altLang="en-US" dirty="0"/>
              <a:t>关系型数据库管理系统的概念</a:t>
            </a:r>
            <a:endParaRPr lang="en-US" altLang="zh-CN" dirty="0"/>
          </a:p>
          <a:p>
            <a:r>
              <a:rPr lang="zh-CN" altLang="en-US" dirty="0"/>
              <a:t>数据库管理系统（</a:t>
            </a:r>
            <a:r>
              <a:rPr lang="en-US" altLang="zh-CN" dirty="0"/>
              <a:t>database management system, DBMS</a:t>
            </a:r>
            <a:r>
              <a:rPr lang="zh-CN" altLang="en-US" dirty="0"/>
              <a:t>）是位于用户与操作系统之间的一套数据管理软件，它属于系统软件，为用户或应用程序提供访问数据库的方法，包括数据库的建立、查询、更新，以及各种数据控制和操作。数据库管理系统的结构如图 </a:t>
            </a:r>
            <a:r>
              <a:rPr lang="en-US" altLang="zh-CN" dirty="0"/>
              <a:t>1-13 </a:t>
            </a:r>
            <a:r>
              <a:rPr lang="zh-CN" altLang="en-US" dirty="0"/>
              <a:t>所示。</a:t>
            </a:r>
            <a:endParaRPr lang="en-US" altLang="zh-CN" dirty="0"/>
          </a:p>
        </p:txBody>
      </p:sp>
      <p:pic>
        <p:nvPicPr>
          <p:cNvPr id="6" name="图片占位符 5">
            <a:extLst>
              <a:ext uri="{FF2B5EF4-FFF2-40B4-BE49-F238E27FC236}">
                <a16:creationId xmlns:a16="http://schemas.microsoft.com/office/drawing/2014/main" id="{3216CCE6-065D-2FB5-881E-A042B11FFD3D}"/>
              </a:ext>
            </a:extLst>
          </p:cNvPr>
          <p:cNvPicPr>
            <a:picLocks noGrp="1" noChangeAspect="1"/>
          </p:cNvPicPr>
          <p:nvPr>
            <p:ph type="pic" sz="quarter" idx="12"/>
          </p:nvPr>
        </p:nvPicPr>
        <p:blipFill rotWithShape="1">
          <a:blip r:embed="rId2"/>
          <a:srcRect t="-77962" b="-77962"/>
          <a:stretch>
            <a:fillRect/>
          </a:stretch>
        </p:blipFill>
        <p:spPr>
          <a:prstGeom prst="rect">
            <a:avLst/>
          </a:prstGeom>
        </p:spPr>
      </p:pic>
    </p:spTree>
    <p:extLst>
      <p:ext uri="{BB962C8B-B14F-4D97-AF65-F5344CB8AC3E}">
        <p14:creationId xmlns:p14="http://schemas.microsoft.com/office/powerpoint/2010/main" val="286039308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E9843-59AE-9C26-3BDA-536C59BF1E8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8B4B5A9-B9D4-2DFF-DB5A-B854F6E3F17A}"/>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0C17D13F-F20B-C9D5-50A1-72CA3F38F263}"/>
              </a:ext>
            </a:extLst>
          </p:cNvPr>
          <p:cNvSpPr>
            <a:spLocks noGrp="1"/>
          </p:cNvSpPr>
          <p:nvPr>
            <p:ph type="body" sz="quarter" idx="11"/>
          </p:nvPr>
        </p:nvSpPr>
        <p:spPr>
          <a:xfrm>
            <a:off x="193192" y="1818482"/>
            <a:ext cx="5623146" cy="3936142"/>
          </a:xfrm>
        </p:spPr>
        <p:txBody>
          <a:bodyPr/>
          <a:lstStyle/>
          <a:p>
            <a:r>
              <a:rPr lang="en-US" altLang="zh-CN" dirty="0"/>
              <a:t>1. </a:t>
            </a:r>
            <a:r>
              <a:rPr lang="zh-CN" altLang="en-US" dirty="0"/>
              <a:t>使用 </a:t>
            </a:r>
            <a:r>
              <a:rPr lang="en-US" altLang="zh-CN" dirty="0"/>
              <a:t>SSMS </a:t>
            </a:r>
            <a:r>
              <a:rPr lang="zh-CN" altLang="en-US" dirty="0"/>
              <a:t>创建数据库</a:t>
            </a:r>
            <a:endParaRPr lang="en-US" altLang="zh-CN" dirty="0"/>
          </a:p>
          <a:p>
            <a:r>
              <a:rPr lang="zh-CN" altLang="en-US" dirty="0"/>
              <a:t>具体操作步骤如下：</a:t>
            </a:r>
            <a:endParaRPr lang="en-US" altLang="zh-CN" dirty="0"/>
          </a:p>
          <a:p>
            <a:r>
              <a:rPr lang="zh-CN" altLang="en-US" dirty="0"/>
              <a:t>步骤 </a:t>
            </a:r>
            <a:r>
              <a:rPr lang="en-US" altLang="zh-CN" dirty="0"/>
              <a:t>02</a:t>
            </a:r>
            <a:r>
              <a:rPr lang="zh-CN" altLang="en-US" dirty="0"/>
              <a:t>　创建新数据库。</a:t>
            </a:r>
            <a:endParaRPr lang="en-US" altLang="zh-CN" dirty="0"/>
          </a:p>
          <a:p>
            <a:r>
              <a:rPr lang="zh-CN" altLang="en-US" dirty="0"/>
              <a:t>在界面右侧的对象资源管理器中右键单击“数据库”节点，在弹出的快捷菜单中选择“新建数据库”选项，如图 </a:t>
            </a:r>
            <a:r>
              <a:rPr lang="en-US" altLang="zh-CN" dirty="0"/>
              <a:t>5-3 </a:t>
            </a:r>
            <a:r>
              <a:rPr lang="zh-CN" altLang="en-US" dirty="0"/>
              <a:t>所示。弹出“新建数据库” 对话框，在其中进行如图 </a:t>
            </a:r>
            <a:r>
              <a:rPr lang="en-US" altLang="zh-CN" dirty="0"/>
              <a:t>5-4 </a:t>
            </a:r>
            <a:r>
              <a:rPr lang="zh-CN" altLang="en-US" dirty="0"/>
              <a:t>所示的设置。</a:t>
            </a:r>
          </a:p>
        </p:txBody>
      </p:sp>
      <p:pic>
        <p:nvPicPr>
          <p:cNvPr id="8" name="图片占位符 7">
            <a:extLst>
              <a:ext uri="{FF2B5EF4-FFF2-40B4-BE49-F238E27FC236}">
                <a16:creationId xmlns:a16="http://schemas.microsoft.com/office/drawing/2014/main" id="{EE716730-7BCB-EF2F-FF7E-B3886A95E8A6}"/>
              </a:ext>
            </a:extLst>
          </p:cNvPr>
          <p:cNvPicPr>
            <a:picLocks noGrp="1" noChangeAspect="1"/>
          </p:cNvPicPr>
          <p:nvPr>
            <p:ph type="pic" sz="quarter" idx="12"/>
          </p:nvPr>
        </p:nvPicPr>
        <p:blipFill rotWithShape="1">
          <a:blip r:embed="rId2"/>
          <a:srcRect t="-14178" b="-14178"/>
          <a:stretch>
            <a:fillRect/>
          </a:stretch>
        </p:blipFill>
        <p:spPr>
          <a:prstGeom prst="rect">
            <a:avLst/>
          </a:prstGeom>
        </p:spPr>
      </p:pic>
    </p:spTree>
    <p:extLst>
      <p:ext uri="{BB962C8B-B14F-4D97-AF65-F5344CB8AC3E}">
        <p14:creationId xmlns:p14="http://schemas.microsoft.com/office/powerpoint/2010/main" val="28079867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82EEC-C4DB-483D-52FD-7F37638B8EF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5FE06A9-3143-86C1-ECE5-2EFEDEBA8D2A}"/>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6" name="图片占位符 5">
            <a:extLst>
              <a:ext uri="{FF2B5EF4-FFF2-40B4-BE49-F238E27FC236}">
                <a16:creationId xmlns:a16="http://schemas.microsoft.com/office/drawing/2014/main" id="{FB4FFC8F-EA9A-B7FF-B18F-D4F5A008CE20}"/>
              </a:ext>
            </a:extLst>
          </p:cNvPr>
          <p:cNvPicPr>
            <a:picLocks noGrp="1" noChangeAspect="1"/>
          </p:cNvPicPr>
          <p:nvPr>
            <p:ph type="pic" sz="quarter" idx="12"/>
          </p:nvPr>
        </p:nvPicPr>
        <p:blipFill rotWithShape="1">
          <a:blip r:embed="rId2"/>
          <a:srcRect l="-26908" r="-26908"/>
          <a:stretch>
            <a:fillRect/>
          </a:stretch>
        </p:blipFill>
        <p:spPr>
          <a:prstGeom prst="rect">
            <a:avLst/>
          </a:prstGeom>
        </p:spPr>
      </p:pic>
    </p:spTree>
    <p:extLst>
      <p:ext uri="{BB962C8B-B14F-4D97-AF65-F5344CB8AC3E}">
        <p14:creationId xmlns:p14="http://schemas.microsoft.com/office/powerpoint/2010/main" val="16264888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F13E8-41A7-3BDB-1D22-9D25C8B0AD9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21E99A6-B931-46BB-0AB0-AD9B329E2D91}"/>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87FF0E32-6BA6-BD80-98EF-E4CFDE3F502B}"/>
              </a:ext>
            </a:extLst>
          </p:cNvPr>
          <p:cNvSpPr>
            <a:spLocks noGrp="1"/>
          </p:cNvSpPr>
          <p:nvPr>
            <p:ph type="body" sz="quarter" idx="11"/>
          </p:nvPr>
        </p:nvSpPr>
        <p:spPr>
          <a:xfrm>
            <a:off x="193192" y="1818482"/>
            <a:ext cx="11635136" cy="3936142"/>
          </a:xfrm>
        </p:spPr>
        <p:txBody>
          <a:bodyPr/>
          <a:lstStyle/>
          <a:p>
            <a:r>
              <a:rPr lang="en-US" altLang="zh-CN" dirty="0"/>
              <a:t>1. </a:t>
            </a:r>
            <a:r>
              <a:rPr lang="zh-CN" altLang="en-US" dirty="0"/>
              <a:t>使用 </a:t>
            </a:r>
            <a:r>
              <a:rPr lang="en-US" altLang="zh-CN" dirty="0"/>
              <a:t>SSMS </a:t>
            </a:r>
            <a:r>
              <a:rPr lang="zh-CN" altLang="en-US" dirty="0"/>
              <a:t>创建数据库</a:t>
            </a:r>
            <a:endParaRPr lang="en-US" altLang="zh-CN" dirty="0"/>
          </a:p>
          <a:p>
            <a:r>
              <a:rPr lang="zh-CN" altLang="en-US" dirty="0"/>
              <a:t>具体设置内容说明如下：</a:t>
            </a:r>
            <a:endParaRPr lang="en-US" altLang="zh-CN" dirty="0"/>
          </a:p>
          <a:p>
            <a:pPr marL="1074738" indent="-342900">
              <a:buSzPct val="80000"/>
              <a:buFont typeface="Wingdings" panose="05000000000000000000" pitchFamily="2" charset="2"/>
              <a:buChar char="l"/>
            </a:pPr>
            <a:r>
              <a:rPr lang="zh-CN" altLang="en-US" dirty="0"/>
              <a:t>数据库名称：</a:t>
            </a:r>
            <a:r>
              <a:rPr lang="en-US" altLang="zh-CN" dirty="0" err="1"/>
              <a:t>EB_Shop</a:t>
            </a:r>
            <a:r>
              <a:rPr lang="zh-CN" altLang="en-US" dirty="0"/>
              <a:t>。</a:t>
            </a:r>
            <a:endParaRPr lang="en-US" altLang="zh-CN" dirty="0"/>
          </a:p>
          <a:p>
            <a:pPr marL="1074738" indent="-342900">
              <a:buSzPct val="80000"/>
              <a:buFont typeface="Wingdings" panose="05000000000000000000" pitchFamily="2" charset="2"/>
              <a:buChar char="l"/>
            </a:pPr>
            <a:r>
              <a:rPr lang="zh-CN" altLang="en-US" dirty="0"/>
              <a:t>主数据文件物理路径：可保留默认或修改为自定义路径，此处保持默认。</a:t>
            </a:r>
            <a:endParaRPr lang="en-US" altLang="zh-CN" dirty="0"/>
          </a:p>
          <a:p>
            <a:pPr marL="1074738" indent="-342900">
              <a:buSzPct val="80000"/>
              <a:buFont typeface="Wingdings" panose="05000000000000000000" pitchFamily="2" charset="2"/>
              <a:buChar char="l"/>
            </a:pPr>
            <a:r>
              <a:rPr lang="zh-CN" altLang="en-US" dirty="0"/>
              <a:t>日志文件逻辑名称：默认为 </a:t>
            </a:r>
            <a:r>
              <a:rPr lang="en-US" altLang="zh-CN" dirty="0"/>
              <a:t>EB_Shop_Log</a:t>
            </a:r>
            <a:r>
              <a:rPr lang="zh-CN" altLang="en-US" dirty="0"/>
              <a:t>。</a:t>
            </a:r>
            <a:endParaRPr lang="en-US" altLang="zh-CN" dirty="0"/>
          </a:p>
          <a:p>
            <a:pPr marL="1074738" indent="-342900">
              <a:buSzPct val="80000"/>
              <a:buFont typeface="Wingdings" panose="05000000000000000000" pitchFamily="2" charset="2"/>
              <a:buChar char="l"/>
            </a:pPr>
            <a:r>
              <a:rPr lang="zh-CN" altLang="en-US" dirty="0"/>
              <a:t>日志文件物理路径：可保留默认或修改为自定义路径，此处保持默认。</a:t>
            </a:r>
            <a:endParaRPr lang="en-US" altLang="zh-CN" dirty="0"/>
          </a:p>
          <a:p>
            <a:pPr marL="1074738" indent="-342900">
              <a:buSzPct val="80000"/>
              <a:buFont typeface="Wingdings" panose="05000000000000000000" pitchFamily="2" charset="2"/>
              <a:buChar char="l"/>
            </a:pPr>
            <a:r>
              <a:rPr lang="zh-CN" altLang="en-US" dirty="0"/>
              <a:t>主数据文件初始大小：</a:t>
            </a:r>
            <a:r>
              <a:rPr lang="en-US" altLang="zh-CN" dirty="0"/>
              <a:t>50 MB</a:t>
            </a:r>
            <a:r>
              <a:rPr lang="zh-CN" altLang="en-US" dirty="0"/>
              <a:t>；文件增长：</a:t>
            </a:r>
            <a:r>
              <a:rPr lang="en-US" altLang="zh-CN" dirty="0"/>
              <a:t>10 MB</a:t>
            </a:r>
            <a:r>
              <a:rPr lang="zh-CN" altLang="en-US" dirty="0"/>
              <a:t>；最大值：</a:t>
            </a:r>
            <a:r>
              <a:rPr lang="en-US" altLang="zh-CN" dirty="0"/>
              <a:t>500 MB</a:t>
            </a:r>
            <a:r>
              <a:rPr lang="zh-CN" altLang="en-US" dirty="0"/>
              <a:t>。</a:t>
            </a:r>
            <a:endParaRPr lang="en-US" altLang="zh-CN" dirty="0"/>
          </a:p>
          <a:p>
            <a:pPr marL="1074738" indent="-342900">
              <a:buSzPct val="80000"/>
              <a:buFont typeface="Wingdings" panose="05000000000000000000" pitchFamily="2" charset="2"/>
              <a:buChar char="l"/>
            </a:pPr>
            <a:r>
              <a:rPr lang="zh-CN" altLang="en-US" dirty="0"/>
              <a:t>日志文件初始大小：</a:t>
            </a:r>
            <a:r>
              <a:rPr lang="en-US" altLang="zh-CN" dirty="0"/>
              <a:t>25 MB</a:t>
            </a:r>
            <a:r>
              <a:rPr lang="zh-CN" altLang="en-US" dirty="0"/>
              <a:t>；文件增长：</a:t>
            </a:r>
            <a:r>
              <a:rPr lang="en-US" altLang="zh-CN" dirty="0"/>
              <a:t>5 MB</a:t>
            </a:r>
            <a:r>
              <a:rPr lang="zh-CN" altLang="en-US" dirty="0"/>
              <a:t>；最大值：</a:t>
            </a:r>
            <a:r>
              <a:rPr lang="en-US" altLang="zh-CN" dirty="0"/>
              <a:t>250 MB</a:t>
            </a:r>
            <a:r>
              <a:rPr lang="zh-CN" altLang="en-US" dirty="0"/>
              <a:t>。</a:t>
            </a:r>
          </a:p>
        </p:txBody>
      </p:sp>
    </p:spTree>
    <p:extLst>
      <p:ext uri="{BB962C8B-B14F-4D97-AF65-F5344CB8AC3E}">
        <p14:creationId xmlns:p14="http://schemas.microsoft.com/office/powerpoint/2010/main" val="90024149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D7284-4DF8-AD6B-CFFA-A2303B85EF4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8F3CB2F-E5FD-BC6C-6E7F-19705E38B625}"/>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8D6506A1-5ED6-BBC4-4ABB-94232114E9C9}"/>
              </a:ext>
            </a:extLst>
          </p:cNvPr>
          <p:cNvSpPr>
            <a:spLocks noGrp="1"/>
          </p:cNvSpPr>
          <p:nvPr>
            <p:ph type="body" sz="quarter" idx="11"/>
          </p:nvPr>
        </p:nvSpPr>
        <p:spPr>
          <a:xfrm>
            <a:off x="193192" y="1574825"/>
            <a:ext cx="5623146" cy="4423455"/>
          </a:xfrm>
        </p:spPr>
        <p:txBody>
          <a:bodyPr/>
          <a:lstStyle/>
          <a:p>
            <a:r>
              <a:rPr lang="en-US" altLang="zh-CN" dirty="0"/>
              <a:t>1. </a:t>
            </a:r>
            <a:r>
              <a:rPr lang="zh-CN" altLang="en-US" dirty="0"/>
              <a:t>使用 </a:t>
            </a:r>
            <a:r>
              <a:rPr lang="en-US" altLang="zh-CN" dirty="0"/>
              <a:t>SSMS </a:t>
            </a:r>
            <a:r>
              <a:rPr lang="zh-CN" altLang="en-US" dirty="0"/>
              <a:t>创建数据库</a:t>
            </a:r>
            <a:endParaRPr lang="en-US" altLang="zh-CN" dirty="0"/>
          </a:p>
          <a:p>
            <a:r>
              <a:rPr lang="zh-CN" altLang="en-US" dirty="0"/>
              <a:t>步骤 </a:t>
            </a:r>
            <a:r>
              <a:rPr lang="en-US" altLang="zh-CN" dirty="0"/>
              <a:t>03</a:t>
            </a:r>
            <a:r>
              <a:rPr lang="zh-CN" altLang="en-US" dirty="0"/>
              <a:t>　设置后单击“确定”按钮，完成数据库创建。</a:t>
            </a:r>
            <a:endParaRPr lang="en-US" altLang="zh-CN" dirty="0"/>
          </a:p>
          <a:p>
            <a:r>
              <a:rPr lang="zh-CN" altLang="en-US" dirty="0"/>
              <a:t>返回对象资源管理器，可以看到名为 “ </a:t>
            </a:r>
            <a:r>
              <a:rPr lang="en-US" altLang="zh-CN" dirty="0" err="1"/>
              <a:t>EB_Shop</a:t>
            </a:r>
            <a:r>
              <a:rPr lang="en-US" altLang="zh-CN" dirty="0"/>
              <a:t>” </a:t>
            </a:r>
            <a:r>
              <a:rPr lang="zh-CN" altLang="en-US" dirty="0"/>
              <a:t>的数据库已存在，如图 </a:t>
            </a:r>
            <a:r>
              <a:rPr lang="en-US" altLang="zh-CN" dirty="0"/>
              <a:t>5-5 </a:t>
            </a:r>
            <a:r>
              <a:rPr lang="zh-CN" altLang="en-US" dirty="0"/>
              <a:t>所示。在 </a:t>
            </a:r>
            <a:r>
              <a:rPr lang="en-US" altLang="zh-CN" dirty="0" err="1"/>
              <a:t>EB_Shop</a:t>
            </a:r>
            <a:r>
              <a:rPr lang="en-US" altLang="zh-CN" dirty="0"/>
              <a:t> </a:t>
            </a:r>
            <a:r>
              <a:rPr lang="zh-CN" altLang="en-US" dirty="0"/>
              <a:t>数据库的名称上右键单击，在弹出的快捷菜单中可对数据库进行重命名、删除、修改属性等操作，如图 </a:t>
            </a:r>
            <a:r>
              <a:rPr lang="en-US" altLang="zh-CN" dirty="0"/>
              <a:t>5-6</a:t>
            </a:r>
            <a:r>
              <a:rPr lang="zh-CN" altLang="en-US" dirty="0"/>
              <a:t>所示。</a:t>
            </a:r>
          </a:p>
        </p:txBody>
      </p:sp>
      <p:pic>
        <p:nvPicPr>
          <p:cNvPr id="15" name="图片占位符 14">
            <a:extLst>
              <a:ext uri="{FF2B5EF4-FFF2-40B4-BE49-F238E27FC236}">
                <a16:creationId xmlns:a16="http://schemas.microsoft.com/office/drawing/2014/main" id="{C4F6AF0A-30BB-DCC0-510D-7B202D9E49F6}"/>
              </a:ext>
            </a:extLst>
          </p:cNvPr>
          <p:cNvPicPr>
            <a:picLocks noGrp="1" noChangeAspect="1"/>
          </p:cNvPicPr>
          <p:nvPr>
            <p:ph type="pic" sz="quarter" idx="12"/>
          </p:nvPr>
        </p:nvPicPr>
        <p:blipFill rotWithShape="1">
          <a:blip r:embed="rId2"/>
          <a:srcRect t="-14564" b="-14564"/>
          <a:stretch>
            <a:fillRect/>
          </a:stretch>
        </p:blipFill>
        <p:spPr>
          <a:prstGeom prst="rect">
            <a:avLst/>
          </a:prstGeom>
        </p:spPr>
      </p:pic>
    </p:spTree>
    <p:extLst>
      <p:ext uri="{BB962C8B-B14F-4D97-AF65-F5344CB8AC3E}">
        <p14:creationId xmlns:p14="http://schemas.microsoft.com/office/powerpoint/2010/main" val="50455474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688D6-9877-7066-2EE7-1F03F0BA8B7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0E54936-1D60-AEFD-1CBE-9BEFC66D9A0B}"/>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014295AC-2FD9-EADA-5771-975DA17BDC9E}"/>
              </a:ext>
            </a:extLst>
          </p:cNvPr>
          <p:cNvSpPr>
            <a:spLocks noGrp="1"/>
          </p:cNvSpPr>
          <p:nvPr>
            <p:ph type="body" sz="quarter" idx="11"/>
          </p:nvPr>
        </p:nvSpPr>
        <p:spPr>
          <a:xfrm>
            <a:off x="193192" y="2549451"/>
            <a:ext cx="11635136" cy="2474203"/>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1</a:t>
            </a:r>
            <a:r>
              <a:rPr lang="zh-CN" altLang="en-US" dirty="0"/>
              <a:t>）确定数据表结构。</a:t>
            </a:r>
            <a:endParaRPr lang="en-US" altLang="zh-CN" dirty="0"/>
          </a:p>
          <a:p>
            <a:r>
              <a:rPr lang="zh-CN" altLang="en-US" dirty="0"/>
              <a:t>在 </a:t>
            </a:r>
            <a:r>
              <a:rPr lang="en-US" altLang="zh-CN" dirty="0" err="1"/>
              <a:t>EB_Shop</a:t>
            </a:r>
            <a:r>
              <a:rPr lang="en-US" altLang="zh-CN" dirty="0"/>
              <a:t> </a:t>
            </a:r>
            <a:r>
              <a:rPr lang="zh-CN" altLang="en-US" dirty="0"/>
              <a:t>数据库中，需要创建符合业务需求的数据表，包括用户表（</a:t>
            </a:r>
            <a:r>
              <a:rPr lang="en-US" altLang="zh-CN" dirty="0"/>
              <a:t>Users</a:t>
            </a:r>
            <a:r>
              <a:rPr lang="zh-CN" altLang="en-US" dirty="0"/>
              <a:t>）、商品表（</a:t>
            </a:r>
            <a:r>
              <a:rPr lang="en-US" altLang="zh-CN" dirty="0"/>
              <a:t>Books</a:t>
            </a:r>
            <a:r>
              <a:rPr lang="zh-CN" altLang="en-US" dirty="0"/>
              <a:t>）、购物车表（</a:t>
            </a:r>
            <a:r>
              <a:rPr lang="en-US" altLang="zh-CN" dirty="0" err="1"/>
              <a:t>ShoppingCart</a:t>
            </a:r>
            <a:r>
              <a:rPr lang="zh-CN" altLang="en-US" dirty="0"/>
              <a:t>）、快递表（</a:t>
            </a:r>
            <a:r>
              <a:rPr lang="en-US" altLang="zh-CN" dirty="0"/>
              <a:t>Express</a:t>
            </a:r>
            <a:r>
              <a:rPr lang="zh-CN" altLang="en-US" dirty="0"/>
              <a:t>）、订单表（</a:t>
            </a:r>
            <a:r>
              <a:rPr lang="en-US" altLang="zh-CN" dirty="0"/>
              <a:t>Orders</a:t>
            </a:r>
            <a:r>
              <a:rPr lang="zh-CN" altLang="en-US" dirty="0"/>
              <a:t>）和评价表（</a:t>
            </a:r>
            <a:r>
              <a:rPr lang="en-US" altLang="zh-CN" dirty="0"/>
              <a:t>Reviews</a:t>
            </a:r>
            <a:r>
              <a:rPr lang="zh-CN" altLang="en-US" dirty="0"/>
              <a:t>）。各数据表的结构及说明分别如表 </a:t>
            </a:r>
            <a:r>
              <a:rPr lang="en-US" altLang="zh-CN" dirty="0"/>
              <a:t>5-3 </a:t>
            </a:r>
            <a:r>
              <a:rPr lang="zh-CN" altLang="en-US" dirty="0"/>
              <a:t>～表 </a:t>
            </a:r>
            <a:r>
              <a:rPr lang="en-US" altLang="zh-CN" dirty="0"/>
              <a:t>5-8 </a:t>
            </a:r>
            <a:r>
              <a:rPr lang="zh-CN" altLang="en-US" dirty="0"/>
              <a:t>所示。</a:t>
            </a:r>
          </a:p>
        </p:txBody>
      </p:sp>
    </p:spTree>
    <p:extLst>
      <p:ext uri="{BB962C8B-B14F-4D97-AF65-F5344CB8AC3E}">
        <p14:creationId xmlns:p14="http://schemas.microsoft.com/office/powerpoint/2010/main" val="224749220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D8776-362C-6805-1C75-F23D66C3CF6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FB54557-5E6C-05DA-B5A3-4A1B9C2232D6}"/>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6" name="图片占位符 5">
            <a:extLst>
              <a:ext uri="{FF2B5EF4-FFF2-40B4-BE49-F238E27FC236}">
                <a16:creationId xmlns:a16="http://schemas.microsoft.com/office/drawing/2014/main" id="{1C2C0AB1-122E-D172-7052-36E48EB47873}"/>
              </a:ext>
            </a:extLst>
          </p:cNvPr>
          <p:cNvPicPr>
            <a:picLocks noGrp="1" noChangeAspect="1"/>
          </p:cNvPicPr>
          <p:nvPr>
            <p:ph type="pic" sz="quarter" idx="12"/>
          </p:nvPr>
        </p:nvPicPr>
        <p:blipFill rotWithShape="1">
          <a:blip r:embed="rId2"/>
          <a:srcRect t="-28822" b="-28822"/>
          <a:stretch>
            <a:fillRect/>
          </a:stretch>
        </p:blipFill>
        <p:spPr>
          <a:prstGeom prst="rect">
            <a:avLst/>
          </a:prstGeom>
        </p:spPr>
      </p:pic>
    </p:spTree>
    <p:extLst>
      <p:ext uri="{BB962C8B-B14F-4D97-AF65-F5344CB8AC3E}">
        <p14:creationId xmlns:p14="http://schemas.microsoft.com/office/powerpoint/2010/main" val="79781304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37DDB-EF6D-5A3C-1BE0-74FD0E1AB64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649079A-78F3-C543-E892-D8225C49659F}"/>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7" name="图片占位符 6">
            <a:extLst>
              <a:ext uri="{FF2B5EF4-FFF2-40B4-BE49-F238E27FC236}">
                <a16:creationId xmlns:a16="http://schemas.microsoft.com/office/drawing/2014/main" id="{713E8ED6-E2F8-1D0A-9242-BFE5D671F20D}"/>
              </a:ext>
            </a:extLst>
          </p:cNvPr>
          <p:cNvPicPr>
            <a:picLocks noGrp="1" noChangeAspect="1"/>
          </p:cNvPicPr>
          <p:nvPr>
            <p:ph type="pic" sz="quarter" idx="12"/>
          </p:nvPr>
        </p:nvPicPr>
        <p:blipFill rotWithShape="1">
          <a:blip r:embed="rId2"/>
          <a:srcRect t="-22950" b="-22950"/>
          <a:stretch>
            <a:fillRect/>
          </a:stretch>
        </p:blipFill>
        <p:spPr>
          <a:prstGeom prst="rect">
            <a:avLst/>
          </a:prstGeom>
        </p:spPr>
      </p:pic>
    </p:spTree>
    <p:extLst>
      <p:ext uri="{BB962C8B-B14F-4D97-AF65-F5344CB8AC3E}">
        <p14:creationId xmlns:p14="http://schemas.microsoft.com/office/powerpoint/2010/main" val="112477128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3DEEF-E49B-B7B0-1534-E52EEEF1A37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BA2C2B5-C1E1-A2E0-94C9-F6BF2433CBA0}"/>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6" name="图片占位符 5">
            <a:extLst>
              <a:ext uri="{FF2B5EF4-FFF2-40B4-BE49-F238E27FC236}">
                <a16:creationId xmlns:a16="http://schemas.microsoft.com/office/drawing/2014/main" id="{73EEC961-13A1-608C-9199-A8C248F31EEF}"/>
              </a:ext>
            </a:extLst>
          </p:cNvPr>
          <p:cNvPicPr>
            <a:picLocks noGrp="1" noChangeAspect="1"/>
          </p:cNvPicPr>
          <p:nvPr>
            <p:ph type="pic" sz="quarter" idx="12"/>
          </p:nvPr>
        </p:nvPicPr>
        <p:blipFill rotWithShape="1">
          <a:blip r:embed="rId2"/>
          <a:srcRect t="-4226" b="-4226"/>
          <a:stretch>
            <a:fillRect/>
          </a:stretch>
        </p:blipFill>
        <p:spPr>
          <a:prstGeom prst="rect">
            <a:avLst/>
          </a:prstGeom>
        </p:spPr>
      </p:pic>
    </p:spTree>
    <p:extLst>
      <p:ext uri="{BB962C8B-B14F-4D97-AF65-F5344CB8AC3E}">
        <p14:creationId xmlns:p14="http://schemas.microsoft.com/office/powerpoint/2010/main" val="272781159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80CF1-8CBC-EA02-3B82-74ACDAA3658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C48C24C-791D-E810-BED3-4BDA463E0CC2}"/>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11" name="图片占位符 10">
            <a:extLst>
              <a:ext uri="{FF2B5EF4-FFF2-40B4-BE49-F238E27FC236}">
                <a16:creationId xmlns:a16="http://schemas.microsoft.com/office/drawing/2014/main" id="{3B21F1E7-7D21-EC6F-496E-F89E6FD881C2}"/>
              </a:ext>
            </a:extLst>
          </p:cNvPr>
          <p:cNvPicPr>
            <a:picLocks noGrp="1" noChangeAspect="1"/>
          </p:cNvPicPr>
          <p:nvPr>
            <p:ph type="pic" sz="quarter" idx="12"/>
          </p:nvPr>
        </p:nvPicPr>
        <p:blipFill rotWithShape="1">
          <a:blip r:embed="rId2"/>
          <a:srcRect t="-6357" b="-6357"/>
          <a:stretch>
            <a:fillRect/>
          </a:stretch>
        </p:blipFill>
        <p:spPr>
          <a:prstGeom prst="rect">
            <a:avLst/>
          </a:prstGeom>
        </p:spPr>
      </p:pic>
    </p:spTree>
    <p:extLst>
      <p:ext uri="{BB962C8B-B14F-4D97-AF65-F5344CB8AC3E}">
        <p14:creationId xmlns:p14="http://schemas.microsoft.com/office/powerpoint/2010/main" val="287489283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5C0E5-A04E-D9FD-760E-AB2B19936C8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A1DD629-B1C3-BFBD-4FBC-A4D4B2DE403B}"/>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6" name="图片占位符 5">
            <a:extLst>
              <a:ext uri="{FF2B5EF4-FFF2-40B4-BE49-F238E27FC236}">
                <a16:creationId xmlns:a16="http://schemas.microsoft.com/office/drawing/2014/main" id="{3A5DE711-16E7-2AEB-2B81-477975EAFFA1}"/>
              </a:ext>
            </a:extLst>
          </p:cNvPr>
          <p:cNvPicPr>
            <a:picLocks noGrp="1" noChangeAspect="1"/>
          </p:cNvPicPr>
          <p:nvPr>
            <p:ph type="pic" sz="quarter" idx="12"/>
          </p:nvPr>
        </p:nvPicPr>
        <p:blipFill rotWithShape="1">
          <a:blip r:embed="rId2"/>
          <a:srcRect t="-16890" b="-16890"/>
          <a:stretch>
            <a:fillRect/>
          </a:stretch>
        </p:blipFill>
        <p:spPr>
          <a:prstGeom prst="rect">
            <a:avLst/>
          </a:prstGeom>
        </p:spPr>
      </p:pic>
    </p:spTree>
    <p:extLst>
      <p:ext uri="{BB962C8B-B14F-4D97-AF65-F5344CB8AC3E}">
        <p14:creationId xmlns:p14="http://schemas.microsoft.com/office/powerpoint/2010/main" val="245075546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6CC1B-00E1-38D1-8787-4F48EE54085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362F8A6-FF71-3358-B88F-93C9653E220D}"/>
              </a:ext>
            </a:extLst>
          </p:cNvPr>
          <p:cNvSpPr>
            <a:spLocks noGrp="1"/>
          </p:cNvSpPr>
          <p:nvPr>
            <p:ph type="body" sz="quarter" idx="10"/>
          </p:nvPr>
        </p:nvSpPr>
        <p:spPr/>
        <p:txBody>
          <a:bodyPr/>
          <a:lstStyle/>
          <a:p>
            <a:r>
              <a:rPr lang="en-US" altLang="zh-CN" dirty="0"/>
              <a:t>1.3 </a:t>
            </a:r>
            <a:r>
              <a:rPr lang="zh-CN" altLang="en-US" dirty="0"/>
              <a:t>关系型数据库</a:t>
            </a:r>
          </a:p>
        </p:txBody>
      </p:sp>
      <p:sp>
        <p:nvSpPr>
          <p:cNvPr id="5" name="文本占位符 4">
            <a:extLst>
              <a:ext uri="{FF2B5EF4-FFF2-40B4-BE49-F238E27FC236}">
                <a16:creationId xmlns:a16="http://schemas.microsoft.com/office/drawing/2014/main" id="{522AA558-69C7-D188-68AF-DADD86F5A5F3}"/>
              </a:ext>
            </a:extLst>
          </p:cNvPr>
          <p:cNvSpPr>
            <a:spLocks noGrp="1"/>
          </p:cNvSpPr>
          <p:nvPr>
            <p:ph type="body" sz="quarter" idx="11"/>
          </p:nvPr>
        </p:nvSpPr>
        <p:spPr>
          <a:xfrm>
            <a:off x="193192" y="2790062"/>
            <a:ext cx="5623146" cy="1992981"/>
          </a:xfrm>
        </p:spPr>
        <p:txBody>
          <a:bodyPr/>
          <a:lstStyle/>
          <a:p>
            <a:r>
              <a:rPr lang="en-US" altLang="zh-CN" dirty="0"/>
              <a:t>1.3.3</a:t>
            </a:r>
            <a:r>
              <a:rPr lang="zh-CN" altLang="en-US" dirty="0"/>
              <a:t>　关系型数据库管理系统</a:t>
            </a:r>
            <a:endParaRPr lang="en-US" altLang="zh-CN" dirty="0"/>
          </a:p>
          <a:p>
            <a:r>
              <a:rPr lang="en-US" altLang="zh-CN" dirty="0"/>
              <a:t>2. </a:t>
            </a:r>
            <a:r>
              <a:rPr lang="zh-CN" altLang="en-US" dirty="0"/>
              <a:t>关系型数据库管理系统的构成</a:t>
            </a:r>
            <a:endParaRPr lang="en-US" altLang="zh-CN" dirty="0"/>
          </a:p>
          <a:p>
            <a:r>
              <a:rPr lang="zh-CN" altLang="en-US" dirty="0"/>
              <a:t>关系型数据库管理系统的体系结构如图 </a:t>
            </a:r>
            <a:r>
              <a:rPr lang="en-US" altLang="zh-CN" dirty="0"/>
              <a:t>1-14 </a:t>
            </a:r>
            <a:r>
              <a:rPr lang="zh-CN" altLang="en-US" dirty="0"/>
              <a:t>所示。</a:t>
            </a:r>
            <a:endParaRPr lang="en-US" altLang="zh-CN" dirty="0"/>
          </a:p>
        </p:txBody>
      </p:sp>
      <p:pic>
        <p:nvPicPr>
          <p:cNvPr id="8" name="图片占位符 7">
            <a:extLst>
              <a:ext uri="{FF2B5EF4-FFF2-40B4-BE49-F238E27FC236}">
                <a16:creationId xmlns:a16="http://schemas.microsoft.com/office/drawing/2014/main" id="{C23969AA-07A8-AA30-9554-CC0598D983E9}"/>
              </a:ext>
            </a:extLst>
          </p:cNvPr>
          <p:cNvPicPr>
            <a:picLocks noGrp="1" noChangeAspect="1"/>
          </p:cNvPicPr>
          <p:nvPr>
            <p:ph type="pic" sz="quarter" idx="12"/>
          </p:nvPr>
        </p:nvPicPr>
        <p:blipFill rotWithShape="1">
          <a:blip r:embed="rId2"/>
          <a:srcRect l="-6022" r="-6022"/>
          <a:stretch>
            <a:fillRect/>
          </a:stretch>
        </p:blipFill>
        <p:spPr>
          <a:prstGeom prst="rect">
            <a:avLst/>
          </a:prstGeom>
        </p:spPr>
      </p:pic>
    </p:spTree>
    <p:extLst>
      <p:ext uri="{BB962C8B-B14F-4D97-AF65-F5344CB8AC3E}">
        <p14:creationId xmlns:p14="http://schemas.microsoft.com/office/powerpoint/2010/main" val="298555855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A657B-C9FC-984D-6BD1-9F190A27268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F934632-0C40-5D6D-4A0D-3A7B876EBB98}"/>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7" name="图片占位符 6">
            <a:extLst>
              <a:ext uri="{FF2B5EF4-FFF2-40B4-BE49-F238E27FC236}">
                <a16:creationId xmlns:a16="http://schemas.microsoft.com/office/drawing/2014/main" id="{29533CCF-0075-D219-8E6C-1F6EA976E87C}"/>
              </a:ext>
            </a:extLst>
          </p:cNvPr>
          <p:cNvPicPr>
            <a:picLocks noGrp="1" noChangeAspect="1"/>
          </p:cNvPicPr>
          <p:nvPr>
            <p:ph type="pic" sz="quarter" idx="12"/>
          </p:nvPr>
        </p:nvPicPr>
        <p:blipFill rotWithShape="1">
          <a:blip r:embed="rId2"/>
          <a:srcRect l="-247" r="-247"/>
          <a:stretch>
            <a:fillRect/>
          </a:stretch>
        </p:blipFill>
        <p:spPr>
          <a:prstGeom prst="rect">
            <a:avLst/>
          </a:prstGeom>
        </p:spPr>
      </p:pic>
    </p:spTree>
    <p:extLst>
      <p:ext uri="{BB962C8B-B14F-4D97-AF65-F5344CB8AC3E}">
        <p14:creationId xmlns:p14="http://schemas.microsoft.com/office/powerpoint/2010/main" val="136644027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EC9EF-43ED-F9F5-155C-3D45B33282D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B77B69E-BEF6-1BCB-E189-1DEA20B6C2D4}"/>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6" name="图片占位符 5">
            <a:extLst>
              <a:ext uri="{FF2B5EF4-FFF2-40B4-BE49-F238E27FC236}">
                <a16:creationId xmlns:a16="http://schemas.microsoft.com/office/drawing/2014/main" id="{0D8C5DD1-0DFA-BD82-FF5C-01540E5A0E10}"/>
              </a:ext>
            </a:extLst>
          </p:cNvPr>
          <p:cNvPicPr>
            <a:picLocks noGrp="1" noChangeAspect="1"/>
          </p:cNvPicPr>
          <p:nvPr>
            <p:ph type="pic" sz="quarter" idx="12"/>
          </p:nvPr>
        </p:nvPicPr>
        <p:blipFill rotWithShape="1">
          <a:blip r:embed="rId2"/>
          <a:srcRect t="-32340" b="-32340"/>
          <a:stretch>
            <a:fillRect/>
          </a:stretch>
        </p:blipFill>
        <p:spPr>
          <a:prstGeom prst="rect">
            <a:avLst/>
          </a:prstGeom>
        </p:spPr>
      </p:pic>
    </p:spTree>
    <p:extLst>
      <p:ext uri="{BB962C8B-B14F-4D97-AF65-F5344CB8AC3E}">
        <p14:creationId xmlns:p14="http://schemas.microsoft.com/office/powerpoint/2010/main" val="208233644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A2D02D-763F-DAB2-98B4-4AB8C81C2DC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B8C7209-C5CC-3893-2B86-B98BEDE6C5BF}"/>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7" name="图片占位符 6">
            <a:extLst>
              <a:ext uri="{FF2B5EF4-FFF2-40B4-BE49-F238E27FC236}">
                <a16:creationId xmlns:a16="http://schemas.microsoft.com/office/drawing/2014/main" id="{EFA9C139-9084-37A9-996C-96563EF77AC9}"/>
              </a:ext>
            </a:extLst>
          </p:cNvPr>
          <p:cNvPicPr>
            <a:picLocks noGrp="1" noChangeAspect="1"/>
          </p:cNvPicPr>
          <p:nvPr>
            <p:ph type="pic" sz="quarter" idx="12"/>
          </p:nvPr>
        </p:nvPicPr>
        <p:blipFill rotWithShape="1">
          <a:blip r:embed="rId2"/>
          <a:srcRect t="-7694" b="-7694"/>
          <a:stretch>
            <a:fillRect/>
          </a:stretch>
        </p:blipFill>
        <p:spPr>
          <a:prstGeom prst="rect">
            <a:avLst/>
          </a:prstGeom>
        </p:spPr>
      </p:pic>
    </p:spTree>
    <p:extLst>
      <p:ext uri="{BB962C8B-B14F-4D97-AF65-F5344CB8AC3E}">
        <p14:creationId xmlns:p14="http://schemas.microsoft.com/office/powerpoint/2010/main" val="130027524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7D875-2E18-5B1D-14A6-67AA8A2DE6D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D69BF0E-8E06-6E40-9756-68CE2E195270}"/>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5" name="图片占位符 4">
            <a:extLst>
              <a:ext uri="{FF2B5EF4-FFF2-40B4-BE49-F238E27FC236}">
                <a16:creationId xmlns:a16="http://schemas.microsoft.com/office/drawing/2014/main" id="{DC213A9F-10A2-34D6-6D6D-501333FEA662}"/>
              </a:ext>
            </a:extLst>
          </p:cNvPr>
          <p:cNvPicPr>
            <a:picLocks noGrp="1" noChangeAspect="1"/>
          </p:cNvPicPr>
          <p:nvPr>
            <p:ph type="pic" sz="quarter" idx="12"/>
          </p:nvPr>
        </p:nvPicPr>
        <p:blipFill rotWithShape="1">
          <a:blip r:embed="rId2"/>
          <a:srcRect t="-8858" b="-8858"/>
          <a:stretch>
            <a:fillRect/>
          </a:stretch>
        </p:blipFill>
        <p:spPr>
          <a:prstGeom prst="rect">
            <a:avLst/>
          </a:prstGeom>
        </p:spPr>
      </p:pic>
    </p:spTree>
    <p:extLst>
      <p:ext uri="{BB962C8B-B14F-4D97-AF65-F5344CB8AC3E}">
        <p14:creationId xmlns:p14="http://schemas.microsoft.com/office/powerpoint/2010/main" val="397308256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E90EE-90F8-123E-0AE6-39470088A7B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91150A9-40AB-FA4D-3414-984225EBE308}"/>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11" name="图片占位符 10">
            <a:extLst>
              <a:ext uri="{FF2B5EF4-FFF2-40B4-BE49-F238E27FC236}">
                <a16:creationId xmlns:a16="http://schemas.microsoft.com/office/drawing/2014/main" id="{C8439FCE-D01A-CC42-B250-7ECE380BDDBC}"/>
              </a:ext>
            </a:extLst>
          </p:cNvPr>
          <p:cNvPicPr>
            <a:picLocks noGrp="1" noChangeAspect="1"/>
          </p:cNvPicPr>
          <p:nvPr>
            <p:ph type="pic" sz="quarter" idx="12"/>
          </p:nvPr>
        </p:nvPicPr>
        <p:blipFill rotWithShape="1">
          <a:blip r:embed="rId2"/>
          <a:srcRect l="-16012" r="-16012"/>
          <a:stretch>
            <a:fillRect/>
          </a:stretch>
        </p:blipFill>
        <p:spPr>
          <a:prstGeom prst="rect">
            <a:avLst/>
          </a:prstGeom>
        </p:spPr>
      </p:pic>
    </p:spTree>
    <p:extLst>
      <p:ext uri="{BB962C8B-B14F-4D97-AF65-F5344CB8AC3E}">
        <p14:creationId xmlns:p14="http://schemas.microsoft.com/office/powerpoint/2010/main" val="186036210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5E8AF-2987-2C88-972D-8E385A97F5C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CF494E4-8171-D087-C8E1-39B69B7FF443}"/>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7" name="图片占位符 6">
            <a:extLst>
              <a:ext uri="{FF2B5EF4-FFF2-40B4-BE49-F238E27FC236}">
                <a16:creationId xmlns:a16="http://schemas.microsoft.com/office/drawing/2014/main" id="{A65BAE0A-FF6B-A1A7-A55F-9F8D7A41F7DD}"/>
              </a:ext>
            </a:extLst>
          </p:cNvPr>
          <p:cNvPicPr>
            <a:picLocks noGrp="1" noChangeAspect="1"/>
          </p:cNvPicPr>
          <p:nvPr>
            <p:ph type="pic" sz="quarter" idx="12"/>
          </p:nvPr>
        </p:nvPicPr>
        <p:blipFill rotWithShape="1">
          <a:blip r:embed="rId2"/>
          <a:srcRect t="-17087" b="-17087"/>
          <a:stretch>
            <a:fillRect/>
          </a:stretch>
        </p:blipFill>
        <p:spPr>
          <a:prstGeom prst="rect">
            <a:avLst/>
          </a:prstGeom>
        </p:spPr>
      </p:pic>
    </p:spTree>
    <p:extLst>
      <p:ext uri="{BB962C8B-B14F-4D97-AF65-F5344CB8AC3E}">
        <p14:creationId xmlns:p14="http://schemas.microsoft.com/office/powerpoint/2010/main" val="253394562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1A23D-D525-AB9F-2845-C951F94AAB7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0BEC759-9438-1341-D21E-2A858FA43913}"/>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5" name="图片占位符 4">
            <a:extLst>
              <a:ext uri="{FF2B5EF4-FFF2-40B4-BE49-F238E27FC236}">
                <a16:creationId xmlns:a16="http://schemas.microsoft.com/office/drawing/2014/main" id="{993382C6-9D3C-2EB3-DEFF-177D52FECED1}"/>
              </a:ext>
            </a:extLst>
          </p:cNvPr>
          <p:cNvPicPr>
            <a:picLocks noGrp="1" noChangeAspect="1"/>
          </p:cNvPicPr>
          <p:nvPr>
            <p:ph type="pic" sz="quarter" idx="12"/>
          </p:nvPr>
        </p:nvPicPr>
        <p:blipFill rotWithShape="1">
          <a:blip r:embed="rId2"/>
          <a:srcRect l="-9482" r="-9482"/>
          <a:stretch>
            <a:fillRect/>
          </a:stretch>
        </p:blipFill>
        <p:spPr>
          <a:prstGeom prst="rect">
            <a:avLst/>
          </a:prstGeom>
        </p:spPr>
      </p:pic>
    </p:spTree>
    <p:extLst>
      <p:ext uri="{BB962C8B-B14F-4D97-AF65-F5344CB8AC3E}">
        <p14:creationId xmlns:p14="http://schemas.microsoft.com/office/powerpoint/2010/main" val="107463059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D29A8-4388-0941-3C97-DF5F2A81836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260DC94-7CF9-BBEA-526B-993086056C45}"/>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056DB251-852F-6BDE-BA6A-229A0C545446}"/>
              </a:ext>
            </a:extLst>
          </p:cNvPr>
          <p:cNvSpPr>
            <a:spLocks noGrp="1"/>
          </p:cNvSpPr>
          <p:nvPr>
            <p:ph type="body" sz="quarter" idx="11"/>
          </p:nvPr>
        </p:nvSpPr>
        <p:spPr>
          <a:xfrm>
            <a:off x="193192" y="2793108"/>
            <a:ext cx="11635136" cy="1986891"/>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2</a:t>
            </a:r>
            <a:r>
              <a:rPr lang="zh-CN" altLang="en-US" dirty="0"/>
              <a:t>）创建数据表。</a:t>
            </a:r>
            <a:endParaRPr lang="en-US" altLang="zh-CN" dirty="0"/>
          </a:p>
          <a:p>
            <a:r>
              <a:rPr lang="zh-CN" altLang="en-US" dirty="0"/>
              <a:t>使用 </a:t>
            </a:r>
            <a:r>
              <a:rPr lang="en-US" altLang="zh-CN" dirty="0"/>
              <a:t>SSMS </a:t>
            </a:r>
            <a:r>
              <a:rPr lang="zh-CN" altLang="en-US" dirty="0"/>
              <a:t>创建表结构有两种方式：一种是通过图形界面创建，另一种是通过 </a:t>
            </a:r>
            <a:r>
              <a:rPr lang="en-US" altLang="zh-CN" dirty="0"/>
              <a:t>SQL </a:t>
            </a:r>
            <a:r>
              <a:rPr lang="zh-CN" altLang="en-US" dirty="0"/>
              <a:t>语句创建。</a:t>
            </a:r>
          </a:p>
        </p:txBody>
      </p:sp>
    </p:spTree>
    <p:extLst>
      <p:ext uri="{BB962C8B-B14F-4D97-AF65-F5344CB8AC3E}">
        <p14:creationId xmlns:p14="http://schemas.microsoft.com/office/powerpoint/2010/main" val="222673320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7DAD2-BBD7-038E-5018-CC97A11167C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7CAB7FD-5A1C-A47A-9151-645DE88F88A4}"/>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A882A853-C5E0-F913-5C39-CFDF756504E3}"/>
              </a:ext>
            </a:extLst>
          </p:cNvPr>
          <p:cNvSpPr>
            <a:spLocks noGrp="1"/>
          </p:cNvSpPr>
          <p:nvPr>
            <p:ph type="body" sz="quarter" idx="11"/>
          </p:nvPr>
        </p:nvSpPr>
        <p:spPr>
          <a:xfrm>
            <a:off x="193192" y="1331170"/>
            <a:ext cx="5623146" cy="4910768"/>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2</a:t>
            </a:r>
            <a:r>
              <a:rPr lang="zh-CN" altLang="en-US" dirty="0"/>
              <a:t>）创建数据表。</a:t>
            </a:r>
            <a:endParaRPr lang="en-US" altLang="zh-CN" dirty="0"/>
          </a:p>
          <a:p>
            <a:r>
              <a:rPr lang="zh-CN" altLang="en-US" dirty="0"/>
              <a:t>方式一：通过图形界面创建表（以 </a:t>
            </a:r>
            <a:r>
              <a:rPr lang="en-US" altLang="zh-CN" dirty="0"/>
              <a:t>Users </a:t>
            </a:r>
            <a:r>
              <a:rPr lang="zh-CN" altLang="en-US" dirty="0"/>
              <a:t>表为例）。</a:t>
            </a:r>
            <a:endParaRPr lang="en-US" altLang="zh-CN" dirty="0"/>
          </a:p>
          <a:p>
            <a:r>
              <a:rPr lang="zh-CN" altLang="en-US" dirty="0"/>
              <a:t>在对象资源管理器中展开 </a:t>
            </a:r>
            <a:r>
              <a:rPr lang="en-US" altLang="zh-CN" dirty="0" err="1"/>
              <a:t>EB_Shop</a:t>
            </a:r>
            <a:r>
              <a:rPr lang="en-US" altLang="zh-CN" dirty="0"/>
              <a:t> </a:t>
            </a:r>
            <a:r>
              <a:rPr lang="zh-CN" altLang="en-US" dirty="0"/>
              <a:t>数据库，再展开“表”节点，右键单击空白区域，选择“新建”→“表”选项，如图 </a:t>
            </a:r>
            <a:r>
              <a:rPr lang="en-US" altLang="zh-CN" dirty="0"/>
              <a:t>5-7 </a:t>
            </a:r>
            <a:r>
              <a:rPr lang="zh-CN" altLang="en-US" dirty="0"/>
              <a:t>所示。在弹出的设计窗口中依次添加字段，设置字段名、数据类型、长度及约束条件，表信息填写如图 </a:t>
            </a:r>
            <a:r>
              <a:rPr lang="en-US" altLang="zh-CN" dirty="0"/>
              <a:t>5-8 </a:t>
            </a:r>
            <a:r>
              <a:rPr lang="zh-CN" altLang="en-US" dirty="0"/>
              <a:t>所示。</a:t>
            </a:r>
          </a:p>
        </p:txBody>
      </p:sp>
      <p:pic>
        <p:nvPicPr>
          <p:cNvPr id="6" name="图片占位符 5">
            <a:extLst>
              <a:ext uri="{FF2B5EF4-FFF2-40B4-BE49-F238E27FC236}">
                <a16:creationId xmlns:a16="http://schemas.microsoft.com/office/drawing/2014/main" id="{9E26D6FF-6067-6901-C767-D50C4F71BF26}"/>
              </a:ext>
            </a:extLst>
          </p:cNvPr>
          <p:cNvPicPr>
            <a:picLocks noGrp="1" noChangeAspect="1"/>
          </p:cNvPicPr>
          <p:nvPr>
            <p:ph type="pic" sz="quarter" idx="12"/>
          </p:nvPr>
        </p:nvPicPr>
        <p:blipFill rotWithShape="1">
          <a:blip r:embed="rId2"/>
          <a:srcRect t="-13813" b="-13813"/>
          <a:stretch>
            <a:fillRect/>
          </a:stretch>
        </p:blipFill>
        <p:spPr>
          <a:prstGeom prst="rect">
            <a:avLst/>
          </a:prstGeom>
        </p:spPr>
      </p:pic>
    </p:spTree>
    <p:extLst>
      <p:ext uri="{BB962C8B-B14F-4D97-AF65-F5344CB8AC3E}">
        <p14:creationId xmlns:p14="http://schemas.microsoft.com/office/powerpoint/2010/main" val="303064474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56654-9117-9AC5-D8D3-FE5FFBEC4FB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43840A9-557E-1C90-9C16-EF7E8E62A8C0}"/>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9" name="图片占位符 8">
            <a:extLst>
              <a:ext uri="{FF2B5EF4-FFF2-40B4-BE49-F238E27FC236}">
                <a16:creationId xmlns:a16="http://schemas.microsoft.com/office/drawing/2014/main" id="{33EBE113-FE5E-A4E5-C5EC-0DA977672F34}"/>
              </a:ext>
            </a:extLst>
          </p:cNvPr>
          <p:cNvPicPr>
            <a:picLocks noGrp="1" noChangeAspect="1"/>
          </p:cNvPicPr>
          <p:nvPr>
            <p:ph type="pic" sz="quarter" idx="12"/>
          </p:nvPr>
        </p:nvPicPr>
        <p:blipFill rotWithShape="1">
          <a:blip r:embed="rId2"/>
          <a:srcRect l="-26685" r="-26685"/>
          <a:stretch>
            <a:fillRect/>
          </a:stretch>
        </p:blipFill>
        <p:spPr>
          <a:prstGeom prst="rect">
            <a:avLst/>
          </a:prstGeom>
        </p:spPr>
      </p:pic>
    </p:spTree>
    <p:extLst>
      <p:ext uri="{BB962C8B-B14F-4D97-AF65-F5344CB8AC3E}">
        <p14:creationId xmlns:p14="http://schemas.microsoft.com/office/powerpoint/2010/main" val="142756403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72A91A-75F9-36DB-8609-4A931561FA1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8A394F9-7CA3-BDFF-657E-09CF61B32DD0}"/>
              </a:ext>
            </a:extLst>
          </p:cNvPr>
          <p:cNvSpPr>
            <a:spLocks noGrp="1"/>
          </p:cNvSpPr>
          <p:nvPr>
            <p:ph type="body" sz="quarter" idx="14"/>
          </p:nvPr>
        </p:nvSpPr>
        <p:spPr>
          <a:xfrm>
            <a:off x="2743441" y="2673707"/>
            <a:ext cx="7580897" cy="1467068"/>
          </a:xfrm>
        </p:spPr>
        <p:txBody>
          <a:bodyPr/>
          <a:lstStyle/>
          <a:p>
            <a:r>
              <a:rPr lang="en-US" altLang="zh-CN" dirty="0"/>
              <a:t>EB-Shop </a:t>
            </a:r>
            <a:r>
              <a:rPr lang="zh-CN" altLang="en-US" dirty="0"/>
              <a:t>线上书城</a:t>
            </a:r>
            <a:endParaRPr lang="en-US" altLang="zh-CN" dirty="0"/>
          </a:p>
          <a:p>
            <a:r>
              <a:rPr lang="zh-CN" altLang="en-US" dirty="0"/>
              <a:t>数据库管理系统分析与选型</a:t>
            </a:r>
          </a:p>
        </p:txBody>
      </p:sp>
      <p:sp>
        <p:nvSpPr>
          <p:cNvPr id="5" name="文本占位符 4">
            <a:extLst>
              <a:ext uri="{FF2B5EF4-FFF2-40B4-BE49-F238E27FC236}">
                <a16:creationId xmlns:a16="http://schemas.microsoft.com/office/drawing/2014/main" id="{3D00254B-0B1C-7341-CF10-19D0C094C277}"/>
              </a:ext>
            </a:extLst>
          </p:cNvPr>
          <p:cNvSpPr>
            <a:spLocks noGrp="1"/>
          </p:cNvSpPr>
          <p:nvPr>
            <p:ph type="body" sz="quarter" idx="15"/>
          </p:nvPr>
        </p:nvSpPr>
        <p:spPr/>
        <p:txBody>
          <a:bodyPr/>
          <a:lstStyle/>
          <a:p>
            <a:r>
              <a:rPr lang="zh-CN" altLang="en-US" dirty="0"/>
              <a:t>任务实施</a:t>
            </a:r>
            <a:endParaRPr lang="en-US" altLang="zh-CN" dirty="0"/>
          </a:p>
        </p:txBody>
      </p:sp>
    </p:spTree>
    <p:extLst>
      <p:ext uri="{BB962C8B-B14F-4D97-AF65-F5344CB8AC3E}">
        <p14:creationId xmlns:p14="http://schemas.microsoft.com/office/powerpoint/2010/main" val="52956629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B4C68-C25D-6C18-5321-EC7754F02F4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81B79CE-74D4-2472-16C8-083B7E8AF156}"/>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F4F870D0-5A4D-75BE-AD99-9AB1D97A109E}"/>
              </a:ext>
            </a:extLst>
          </p:cNvPr>
          <p:cNvSpPr>
            <a:spLocks noGrp="1"/>
          </p:cNvSpPr>
          <p:nvPr>
            <p:ph type="body" sz="quarter" idx="11"/>
          </p:nvPr>
        </p:nvSpPr>
        <p:spPr>
          <a:xfrm>
            <a:off x="193192" y="1574826"/>
            <a:ext cx="5623146" cy="4423455"/>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2</a:t>
            </a:r>
            <a:r>
              <a:rPr lang="zh-CN" altLang="en-US" dirty="0"/>
              <a:t>）创建数据表。</a:t>
            </a:r>
            <a:endParaRPr lang="en-US" altLang="zh-CN" dirty="0"/>
          </a:p>
          <a:p>
            <a:r>
              <a:rPr lang="zh-CN" altLang="en-US" dirty="0"/>
              <a:t>方式一：通过图形界面创建表（以 </a:t>
            </a:r>
            <a:r>
              <a:rPr lang="en-US" altLang="zh-CN" dirty="0"/>
              <a:t>Users </a:t>
            </a:r>
            <a:r>
              <a:rPr lang="zh-CN" altLang="en-US" dirty="0"/>
              <a:t>表为例）。</a:t>
            </a:r>
            <a:endParaRPr lang="en-US" altLang="zh-CN" dirty="0"/>
          </a:p>
          <a:p>
            <a:r>
              <a:rPr lang="zh-CN" altLang="en-US" dirty="0"/>
              <a:t>在 </a:t>
            </a:r>
            <a:r>
              <a:rPr lang="en-US" altLang="zh-CN" dirty="0" err="1"/>
              <a:t>u_id</a:t>
            </a:r>
            <a:r>
              <a:rPr lang="en-US" altLang="zh-CN" dirty="0"/>
              <a:t> </a:t>
            </a:r>
            <a:r>
              <a:rPr lang="zh-CN" altLang="en-US" dirty="0"/>
              <a:t>字段上右键单击，在快捷菜单中选择“设置主键”选项，可以将该字段设为主键，如图 </a:t>
            </a:r>
            <a:r>
              <a:rPr lang="en-US" altLang="zh-CN" dirty="0"/>
              <a:t>5-9 </a:t>
            </a:r>
            <a:r>
              <a:rPr lang="zh-CN" altLang="en-US" dirty="0"/>
              <a:t>所示。设置完毕，可以在 </a:t>
            </a:r>
            <a:r>
              <a:rPr lang="en-US" altLang="zh-CN" dirty="0" err="1"/>
              <a:t>u_id</a:t>
            </a:r>
            <a:r>
              <a:rPr lang="en-US" altLang="zh-CN" dirty="0"/>
              <a:t> </a:t>
            </a:r>
            <a:r>
              <a:rPr lang="zh-CN" altLang="en-US" dirty="0"/>
              <a:t>字段前看到一个钥匙形状的图标，如图 </a:t>
            </a:r>
            <a:r>
              <a:rPr lang="en-US" altLang="zh-CN" dirty="0"/>
              <a:t>5-10 </a:t>
            </a:r>
            <a:r>
              <a:rPr lang="zh-CN" altLang="en-US" dirty="0"/>
              <a:t>所示。</a:t>
            </a:r>
          </a:p>
        </p:txBody>
      </p:sp>
      <p:pic>
        <p:nvPicPr>
          <p:cNvPr id="8" name="图片占位符 7">
            <a:extLst>
              <a:ext uri="{FF2B5EF4-FFF2-40B4-BE49-F238E27FC236}">
                <a16:creationId xmlns:a16="http://schemas.microsoft.com/office/drawing/2014/main" id="{1B858005-F4F1-F7A4-477C-225CEFD50B1F}"/>
              </a:ext>
            </a:extLst>
          </p:cNvPr>
          <p:cNvPicPr>
            <a:picLocks noGrp="1" noChangeAspect="1"/>
          </p:cNvPicPr>
          <p:nvPr>
            <p:ph type="pic" sz="quarter" idx="12"/>
          </p:nvPr>
        </p:nvPicPr>
        <p:blipFill rotWithShape="1">
          <a:blip r:embed="rId2"/>
          <a:srcRect t="-14016" b="-14016"/>
          <a:stretch>
            <a:fillRect/>
          </a:stretch>
        </p:blipFill>
        <p:spPr>
          <a:prstGeom prst="rect">
            <a:avLst/>
          </a:prstGeom>
        </p:spPr>
      </p:pic>
    </p:spTree>
    <p:extLst>
      <p:ext uri="{BB962C8B-B14F-4D97-AF65-F5344CB8AC3E}">
        <p14:creationId xmlns:p14="http://schemas.microsoft.com/office/powerpoint/2010/main" val="27859086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043A78-BFB1-0F00-105D-E7F851CBC8F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C902957-3F08-21C8-688F-9D15DE8FE527}"/>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6" name="图片占位符 5">
            <a:extLst>
              <a:ext uri="{FF2B5EF4-FFF2-40B4-BE49-F238E27FC236}">
                <a16:creationId xmlns:a16="http://schemas.microsoft.com/office/drawing/2014/main" id="{6CC240F4-8FB1-886E-ED8C-A71825A9508B}"/>
              </a:ext>
            </a:extLst>
          </p:cNvPr>
          <p:cNvPicPr>
            <a:picLocks noGrp="1" noChangeAspect="1"/>
          </p:cNvPicPr>
          <p:nvPr>
            <p:ph type="pic" sz="quarter" idx="12"/>
          </p:nvPr>
        </p:nvPicPr>
        <p:blipFill rotWithShape="1">
          <a:blip r:embed="rId2"/>
          <a:srcRect l="-27338" r="-27338"/>
          <a:stretch>
            <a:fillRect/>
          </a:stretch>
        </p:blipFill>
        <p:spPr>
          <a:prstGeom prst="rect">
            <a:avLst/>
          </a:prstGeom>
        </p:spPr>
      </p:pic>
    </p:spTree>
    <p:extLst>
      <p:ext uri="{BB962C8B-B14F-4D97-AF65-F5344CB8AC3E}">
        <p14:creationId xmlns:p14="http://schemas.microsoft.com/office/powerpoint/2010/main" val="318476692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8D012-7155-2276-EDEF-E3D93246E95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6B6E4F9-B188-E333-5E57-2DA1E53C91DB}"/>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A4B5579D-6E1F-7642-50C8-70CD700A7B8A}"/>
              </a:ext>
            </a:extLst>
          </p:cNvPr>
          <p:cNvSpPr>
            <a:spLocks noGrp="1"/>
          </p:cNvSpPr>
          <p:nvPr>
            <p:ph type="body" sz="quarter" idx="11"/>
          </p:nvPr>
        </p:nvSpPr>
        <p:spPr>
          <a:xfrm>
            <a:off x="193192" y="1087513"/>
            <a:ext cx="5623146" cy="5398081"/>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2</a:t>
            </a:r>
            <a:r>
              <a:rPr lang="zh-CN" altLang="en-US" dirty="0"/>
              <a:t>）创建数据表。</a:t>
            </a:r>
            <a:endParaRPr lang="en-US" altLang="zh-CN" dirty="0"/>
          </a:p>
          <a:p>
            <a:r>
              <a:rPr lang="zh-CN" altLang="en-US" dirty="0"/>
              <a:t>方式一：通过图形界面创建表（以 </a:t>
            </a:r>
            <a:r>
              <a:rPr lang="en-US" altLang="zh-CN" dirty="0"/>
              <a:t>Users </a:t>
            </a:r>
            <a:r>
              <a:rPr lang="zh-CN" altLang="en-US" dirty="0"/>
              <a:t>表为例）。</a:t>
            </a:r>
            <a:endParaRPr lang="en-US" altLang="zh-CN" dirty="0"/>
          </a:p>
          <a:p>
            <a:r>
              <a:rPr lang="zh-CN" altLang="en-US" dirty="0"/>
              <a:t>表结构输入完成后，单击标准工具栏的“保存”按钮，弹出“选择名称”对话框，在其中输入表名“ </a:t>
            </a:r>
            <a:r>
              <a:rPr lang="en-US" altLang="zh-CN" dirty="0"/>
              <a:t>Users”</a:t>
            </a:r>
            <a:r>
              <a:rPr lang="zh-CN" altLang="en-US" dirty="0"/>
              <a:t>，单击“确定”按钮即可，如图 </a:t>
            </a:r>
            <a:r>
              <a:rPr lang="en-US" altLang="zh-CN" dirty="0"/>
              <a:t>5-11 </a:t>
            </a:r>
            <a:r>
              <a:rPr lang="zh-CN" altLang="en-US" dirty="0"/>
              <a:t>所示。单击对象资源管理器中的刷新按钮，在“表”节点下可以看到“ </a:t>
            </a:r>
            <a:r>
              <a:rPr lang="en-US" altLang="zh-CN" dirty="0"/>
              <a:t>Users”</a:t>
            </a:r>
            <a:r>
              <a:rPr lang="zh-CN" altLang="en-US" dirty="0"/>
              <a:t>表已存在，说明表格创建成功，如图 </a:t>
            </a:r>
            <a:r>
              <a:rPr lang="en-US" altLang="zh-CN" dirty="0"/>
              <a:t>5-12 </a:t>
            </a:r>
            <a:r>
              <a:rPr lang="zh-CN" altLang="en-US" dirty="0"/>
              <a:t>所示。</a:t>
            </a:r>
          </a:p>
        </p:txBody>
      </p:sp>
      <p:pic>
        <p:nvPicPr>
          <p:cNvPr id="7" name="图片占位符 6">
            <a:extLst>
              <a:ext uri="{FF2B5EF4-FFF2-40B4-BE49-F238E27FC236}">
                <a16:creationId xmlns:a16="http://schemas.microsoft.com/office/drawing/2014/main" id="{91FACD31-FFA1-81FC-B21D-2396880CAC5D}"/>
              </a:ext>
            </a:extLst>
          </p:cNvPr>
          <p:cNvPicPr>
            <a:picLocks noGrp="1" noChangeAspect="1"/>
          </p:cNvPicPr>
          <p:nvPr>
            <p:ph type="pic" sz="quarter" idx="12"/>
          </p:nvPr>
        </p:nvPicPr>
        <p:blipFill rotWithShape="1">
          <a:blip r:embed="rId2"/>
          <a:srcRect t="-15427" b="-15427"/>
          <a:stretch>
            <a:fillRect/>
          </a:stretch>
        </p:blipFill>
        <p:spPr>
          <a:prstGeom prst="rect">
            <a:avLst/>
          </a:prstGeom>
        </p:spPr>
      </p:pic>
    </p:spTree>
    <p:extLst>
      <p:ext uri="{BB962C8B-B14F-4D97-AF65-F5344CB8AC3E}">
        <p14:creationId xmlns:p14="http://schemas.microsoft.com/office/powerpoint/2010/main" val="3646158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8E5B6-83A7-8F98-5247-863415DF793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4330C44-EF8F-A020-79DD-91C3C885B9EB}"/>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9" name="图片占位符 8">
            <a:extLst>
              <a:ext uri="{FF2B5EF4-FFF2-40B4-BE49-F238E27FC236}">
                <a16:creationId xmlns:a16="http://schemas.microsoft.com/office/drawing/2014/main" id="{6F431DAA-0DBD-6C9B-DF26-412C7727C89A}"/>
              </a:ext>
            </a:extLst>
          </p:cNvPr>
          <p:cNvPicPr>
            <a:picLocks noGrp="1" noChangeAspect="1"/>
          </p:cNvPicPr>
          <p:nvPr>
            <p:ph type="pic" sz="quarter" idx="12"/>
          </p:nvPr>
        </p:nvPicPr>
        <p:blipFill rotWithShape="1">
          <a:blip r:embed="rId2"/>
          <a:srcRect l="-96088" r="-96088"/>
          <a:stretch>
            <a:fillRect/>
          </a:stretch>
        </p:blipFill>
        <p:spPr>
          <a:prstGeom prst="rect">
            <a:avLst/>
          </a:prstGeom>
        </p:spPr>
      </p:pic>
    </p:spTree>
    <p:extLst>
      <p:ext uri="{BB962C8B-B14F-4D97-AF65-F5344CB8AC3E}">
        <p14:creationId xmlns:p14="http://schemas.microsoft.com/office/powerpoint/2010/main" val="259031202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35016-6928-0C07-427D-510B6D38824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50099CF-17F1-CC7F-49BB-B56CB0CBC992}"/>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C6592DFB-5DCB-2CA8-58F9-9F04F429BD4F}"/>
              </a:ext>
            </a:extLst>
          </p:cNvPr>
          <p:cNvSpPr>
            <a:spLocks noGrp="1"/>
          </p:cNvSpPr>
          <p:nvPr>
            <p:ph type="body" sz="quarter" idx="11"/>
          </p:nvPr>
        </p:nvSpPr>
        <p:spPr>
          <a:xfrm>
            <a:off x="193192" y="1574826"/>
            <a:ext cx="5623146" cy="4423455"/>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2</a:t>
            </a:r>
            <a:r>
              <a:rPr lang="zh-CN" altLang="en-US" dirty="0"/>
              <a:t>）创建数据表。</a:t>
            </a:r>
            <a:endParaRPr lang="en-US" altLang="zh-CN" dirty="0"/>
          </a:p>
          <a:p>
            <a:r>
              <a:rPr lang="zh-CN" altLang="en-US" dirty="0"/>
              <a:t>方式二：通过执行 </a:t>
            </a:r>
            <a:r>
              <a:rPr lang="en-US" altLang="zh-CN" dirty="0"/>
              <a:t>SQL </a:t>
            </a:r>
            <a:r>
              <a:rPr lang="zh-CN" altLang="en-US" dirty="0"/>
              <a:t>语句创建表（以 </a:t>
            </a:r>
            <a:r>
              <a:rPr lang="en-US" altLang="zh-CN" dirty="0"/>
              <a:t>Books </a:t>
            </a:r>
            <a:r>
              <a:rPr lang="zh-CN" altLang="en-US" dirty="0"/>
              <a:t>表为例）。</a:t>
            </a:r>
            <a:endParaRPr lang="en-US" altLang="zh-CN" dirty="0"/>
          </a:p>
          <a:p>
            <a:r>
              <a:rPr lang="zh-CN" altLang="en-US" dirty="0"/>
              <a:t>在对象资源管理器中右键单击 </a:t>
            </a:r>
            <a:r>
              <a:rPr lang="en-US" altLang="zh-CN" dirty="0"/>
              <a:t>EB-Shop </a:t>
            </a:r>
            <a:r>
              <a:rPr lang="zh-CN" altLang="en-US" dirty="0"/>
              <a:t>数据库，然后在快捷菜单中选择“新建查询”选项，如图 </a:t>
            </a:r>
            <a:r>
              <a:rPr lang="en-US" altLang="zh-CN" dirty="0"/>
              <a:t>5-13 </a:t>
            </a:r>
            <a:r>
              <a:rPr lang="zh-CN" altLang="en-US" dirty="0"/>
              <a:t>所示。此时将打开一个新的查询编辑器窗口，如图 </a:t>
            </a:r>
            <a:r>
              <a:rPr lang="en-US" altLang="zh-CN" dirty="0"/>
              <a:t>5-14 </a:t>
            </a:r>
            <a:r>
              <a:rPr lang="zh-CN" altLang="en-US" dirty="0"/>
              <a:t>所示。</a:t>
            </a:r>
          </a:p>
        </p:txBody>
      </p:sp>
      <p:pic>
        <p:nvPicPr>
          <p:cNvPr id="8" name="图片占位符 7">
            <a:extLst>
              <a:ext uri="{FF2B5EF4-FFF2-40B4-BE49-F238E27FC236}">
                <a16:creationId xmlns:a16="http://schemas.microsoft.com/office/drawing/2014/main" id="{E736294F-979D-F306-E444-922AFEF12494}"/>
              </a:ext>
            </a:extLst>
          </p:cNvPr>
          <p:cNvPicPr>
            <a:picLocks noGrp="1" noChangeAspect="1"/>
          </p:cNvPicPr>
          <p:nvPr>
            <p:ph type="pic" sz="quarter" idx="12"/>
          </p:nvPr>
        </p:nvPicPr>
        <p:blipFill rotWithShape="1">
          <a:blip r:embed="rId2"/>
          <a:srcRect t="-16014" b="-16014"/>
          <a:stretch>
            <a:fillRect/>
          </a:stretch>
        </p:blipFill>
        <p:spPr>
          <a:prstGeom prst="rect">
            <a:avLst/>
          </a:prstGeom>
        </p:spPr>
      </p:pic>
    </p:spTree>
    <p:extLst>
      <p:ext uri="{BB962C8B-B14F-4D97-AF65-F5344CB8AC3E}">
        <p14:creationId xmlns:p14="http://schemas.microsoft.com/office/powerpoint/2010/main" val="240433395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D42E3-05BE-AA6E-CD35-7457EB8431D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56984AF-FBF5-46B8-B2A3-C64E9ABB0096}"/>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6" name="图片占位符 5">
            <a:extLst>
              <a:ext uri="{FF2B5EF4-FFF2-40B4-BE49-F238E27FC236}">
                <a16:creationId xmlns:a16="http://schemas.microsoft.com/office/drawing/2014/main" id="{64AC75FF-F159-B792-8C90-123DAA213EB2}"/>
              </a:ext>
            </a:extLst>
          </p:cNvPr>
          <p:cNvPicPr>
            <a:picLocks noGrp="1" noChangeAspect="1"/>
          </p:cNvPicPr>
          <p:nvPr>
            <p:ph type="pic" sz="quarter" idx="12"/>
          </p:nvPr>
        </p:nvPicPr>
        <p:blipFill rotWithShape="1">
          <a:blip r:embed="rId2"/>
          <a:srcRect l="-24794" r="-24794"/>
          <a:stretch>
            <a:fillRect/>
          </a:stretch>
        </p:blipFill>
        <p:spPr>
          <a:prstGeom prst="rect">
            <a:avLst/>
          </a:prstGeom>
        </p:spPr>
      </p:pic>
    </p:spTree>
    <p:extLst>
      <p:ext uri="{BB962C8B-B14F-4D97-AF65-F5344CB8AC3E}">
        <p14:creationId xmlns:p14="http://schemas.microsoft.com/office/powerpoint/2010/main" val="220719447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214D3-6887-50F0-2CC9-A0A7E70D0ED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F0BCFAB-4346-22B0-6691-FCDABA094418}"/>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0978F52C-55A1-302C-3227-EC5BC5FCCA65}"/>
              </a:ext>
            </a:extLst>
          </p:cNvPr>
          <p:cNvSpPr>
            <a:spLocks noGrp="1"/>
          </p:cNvSpPr>
          <p:nvPr>
            <p:ph type="body" sz="quarter" idx="11"/>
          </p:nvPr>
        </p:nvSpPr>
        <p:spPr>
          <a:xfrm>
            <a:off x="193192" y="843856"/>
            <a:ext cx="5623146" cy="5885394"/>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2</a:t>
            </a:r>
            <a:r>
              <a:rPr lang="zh-CN" altLang="en-US" dirty="0"/>
              <a:t>）创建数据表。</a:t>
            </a:r>
            <a:endParaRPr lang="en-US" altLang="zh-CN" dirty="0"/>
          </a:p>
          <a:p>
            <a:r>
              <a:rPr lang="zh-CN" altLang="en-US" dirty="0"/>
              <a:t>方式二：通过执行 </a:t>
            </a:r>
            <a:r>
              <a:rPr lang="en-US" altLang="zh-CN" dirty="0"/>
              <a:t>SQL </a:t>
            </a:r>
            <a:r>
              <a:rPr lang="zh-CN" altLang="en-US" dirty="0"/>
              <a:t>语句创建表（以 </a:t>
            </a:r>
            <a:r>
              <a:rPr lang="en-US" altLang="zh-CN" dirty="0"/>
              <a:t>Books </a:t>
            </a:r>
            <a:r>
              <a:rPr lang="zh-CN" altLang="en-US" dirty="0"/>
              <a:t>表为例）。</a:t>
            </a:r>
            <a:endParaRPr lang="en-US" altLang="zh-CN" dirty="0"/>
          </a:p>
          <a:p>
            <a:r>
              <a:rPr lang="zh-CN" altLang="en-US" dirty="0"/>
              <a:t>在查询编辑器中输入定义 </a:t>
            </a:r>
            <a:r>
              <a:rPr lang="en-US" altLang="zh-CN" dirty="0"/>
              <a:t>Books </a:t>
            </a:r>
            <a:r>
              <a:rPr lang="zh-CN" altLang="en-US" dirty="0"/>
              <a:t>表结构的 </a:t>
            </a:r>
            <a:r>
              <a:rPr lang="en-US" altLang="zh-CN" dirty="0"/>
              <a:t>T-SQL </a:t>
            </a:r>
            <a:r>
              <a:rPr lang="zh-CN" altLang="en-US" dirty="0"/>
              <a:t>语句，包括列定义、主键、外键以及其他约束条件等信息，如图 </a:t>
            </a:r>
            <a:r>
              <a:rPr lang="en-US" altLang="zh-CN" dirty="0"/>
              <a:t>5-15 </a:t>
            </a:r>
            <a:r>
              <a:rPr lang="zh-CN" altLang="en-US" dirty="0"/>
              <a:t>所示。编写完成后，单击工具栏上的“执行”按钮或按 </a:t>
            </a:r>
            <a:r>
              <a:rPr lang="en-US" altLang="zh-CN" dirty="0"/>
              <a:t>F5 </a:t>
            </a:r>
            <a:r>
              <a:rPr lang="zh-CN" altLang="en-US" dirty="0"/>
              <a:t>键运行这段 </a:t>
            </a:r>
            <a:r>
              <a:rPr lang="en-US" altLang="zh-CN" dirty="0"/>
              <a:t>T-SQL </a:t>
            </a:r>
            <a:r>
              <a:rPr lang="zh-CN" altLang="en-US" dirty="0"/>
              <a:t>脚本。如果语法正确且没有逻辑错误，即可成功创建新表，消息窗口会提示“命令已成功完成”，如图 </a:t>
            </a:r>
            <a:r>
              <a:rPr lang="en-US" altLang="zh-CN" dirty="0"/>
              <a:t>5-16 </a:t>
            </a:r>
            <a:r>
              <a:rPr lang="zh-CN" altLang="en-US" dirty="0"/>
              <a:t>所示。</a:t>
            </a:r>
          </a:p>
        </p:txBody>
      </p:sp>
      <p:pic>
        <p:nvPicPr>
          <p:cNvPr id="7" name="图片占位符 6">
            <a:extLst>
              <a:ext uri="{FF2B5EF4-FFF2-40B4-BE49-F238E27FC236}">
                <a16:creationId xmlns:a16="http://schemas.microsoft.com/office/drawing/2014/main" id="{DDB1370A-9F43-23AE-7FCF-2BCA8CEACE65}"/>
              </a:ext>
            </a:extLst>
          </p:cNvPr>
          <p:cNvPicPr>
            <a:picLocks noGrp="1" noChangeAspect="1"/>
          </p:cNvPicPr>
          <p:nvPr>
            <p:ph type="pic" sz="quarter" idx="12"/>
          </p:nvPr>
        </p:nvPicPr>
        <p:blipFill rotWithShape="1">
          <a:blip r:embed="rId2"/>
          <a:srcRect t="-16014" b="-16014"/>
          <a:stretch>
            <a:fillRect/>
          </a:stretch>
        </p:blipFill>
        <p:spPr>
          <a:prstGeom prst="rect">
            <a:avLst/>
          </a:prstGeom>
        </p:spPr>
      </p:pic>
    </p:spTree>
    <p:extLst>
      <p:ext uri="{BB962C8B-B14F-4D97-AF65-F5344CB8AC3E}">
        <p14:creationId xmlns:p14="http://schemas.microsoft.com/office/powerpoint/2010/main" val="94138077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409E5-07D6-C76F-09F1-45ED6DC8DA3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9599ABA-3B43-4A67-6856-814E5DE69723}"/>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7" name="图片占位符 6">
            <a:extLst>
              <a:ext uri="{FF2B5EF4-FFF2-40B4-BE49-F238E27FC236}">
                <a16:creationId xmlns:a16="http://schemas.microsoft.com/office/drawing/2014/main" id="{E45E2859-EB2C-CCF9-FB9F-0A5F3EB2146C}"/>
              </a:ext>
            </a:extLst>
          </p:cNvPr>
          <p:cNvPicPr>
            <a:picLocks noGrp="1" noChangeAspect="1"/>
          </p:cNvPicPr>
          <p:nvPr>
            <p:ph type="pic" sz="quarter" idx="12"/>
          </p:nvPr>
        </p:nvPicPr>
        <p:blipFill rotWithShape="1">
          <a:blip r:embed="rId2"/>
          <a:srcRect l="-24800" r="-24800"/>
          <a:stretch>
            <a:fillRect/>
          </a:stretch>
        </p:blipFill>
        <p:spPr>
          <a:prstGeom prst="rect">
            <a:avLst/>
          </a:prstGeom>
        </p:spPr>
      </p:pic>
    </p:spTree>
    <p:extLst>
      <p:ext uri="{BB962C8B-B14F-4D97-AF65-F5344CB8AC3E}">
        <p14:creationId xmlns:p14="http://schemas.microsoft.com/office/powerpoint/2010/main" val="222963730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1F463-89B9-466A-DF95-39F7BB842AB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6468106-113D-668A-939C-47B5A1F1B8B7}"/>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7D432286-F699-F16C-7395-CC48B0B37A80}"/>
              </a:ext>
            </a:extLst>
          </p:cNvPr>
          <p:cNvSpPr>
            <a:spLocks noGrp="1"/>
          </p:cNvSpPr>
          <p:nvPr>
            <p:ph type="body" sz="quarter" idx="11"/>
          </p:nvPr>
        </p:nvSpPr>
        <p:spPr>
          <a:xfrm>
            <a:off x="193192" y="1331169"/>
            <a:ext cx="5623146" cy="4910768"/>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2</a:t>
            </a:r>
            <a:r>
              <a:rPr lang="zh-CN" altLang="en-US" dirty="0"/>
              <a:t>）创建数据表。</a:t>
            </a:r>
            <a:endParaRPr lang="en-US" altLang="zh-CN" dirty="0"/>
          </a:p>
          <a:p>
            <a:r>
              <a:rPr lang="zh-CN" altLang="en-US" dirty="0"/>
              <a:t>方式二：通过执行 </a:t>
            </a:r>
            <a:r>
              <a:rPr lang="en-US" altLang="zh-CN" dirty="0"/>
              <a:t>SQL </a:t>
            </a:r>
            <a:r>
              <a:rPr lang="zh-CN" altLang="en-US" dirty="0"/>
              <a:t>语句创建表（以 </a:t>
            </a:r>
            <a:r>
              <a:rPr lang="en-US" altLang="zh-CN" dirty="0"/>
              <a:t>Books </a:t>
            </a:r>
            <a:r>
              <a:rPr lang="zh-CN" altLang="en-US" dirty="0"/>
              <a:t>表为例）。</a:t>
            </a:r>
            <a:endParaRPr lang="en-US" altLang="zh-CN" dirty="0"/>
          </a:p>
          <a:p>
            <a:r>
              <a:rPr lang="zh-CN" altLang="en-US" dirty="0"/>
              <a:t>单击对象资源管理器中的刷新按钮，在“表”节点下可以看到“ </a:t>
            </a:r>
            <a:r>
              <a:rPr lang="en-US" altLang="zh-CN" dirty="0"/>
              <a:t>Books”</a:t>
            </a:r>
            <a:r>
              <a:rPr lang="zh-CN" altLang="en-US" dirty="0"/>
              <a:t>表已存在，说明表格创建成功。单击“保存”按钮，弹出“另存文件为”对话框，确认文件名后单击“保存”按钮，即可将该 </a:t>
            </a:r>
            <a:r>
              <a:rPr lang="en-US" altLang="zh-CN" dirty="0"/>
              <a:t>T-SQL </a:t>
            </a:r>
            <a:r>
              <a:rPr lang="zh-CN" altLang="en-US" dirty="0"/>
              <a:t>脚本保持至指定位置，如图 </a:t>
            </a:r>
            <a:r>
              <a:rPr lang="en-US" altLang="zh-CN" dirty="0"/>
              <a:t>5-17 </a:t>
            </a:r>
            <a:r>
              <a:rPr lang="zh-CN" altLang="en-US" dirty="0"/>
              <a:t>所示。</a:t>
            </a:r>
          </a:p>
        </p:txBody>
      </p:sp>
      <p:pic>
        <p:nvPicPr>
          <p:cNvPr id="8" name="图片占位符 7">
            <a:extLst>
              <a:ext uri="{FF2B5EF4-FFF2-40B4-BE49-F238E27FC236}">
                <a16:creationId xmlns:a16="http://schemas.microsoft.com/office/drawing/2014/main" id="{9821613C-3EE0-CC1F-3901-FD43F56B0C86}"/>
              </a:ext>
            </a:extLst>
          </p:cNvPr>
          <p:cNvPicPr>
            <a:picLocks noGrp="1" noChangeAspect="1"/>
          </p:cNvPicPr>
          <p:nvPr>
            <p:ph type="pic" sz="quarter" idx="12"/>
          </p:nvPr>
        </p:nvPicPr>
        <p:blipFill rotWithShape="1">
          <a:blip r:embed="rId2"/>
          <a:srcRect t="-20064" b="-20064"/>
          <a:stretch>
            <a:fillRect/>
          </a:stretch>
        </p:blipFill>
        <p:spPr>
          <a:prstGeom prst="rect">
            <a:avLst/>
          </a:prstGeom>
        </p:spPr>
      </p:pic>
    </p:spTree>
    <p:extLst>
      <p:ext uri="{BB962C8B-B14F-4D97-AF65-F5344CB8AC3E}">
        <p14:creationId xmlns:p14="http://schemas.microsoft.com/office/powerpoint/2010/main" val="93186476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EAA02-D0EF-7777-C98A-6B44B1A8759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3EE77DE-B05F-45CE-A454-C0B2B1FF0CD6}"/>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4F4049FA-1C4A-678F-0077-F37C751F5C04}"/>
              </a:ext>
            </a:extLst>
          </p:cNvPr>
          <p:cNvSpPr>
            <a:spLocks noGrp="1"/>
          </p:cNvSpPr>
          <p:nvPr>
            <p:ph type="body" sz="quarter" idx="11"/>
          </p:nvPr>
        </p:nvSpPr>
        <p:spPr>
          <a:xfrm>
            <a:off x="193192" y="1331169"/>
            <a:ext cx="5623146" cy="4910768"/>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2</a:t>
            </a:r>
            <a:r>
              <a:rPr lang="zh-CN" altLang="en-US" dirty="0"/>
              <a:t>）创建数据表。</a:t>
            </a:r>
            <a:endParaRPr lang="en-US" altLang="zh-CN" dirty="0"/>
          </a:p>
          <a:p>
            <a:r>
              <a:rPr lang="zh-CN" altLang="en-US" dirty="0"/>
              <a:t>方式二：通过执行 </a:t>
            </a:r>
            <a:r>
              <a:rPr lang="en-US" altLang="zh-CN" dirty="0"/>
              <a:t>SQL </a:t>
            </a:r>
            <a:r>
              <a:rPr lang="zh-CN" altLang="en-US" dirty="0"/>
              <a:t>语句创建表（以 </a:t>
            </a:r>
            <a:r>
              <a:rPr lang="en-US" altLang="zh-CN" dirty="0"/>
              <a:t>Books </a:t>
            </a:r>
            <a:r>
              <a:rPr lang="zh-CN" altLang="en-US" dirty="0"/>
              <a:t>表为例）。</a:t>
            </a:r>
            <a:endParaRPr lang="en-US" altLang="zh-CN" dirty="0"/>
          </a:p>
          <a:p>
            <a:r>
              <a:rPr lang="zh-CN" altLang="en-US" dirty="0"/>
              <a:t>按照上述方法，依次创建购物车表（</a:t>
            </a:r>
            <a:r>
              <a:rPr lang="en-US" altLang="zh-CN" dirty="0" err="1"/>
              <a:t>ShoppingCart</a:t>
            </a:r>
            <a:r>
              <a:rPr lang="zh-CN" altLang="en-US" dirty="0"/>
              <a:t>）、快递表（</a:t>
            </a:r>
            <a:r>
              <a:rPr lang="en-US" altLang="zh-CN" dirty="0"/>
              <a:t>Express</a:t>
            </a:r>
            <a:r>
              <a:rPr lang="zh-CN" altLang="en-US" dirty="0"/>
              <a:t>）、订单表（</a:t>
            </a:r>
            <a:r>
              <a:rPr lang="en-US" altLang="zh-CN" dirty="0"/>
              <a:t>Orders</a:t>
            </a:r>
            <a:r>
              <a:rPr lang="zh-CN" altLang="en-US" dirty="0"/>
              <a:t>）和评价表（</a:t>
            </a:r>
            <a:r>
              <a:rPr lang="en-US" altLang="zh-CN" dirty="0"/>
              <a:t>Reviews</a:t>
            </a:r>
            <a:r>
              <a:rPr lang="zh-CN" altLang="en-US" dirty="0"/>
              <a:t>），在对象资源管理器中单击“刷新”按钮后，若看到几个表选项皆已存在，则表示表格创建成功，如图 </a:t>
            </a:r>
            <a:r>
              <a:rPr lang="en-US" altLang="zh-CN" dirty="0"/>
              <a:t>5-18 </a:t>
            </a:r>
            <a:r>
              <a:rPr lang="zh-CN" altLang="en-US" dirty="0"/>
              <a:t>所示。</a:t>
            </a:r>
          </a:p>
        </p:txBody>
      </p:sp>
      <p:sp>
        <p:nvSpPr>
          <p:cNvPr id="10" name="图片占位符 9">
            <a:extLst>
              <a:ext uri="{FF2B5EF4-FFF2-40B4-BE49-F238E27FC236}">
                <a16:creationId xmlns:a16="http://schemas.microsoft.com/office/drawing/2014/main" id="{F64FDF18-0259-4EBA-087E-5BB4492D357A}"/>
              </a:ext>
            </a:extLst>
          </p:cNvPr>
          <p:cNvSpPr>
            <a:spLocks noGrp="1"/>
          </p:cNvSpPr>
          <p:nvPr>
            <p:ph type="pic" sz="quarter" idx="12"/>
          </p:nvPr>
        </p:nvSpPr>
        <p:spPr/>
        <p:txBody>
          <a:bodyPr/>
          <a:lstStyle/>
          <a:p>
            <a:endParaRPr lang="zh-CN" altLang="en-US"/>
          </a:p>
        </p:txBody>
      </p:sp>
    </p:spTree>
    <p:extLst>
      <p:ext uri="{BB962C8B-B14F-4D97-AF65-F5344CB8AC3E}">
        <p14:creationId xmlns:p14="http://schemas.microsoft.com/office/powerpoint/2010/main" val="343099717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D166287-3CC8-7753-B4B5-832284FB04CB}"/>
              </a:ext>
            </a:extLst>
          </p:cNvPr>
          <p:cNvSpPr>
            <a:spLocks noGrp="1"/>
          </p:cNvSpPr>
          <p:nvPr>
            <p:ph type="body" sz="quarter" idx="12"/>
          </p:nvPr>
        </p:nvSpPr>
        <p:spPr>
          <a:xfrm>
            <a:off x="6672795" y="587425"/>
            <a:ext cx="1747927" cy="577081"/>
          </a:xfrm>
        </p:spPr>
        <p:txBody>
          <a:bodyPr/>
          <a:lstStyle/>
          <a:p>
            <a:r>
              <a:rPr lang="zh-CN" altLang="en-US" dirty="0"/>
              <a:t>任务</a:t>
            </a:r>
            <a:r>
              <a:rPr lang="en-US" altLang="zh-CN" dirty="0"/>
              <a:t>5</a:t>
            </a:r>
            <a:endParaRPr lang="zh-CN" altLang="en-US" dirty="0"/>
          </a:p>
        </p:txBody>
      </p:sp>
      <p:sp>
        <p:nvSpPr>
          <p:cNvPr id="3" name="文本占位符 2">
            <a:extLst>
              <a:ext uri="{FF2B5EF4-FFF2-40B4-BE49-F238E27FC236}">
                <a16:creationId xmlns:a16="http://schemas.microsoft.com/office/drawing/2014/main" id="{E2B6E89F-AAB3-3C00-2F27-D4B1557F83BD}"/>
              </a:ext>
            </a:extLst>
          </p:cNvPr>
          <p:cNvSpPr>
            <a:spLocks noGrp="1"/>
          </p:cNvSpPr>
          <p:nvPr>
            <p:ph type="body" sz="quarter" idx="13"/>
          </p:nvPr>
        </p:nvSpPr>
        <p:spPr>
          <a:xfrm>
            <a:off x="6672795" y="1265922"/>
            <a:ext cx="5129563" cy="507831"/>
          </a:xfrm>
        </p:spPr>
        <p:txBody>
          <a:bodyPr/>
          <a:lstStyle/>
          <a:p>
            <a:r>
              <a:rPr lang="en-US" altLang="zh-CN" dirty="0"/>
              <a:t>SQL Server </a:t>
            </a:r>
            <a:r>
              <a:rPr lang="zh-CN" altLang="en-US" dirty="0"/>
              <a:t>数据库 </a:t>
            </a:r>
            <a:r>
              <a:rPr lang="en-US" altLang="zh-CN" dirty="0"/>
              <a:t>/ </a:t>
            </a:r>
            <a:r>
              <a:rPr lang="zh-CN" altLang="en-US" dirty="0"/>
              <a:t>表操作</a:t>
            </a:r>
          </a:p>
        </p:txBody>
      </p:sp>
      <p:sp>
        <p:nvSpPr>
          <p:cNvPr id="4" name="文本占位符 3">
            <a:extLst>
              <a:ext uri="{FF2B5EF4-FFF2-40B4-BE49-F238E27FC236}">
                <a16:creationId xmlns:a16="http://schemas.microsoft.com/office/drawing/2014/main" id="{1DC86EF2-4BDD-A2CC-4B8F-FC3255DFF1CC}"/>
              </a:ext>
            </a:extLst>
          </p:cNvPr>
          <p:cNvSpPr>
            <a:spLocks noGrp="1"/>
          </p:cNvSpPr>
          <p:nvPr>
            <p:ph type="body" sz="quarter" idx="14"/>
          </p:nvPr>
        </p:nvSpPr>
        <p:spPr>
          <a:xfrm>
            <a:off x="5855940" y="2087836"/>
            <a:ext cx="1747927" cy="577081"/>
          </a:xfrm>
        </p:spPr>
        <p:txBody>
          <a:bodyPr/>
          <a:lstStyle/>
          <a:p>
            <a:r>
              <a:rPr lang="zh-CN" altLang="en-US" dirty="0"/>
              <a:t>任务</a:t>
            </a:r>
            <a:r>
              <a:rPr lang="en-US" altLang="zh-CN" dirty="0"/>
              <a:t>6</a:t>
            </a:r>
            <a:endParaRPr lang="zh-CN" altLang="en-US" dirty="0"/>
          </a:p>
        </p:txBody>
      </p:sp>
      <p:sp>
        <p:nvSpPr>
          <p:cNvPr id="5" name="文本占位符 4">
            <a:extLst>
              <a:ext uri="{FF2B5EF4-FFF2-40B4-BE49-F238E27FC236}">
                <a16:creationId xmlns:a16="http://schemas.microsoft.com/office/drawing/2014/main" id="{26CB08A5-1A5E-2FFA-11C5-28CBF6009F7C}"/>
              </a:ext>
            </a:extLst>
          </p:cNvPr>
          <p:cNvSpPr>
            <a:spLocks noGrp="1"/>
          </p:cNvSpPr>
          <p:nvPr>
            <p:ph type="body" sz="quarter" idx="15"/>
          </p:nvPr>
        </p:nvSpPr>
        <p:spPr>
          <a:xfrm>
            <a:off x="5855940" y="2766333"/>
            <a:ext cx="5129563" cy="507831"/>
          </a:xfrm>
        </p:spPr>
        <p:txBody>
          <a:bodyPr/>
          <a:lstStyle/>
          <a:p>
            <a:r>
              <a:rPr lang="en-US" altLang="zh-CN" dirty="0"/>
              <a:t>SQL Server </a:t>
            </a:r>
            <a:r>
              <a:rPr lang="zh-CN" altLang="en-US" dirty="0"/>
              <a:t>数据操作</a:t>
            </a:r>
          </a:p>
        </p:txBody>
      </p:sp>
      <p:sp>
        <p:nvSpPr>
          <p:cNvPr id="6" name="文本占位符 5">
            <a:extLst>
              <a:ext uri="{FF2B5EF4-FFF2-40B4-BE49-F238E27FC236}">
                <a16:creationId xmlns:a16="http://schemas.microsoft.com/office/drawing/2014/main" id="{2C24C6BA-C6AC-F7B3-7B59-75EE1B4D1EFB}"/>
              </a:ext>
            </a:extLst>
          </p:cNvPr>
          <p:cNvSpPr>
            <a:spLocks noGrp="1"/>
          </p:cNvSpPr>
          <p:nvPr>
            <p:ph type="body" sz="quarter" idx="16"/>
          </p:nvPr>
        </p:nvSpPr>
        <p:spPr>
          <a:xfrm>
            <a:off x="5039085" y="3588247"/>
            <a:ext cx="1747927" cy="577081"/>
          </a:xfrm>
        </p:spPr>
        <p:txBody>
          <a:bodyPr/>
          <a:lstStyle/>
          <a:p>
            <a:r>
              <a:rPr lang="zh-CN" altLang="en-US" dirty="0"/>
              <a:t>任务</a:t>
            </a:r>
            <a:r>
              <a:rPr lang="en-US" altLang="zh-CN" dirty="0"/>
              <a:t>7</a:t>
            </a:r>
            <a:endParaRPr lang="zh-CN" altLang="en-US" dirty="0"/>
          </a:p>
        </p:txBody>
      </p:sp>
      <p:sp>
        <p:nvSpPr>
          <p:cNvPr id="7" name="文本占位符 6">
            <a:extLst>
              <a:ext uri="{FF2B5EF4-FFF2-40B4-BE49-F238E27FC236}">
                <a16:creationId xmlns:a16="http://schemas.microsoft.com/office/drawing/2014/main" id="{B5964FE1-02F2-E450-DC9C-8A75BAA5810C}"/>
              </a:ext>
            </a:extLst>
          </p:cNvPr>
          <p:cNvSpPr>
            <a:spLocks noGrp="1"/>
          </p:cNvSpPr>
          <p:nvPr>
            <p:ph type="body" sz="quarter" idx="17"/>
          </p:nvPr>
        </p:nvSpPr>
        <p:spPr>
          <a:xfrm>
            <a:off x="5039085" y="4266744"/>
            <a:ext cx="5129563" cy="507831"/>
          </a:xfrm>
        </p:spPr>
        <p:txBody>
          <a:bodyPr/>
          <a:lstStyle/>
          <a:p>
            <a:r>
              <a:rPr lang="zh-CN" altLang="en-US" dirty="0"/>
              <a:t>数据库编程对象</a:t>
            </a:r>
          </a:p>
        </p:txBody>
      </p:sp>
      <p:sp>
        <p:nvSpPr>
          <p:cNvPr id="8" name="文本占位符 7">
            <a:extLst>
              <a:ext uri="{FF2B5EF4-FFF2-40B4-BE49-F238E27FC236}">
                <a16:creationId xmlns:a16="http://schemas.microsoft.com/office/drawing/2014/main" id="{73E00F2F-490E-2E86-BB53-08DC0ECE670D}"/>
              </a:ext>
            </a:extLst>
          </p:cNvPr>
          <p:cNvSpPr>
            <a:spLocks noGrp="1"/>
          </p:cNvSpPr>
          <p:nvPr>
            <p:ph type="body" sz="quarter" idx="18"/>
          </p:nvPr>
        </p:nvSpPr>
        <p:spPr>
          <a:xfrm>
            <a:off x="4222230" y="5088658"/>
            <a:ext cx="1747927" cy="577081"/>
          </a:xfrm>
        </p:spPr>
        <p:txBody>
          <a:bodyPr/>
          <a:lstStyle/>
          <a:p>
            <a:r>
              <a:rPr lang="zh-CN" altLang="en-US" dirty="0"/>
              <a:t>任务</a:t>
            </a:r>
            <a:r>
              <a:rPr lang="en-US" altLang="zh-CN" dirty="0"/>
              <a:t>8</a:t>
            </a:r>
            <a:endParaRPr lang="zh-CN" altLang="en-US" dirty="0"/>
          </a:p>
        </p:txBody>
      </p:sp>
      <p:sp>
        <p:nvSpPr>
          <p:cNvPr id="9" name="文本占位符 8">
            <a:extLst>
              <a:ext uri="{FF2B5EF4-FFF2-40B4-BE49-F238E27FC236}">
                <a16:creationId xmlns:a16="http://schemas.microsoft.com/office/drawing/2014/main" id="{DE688AB4-3324-B121-0A8F-E328EC3B6F04}"/>
              </a:ext>
            </a:extLst>
          </p:cNvPr>
          <p:cNvSpPr>
            <a:spLocks noGrp="1"/>
          </p:cNvSpPr>
          <p:nvPr>
            <p:ph type="body" sz="quarter" idx="19"/>
          </p:nvPr>
        </p:nvSpPr>
        <p:spPr>
          <a:xfrm>
            <a:off x="4222230" y="5767155"/>
            <a:ext cx="5129563" cy="507831"/>
          </a:xfrm>
        </p:spPr>
        <p:txBody>
          <a:bodyPr/>
          <a:lstStyle/>
          <a:p>
            <a:r>
              <a:rPr lang="zh-CN" altLang="en-US" dirty="0"/>
              <a:t> 数据库安全管理</a:t>
            </a:r>
          </a:p>
        </p:txBody>
      </p:sp>
    </p:spTree>
    <p:extLst>
      <p:ext uri="{BB962C8B-B14F-4D97-AF65-F5344CB8AC3E}">
        <p14:creationId xmlns:p14="http://schemas.microsoft.com/office/powerpoint/2010/main" val="110131596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607C24D-106E-2A95-A909-A83E3AB29783}"/>
              </a:ext>
            </a:extLst>
          </p:cNvPr>
          <p:cNvSpPr>
            <a:spLocks noGrp="1"/>
          </p:cNvSpPr>
          <p:nvPr>
            <p:ph type="body" sz="quarter" idx="10"/>
          </p:nvPr>
        </p:nvSpPr>
        <p:spPr/>
        <p:txBody>
          <a:bodyPr/>
          <a:lstStyle/>
          <a:p>
            <a:r>
              <a:rPr lang="en-US" altLang="zh-CN" dirty="0"/>
              <a:t>EB-Shop </a:t>
            </a:r>
            <a:r>
              <a:rPr lang="zh-CN" altLang="en-US" dirty="0"/>
              <a:t>线上书城数据库管理系统分析与选型</a:t>
            </a:r>
          </a:p>
        </p:txBody>
      </p:sp>
      <p:sp>
        <p:nvSpPr>
          <p:cNvPr id="5" name="文本占位符 4">
            <a:extLst>
              <a:ext uri="{FF2B5EF4-FFF2-40B4-BE49-F238E27FC236}">
                <a16:creationId xmlns:a16="http://schemas.microsoft.com/office/drawing/2014/main" id="{9FAE729C-ACDF-B872-1590-1E78E6AE7D27}"/>
              </a:ext>
            </a:extLst>
          </p:cNvPr>
          <p:cNvSpPr>
            <a:spLocks noGrp="1"/>
          </p:cNvSpPr>
          <p:nvPr>
            <p:ph type="body" sz="quarter" idx="11"/>
          </p:nvPr>
        </p:nvSpPr>
        <p:spPr>
          <a:xfrm>
            <a:off x="193192" y="2062139"/>
            <a:ext cx="11635136" cy="3448829"/>
          </a:xfrm>
        </p:spPr>
        <p:txBody>
          <a:bodyPr/>
          <a:lstStyle/>
          <a:p>
            <a:r>
              <a:rPr lang="en-US" altLang="zh-CN" dirty="0"/>
              <a:t>1. </a:t>
            </a:r>
            <a:r>
              <a:rPr lang="zh-CN" altLang="en-US" dirty="0"/>
              <a:t>数据库类型选择</a:t>
            </a:r>
            <a:endParaRPr lang="en-US" altLang="zh-CN" dirty="0"/>
          </a:p>
          <a:p>
            <a:r>
              <a:rPr lang="zh-CN" altLang="en-US" dirty="0"/>
              <a:t>在数据库选型中，首要任务是确定适合该项目的数据库类型。</a:t>
            </a:r>
            <a:endParaRPr lang="en-US" altLang="zh-CN" dirty="0"/>
          </a:p>
          <a:p>
            <a:r>
              <a:rPr lang="zh-CN" altLang="en-US" dirty="0"/>
              <a:t>通过对 </a:t>
            </a:r>
            <a:r>
              <a:rPr lang="en-US" altLang="zh-CN" dirty="0"/>
              <a:t>EB-Shop </a:t>
            </a:r>
            <a:r>
              <a:rPr lang="zh-CN" altLang="en-US" dirty="0"/>
              <a:t>线上书城业务特征的深入分析可以发现，其具备典型的结构化数据特征，即用户信息、图书资料、订单记录等核心数据实体明确，且存在清晰的关联关系，如用户与订单的一对多关系、订单与图书的多对多关系等。同时，电商业务场景对数据一致性要求极高，库存扣减与订单生成等操作必须具备原子性，支付数据必须绝对准确。此外，业务过程中涉及大量的关联查询、聚合统计（如商品搜索、销售分析）和复杂的数据更新操作。</a:t>
            </a:r>
          </a:p>
        </p:txBody>
      </p:sp>
    </p:spTree>
    <p:extLst>
      <p:ext uri="{BB962C8B-B14F-4D97-AF65-F5344CB8AC3E}">
        <p14:creationId xmlns:p14="http://schemas.microsoft.com/office/powerpoint/2010/main" val="299192101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5894D-13EB-A221-9475-1EC028E6929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FC37411-A5CD-B6CA-A942-9766914C86E9}"/>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2ECFAC1D-9C64-F0D8-72C7-EA48C714912A}"/>
              </a:ext>
            </a:extLst>
          </p:cNvPr>
          <p:cNvSpPr>
            <a:spLocks noGrp="1"/>
          </p:cNvSpPr>
          <p:nvPr>
            <p:ph type="body" sz="quarter" idx="11"/>
          </p:nvPr>
        </p:nvSpPr>
        <p:spPr>
          <a:xfrm>
            <a:off x="193192" y="2549451"/>
            <a:ext cx="11635136" cy="2474203"/>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2</a:t>
            </a:r>
            <a:r>
              <a:rPr lang="zh-CN" altLang="en-US" dirty="0"/>
              <a:t>）创建数据表。</a:t>
            </a:r>
            <a:endParaRPr lang="en-US" altLang="zh-CN" dirty="0"/>
          </a:p>
          <a:p>
            <a:r>
              <a:rPr lang="zh-CN" altLang="en-US" dirty="0"/>
              <a:t>方式二：通过执行 </a:t>
            </a:r>
            <a:r>
              <a:rPr lang="en-US" altLang="zh-CN" dirty="0"/>
              <a:t>SQL </a:t>
            </a:r>
            <a:r>
              <a:rPr lang="zh-CN" altLang="en-US" dirty="0"/>
              <a:t>语句创建表（以 </a:t>
            </a:r>
            <a:r>
              <a:rPr lang="en-US" altLang="zh-CN" dirty="0"/>
              <a:t>Books </a:t>
            </a:r>
            <a:r>
              <a:rPr lang="zh-CN" altLang="en-US" dirty="0"/>
              <a:t>表为例）。</a:t>
            </a:r>
            <a:endParaRPr lang="en-US" altLang="zh-CN" dirty="0"/>
          </a:p>
          <a:p>
            <a:r>
              <a:rPr lang="zh-CN" altLang="en-US" dirty="0"/>
              <a:t>若要修改表结构或删除表格，可在表名上右键单击，在快捷菜单中选择“设计”或 “删除”选项进行相应操作。</a:t>
            </a:r>
          </a:p>
        </p:txBody>
      </p:sp>
    </p:spTree>
    <p:extLst>
      <p:ext uri="{BB962C8B-B14F-4D97-AF65-F5344CB8AC3E}">
        <p14:creationId xmlns:p14="http://schemas.microsoft.com/office/powerpoint/2010/main" val="291589609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E5DB1-26C3-84FB-DEA3-227E3024956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4AEBAE8-60DF-60B0-4FDC-52CEDFFD8A36}"/>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5CF0048E-1DAD-C74B-53C9-10B1F0C33B9D}"/>
              </a:ext>
            </a:extLst>
          </p:cNvPr>
          <p:cNvSpPr>
            <a:spLocks noGrp="1"/>
          </p:cNvSpPr>
          <p:nvPr>
            <p:ph type="body" sz="quarter" idx="11"/>
          </p:nvPr>
        </p:nvSpPr>
        <p:spPr>
          <a:xfrm>
            <a:off x="193192" y="1574826"/>
            <a:ext cx="5623146" cy="4423455"/>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3</a:t>
            </a:r>
            <a:r>
              <a:rPr lang="zh-CN" altLang="en-US" dirty="0"/>
              <a:t>）查看数据库关系图。</a:t>
            </a:r>
            <a:endParaRPr lang="en-US" altLang="zh-CN" dirty="0"/>
          </a:p>
          <a:p>
            <a:r>
              <a:rPr lang="zh-CN" altLang="en-US" dirty="0"/>
              <a:t>数据库关系图可以帮助用户直观地理解数据库中表与表之间的关系。在对象资源管理器中 </a:t>
            </a:r>
            <a:r>
              <a:rPr lang="en-US" altLang="zh-CN" dirty="0" err="1"/>
              <a:t>EB_Shop</a:t>
            </a:r>
            <a:r>
              <a:rPr lang="en-US" altLang="zh-CN" dirty="0"/>
              <a:t> </a:t>
            </a:r>
            <a:r>
              <a:rPr lang="zh-CN" altLang="en-US" dirty="0"/>
              <a:t>数据库节点下右键单击“数据库关系图”节点，在弹出的快捷菜单中选择 “新建数据库关系图”选项，如图 </a:t>
            </a:r>
            <a:r>
              <a:rPr lang="en-US" altLang="zh-CN" dirty="0"/>
              <a:t>5-19 </a:t>
            </a:r>
            <a:r>
              <a:rPr lang="zh-CN" altLang="en-US" dirty="0"/>
              <a:t>所示。弹出“添加表”对话框，如图 </a:t>
            </a:r>
            <a:r>
              <a:rPr lang="en-US" altLang="zh-CN" dirty="0"/>
              <a:t>5-20 </a:t>
            </a:r>
            <a:r>
              <a:rPr lang="zh-CN" altLang="en-US" dirty="0"/>
              <a:t>所示。</a:t>
            </a:r>
          </a:p>
        </p:txBody>
      </p:sp>
      <p:pic>
        <p:nvPicPr>
          <p:cNvPr id="6" name="图片占位符 5">
            <a:extLst>
              <a:ext uri="{FF2B5EF4-FFF2-40B4-BE49-F238E27FC236}">
                <a16:creationId xmlns:a16="http://schemas.microsoft.com/office/drawing/2014/main" id="{D19B7309-2394-BBA8-87F1-788167D1177E}"/>
              </a:ext>
            </a:extLst>
          </p:cNvPr>
          <p:cNvPicPr>
            <a:picLocks noGrp="1" noChangeAspect="1"/>
          </p:cNvPicPr>
          <p:nvPr>
            <p:ph type="pic" sz="quarter" idx="12"/>
          </p:nvPr>
        </p:nvPicPr>
        <p:blipFill rotWithShape="1">
          <a:blip r:embed="rId2"/>
          <a:srcRect t="-15541" b="-15541"/>
          <a:stretch>
            <a:fillRect/>
          </a:stretch>
        </p:blipFill>
        <p:spPr>
          <a:prstGeom prst="rect">
            <a:avLst/>
          </a:prstGeom>
        </p:spPr>
      </p:pic>
    </p:spTree>
    <p:extLst>
      <p:ext uri="{BB962C8B-B14F-4D97-AF65-F5344CB8AC3E}">
        <p14:creationId xmlns:p14="http://schemas.microsoft.com/office/powerpoint/2010/main" val="359998723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83C4C1-6F5E-F69D-3117-62AB133E911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64C4E98-1279-02E0-6C95-F1469FC82C3E}"/>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6" name="图片占位符 5">
            <a:extLst>
              <a:ext uri="{FF2B5EF4-FFF2-40B4-BE49-F238E27FC236}">
                <a16:creationId xmlns:a16="http://schemas.microsoft.com/office/drawing/2014/main" id="{DEC9E1A3-E1FB-1BDC-B7AD-16079B61F521}"/>
              </a:ext>
            </a:extLst>
          </p:cNvPr>
          <p:cNvPicPr>
            <a:picLocks noGrp="1" noChangeAspect="1"/>
          </p:cNvPicPr>
          <p:nvPr>
            <p:ph type="pic" sz="quarter" idx="12"/>
          </p:nvPr>
        </p:nvPicPr>
        <p:blipFill rotWithShape="1">
          <a:blip r:embed="rId2"/>
          <a:srcRect l="-24950" r="-24950"/>
          <a:stretch>
            <a:fillRect/>
          </a:stretch>
        </p:blipFill>
        <p:spPr>
          <a:prstGeom prst="rect">
            <a:avLst/>
          </a:prstGeom>
        </p:spPr>
      </p:pic>
    </p:spTree>
    <p:extLst>
      <p:ext uri="{BB962C8B-B14F-4D97-AF65-F5344CB8AC3E}">
        <p14:creationId xmlns:p14="http://schemas.microsoft.com/office/powerpoint/2010/main" val="327307215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EC648-B001-F431-7122-B80611E15EC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E8D24F0-74AE-2669-CDF8-5C51C3F64648}"/>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8665C94C-1EA2-8DDD-6346-E87C3A1E25BA}"/>
              </a:ext>
            </a:extLst>
          </p:cNvPr>
          <p:cNvSpPr>
            <a:spLocks noGrp="1"/>
          </p:cNvSpPr>
          <p:nvPr>
            <p:ph type="body" sz="quarter" idx="11"/>
          </p:nvPr>
        </p:nvSpPr>
        <p:spPr>
          <a:xfrm>
            <a:off x="193192" y="1818482"/>
            <a:ext cx="5623146" cy="3936142"/>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3</a:t>
            </a:r>
            <a:r>
              <a:rPr lang="zh-CN" altLang="en-US" dirty="0"/>
              <a:t>）查看数据库关系图。</a:t>
            </a:r>
            <a:endParaRPr lang="en-US" altLang="zh-CN" dirty="0"/>
          </a:p>
          <a:p>
            <a:r>
              <a:rPr lang="zh-CN" altLang="en-US" dirty="0"/>
              <a:t>在“添加表”对话框的“表”中选中任一表名，单击“添加”按钮，即可将该表添加至关系图，如图 </a:t>
            </a:r>
            <a:r>
              <a:rPr lang="en-US" altLang="zh-CN" dirty="0"/>
              <a:t>5-21 </a:t>
            </a:r>
            <a:r>
              <a:rPr lang="zh-CN" altLang="en-US" dirty="0"/>
              <a:t>所示。依次添加各表，</a:t>
            </a:r>
            <a:r>
              <a:rPr lang="en-US" altLang="zh-CN" dirty="0"/>
              <a:t>SSMS </a:t>
            </a:r>
            <a:r>
              <a:rPr lang="zh-CN" altLang="en-US" dirty="0"/>
              <a:t>将自动生成选定表格的关系图，并自动显示已定义的外键关系连接线，图 </a:t>
            </a:r>
            <a:r>
              <a:rPr lang="en-US" altLang="zh-CN" dirty="0"/>
              <a:t>5-22 </a:t>
            </a:r>
            <a:r>
              <a:rPr lang="zh-CN" altLang="en-US" dirty="0"/>
              <a:t>所示。</a:t>
            </a:r>
          </a:p>
        </p:txBody>
      </p:sp>
      <p:pic>
        <p:nvPicPr>
          <p:cNvPr id="8" name="图片占位符 7">
            <a:extLst>
              <a:ext uri="{FF2B5EF4-FFF2-40B4-BE49-F238E27FC236}">
                <a16:creationId xmlns:a16="http://schemas.microsoft.com/office/drawing/2014/main" id="{8284371F-9B91-0788-1AAD-A9CBE482FD77}"/>
              </a:ext>
            </a:extLst>
          </p:cNvPr>
          <p:cNvPicPr>
            <a:picLocks noGrp="1" noChangeAspect="1"/>
          </p:cNvPicPr>
          <p:nvPr>
            <p:ph type="pic" sz="quarter" idx="12"/>
          </p:nvPr>
        </p:nvPicPr>
        <p:blipFill rotWithShape="1">
          <a:blip r:embed="rId2"/>
          <a:srcRect t="-15944" b="-15944"/>
          <a:stretch>
            <a:fillRect/>
          </a:stretch>
        </p:blipFill>
        <p:spPr>
          <a:prstGeom prst="rect">
            <a:avLst/>
          </a:prstGeom>
        </p:spPr>
      </p:pic>
    </p:spTree>
    <p:extLst>
      <p:ext uri="{BB962C8B-B14F-4D97-AF65-F5344CB8AC3E}">
        <p14:creationId xmlns:p14="http://schemas.microsoft.com/office/powerpoint/2010/main" val="420650265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4D9D6-FD8E-C7AC-8509-C6621B9B550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8C68E8F-5B1F-26D4-5638-A63DC9E72F2A}"/>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7" name="图片占位符 6">
            <a:extLst>
              <a:ext uri="{FF2B5EF4-FFF2-40B4-BE49-F238E27FC236}">
                <a16:creationId xmlns:a16="http://schemas.microsoft.com/office/drawing/2014/main" id="{8232AB95-C7B9-A587-2F94-408B5BA88B12}"/>
              </a:ext>
            </a:extLst>
          </p:cNvPr>
          <p:cNvPicPr>
            <a:picLocks noGrp="1" noChangeAspect="1"/>
          </p:cNvPicPr>
          <p:nvPr>
            <p:ph type="pic" sz="quarter" idx="12"/>
          </p:nvPr>
        </p:nvPicPr>
        <p:blipFill rotWithShape="1">
          <a:blip r:embed="rId2"/>
          <a:srcRect l="-24561" r="-24561"/>
          <a:stretch>
            <a:fillRect/>
          </a:stretch>
        </p:blipFill>
        <p:spPr>
          <a:prstGeom prst="rect">
            <a:avLst/>
          </a:prstGeom>
        </p:spPr>
      </p:pic>
    </p:spTree>
    <p:extLst>
      <p:ext uri="{BB962C8B-B14F-4D97-AF65-F5344CB8AC3E}">
        <p14:creationId xmlns:p14="http://schemas.microsoft.com/office/powerpoint/2010/main" val="127384504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03959-325D-4212-1B33-9A84C3F91F0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B5E92C2-340C-49B3-40A7-B60CE7BF6BCC}"/>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sp>
        <p:nvSpPr>
          <p:cNvPr id="5" name="文本占位符 4">
            <a:extLst>
              <a:ext uri="{FF2B5EF4-FFF2-40B4-BE49-F238E27FC236}">
                <a16:creationId xmlns:a16="http://schemas.microsoft.com/office/drawing/2014/main" id="{8BC1F4F9-7C25-830B-1D62-4DD193B30C8D}"/>
              </a:ext>
            </a:extLst>
          </p:cNvPr>
          <p:cNvSpPr>
            <a:spLocks noGrp="1"/>
          </p:cNvSpPr>
          <p:nvPr>
            <p:ph type="body" sz="quarter" idx="11"/>
          </p:nvPr>
        </p:nvSpPr>
        <p:spPr>
          <a:xfrm>
            <a:off x="193192" y="1087514"/>
            <a:ext cx="5623146" cy="5398081"/>
          </a:xfrm>
        </p:spPr>
        <p:txBody>
          <a:bodyPr/>
          <a:lstStyle/>
          <a:p>
            <a:r>
              <a:rPr lang="en-US" altLang="zh-CN" dirty="0"/>
              <a:t>2. </a:t>
            </a:r>
            <a:r>
              <a:rPr lang="zh-CN" altLang="en-US" dirty="0"/>
              <a:t>使用 </a:t>
            </a:r>
            <a:r>
              <a:rPr lang="en-US" altLang="zh-CN" dirty="0"/>
              <a:t>SSMS </a:t>
            </a:r>
            <a:r>
              <a:rPr lang="zh-CN" altLang="en-US" dirty="0"/>
              <a:t>创建数据表</a:t>
            </a:r>
            <a:endParaRPr lang="en-US" altLang="zh-CN" dirty="0"/>
          </a:p>
          <a:p>
            <a:r>
              <a:rPr lang="zh-CN" altLang="en-US" dirty="0"/>
              <a:t>（</a:t>
            </a:r>
            <a:r>
              <a:rPr lang="en-US" altLang="zh-CN" dirty="0"/>
              <a:t>3</a:t>
            </a:r>
            <a:r>
              <a:rPr lang="zh-CN" altLang="en-US" dirty="0"/>
              <a:t>）查看数据库关系图。</a:t>
            </a:r>
            <a:endParaRPr lang="en-US" altLang="zh-CN" dirty="0"/>
          </a:p>
          <a:p>
            <a:r>
              <a:rPr lang="zh-CN" altLang="en-US" dirty="0"/>
              <a:t>如果需要，可以手动调整表格的位置以便更好地展示关系，如图 </a:t>
            </a:r>
            <a:r>
              <a:rPr lang="en-US" altLang="zh-CN" dirty="0"/>
              <a:t>5-23 </a:t>
            </a:r>
            <a:r>
              <a:rPr lang="zh-CN" altLang="en-US" dirty="0"/>
              <a:t>所示。对于每条连线，可以右键单击它来查看详细信息或修改关联属性。完成布局后，单击“保存” 按钮，在弹出的“选择名称”对话框中输入该关系图的名称，单击“确定”按钮即可保存关系图，如图 </a:t>
            </a:r>
            <a:r>
              <a:rPr lang="en-US" altLang="zh-CN" dirty="0"/>
              <a:t>5-24 </a:t>
            </a:r>
            <a:r>
              <a:rPr lang="zh-CN" altLang="en-US" dirty="0"/>
              <a:t>所示。</a:t>
            </a:r>
            <a:endParaRPr lang="en-US" altLang="zh-CN" dirty="0"/>
          </a:p>
          <a:p>
            <a:r>
              <a:rPr lang="zh-CN" altLang="en-US" dirty="0"/>
              <a:t>至此，完成 </a:t>
            </a:r>
            <a:r>
              <a:rPr lang="en-US" altLang="zh-CN" dirty="0" err="1"/>
              <a:t>EB_Shop</a:t>
            </a:r>
            <a:r>
              <a:rPr lang="en-US" altLang="zh-CN" dirty="0"/>
              <a:t> </a:t>
            </a:r>
            <a:r>
              <a:rPr lang="zh-CN" altLang="en-US" dirty="0"/>
              <a:t>数据库中数据表的创建工作。</a:t>
            </a:r>
          </a:p>
        </p:txBody>
      </p:sp>
      <p:pic>
        <p:nvPicPr>
          <p:cNvPr id="7" name="图片占位符 6">
            <a:extLst>
              <a:ext uri="{FF2B5EF4-FFF2-40B4-BE49-F238E27FC236}">
                <a16:creationId xmlns:a16="http://schemas.microsoft.com/office/drawing/2014/main" id="{B954873F-F3E0-C7E7-E892-DAE71A0B3A18}"/>
              </a:ext>
            </a:extLst>
          </p:cNvPr>
          <p:cNvPicPr>
            <a:picLocks noGrp="1" noChangeAspect="1"/>
          </p:cNvPicPr>
          <p:nvPr>
            <p:ph type="pic" sz="quarter" idx="12"/>
          </p:nvPr>
        </p:nvPicPr>
        <p:blipFill rotWithShape="1">
          <a:blip r:embed="rId2"/>
          <a:srcRect t="-15899" b="-15899"/>
          <a:stretch>
            <a:fillRect/>
          </a:stretch>
        </p:blipFill>
        <p:spPr>
          <a:prstGeom prst="rect">
            <a:avLst/>
          </a:prstGeom>
        </p:spPr>
      </p:pic>
    </p:spTree>
    <p:extLst>
      <p:ext uri="{BB962C8B-B14F-4D97-AF65-F5344CB8AC3E}">
        <p14:creationId xmlns:p14="http://schemas.microsoft.com/office/powerpoint/2010/main" val="387979018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93EB5-A1BF-9B1C-8653-7DEA98BBA43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07D3FDA-5C28-B13C-00EF-18C690132304}"/>
              </a:ext>
            </a:extLst>
          </p:cNvPr>
          <p:cNvSpPr>
            <a:spLocks noGrp="1"/>
          </p:cNvSpPr>
          <p:nvPr>
            <p:ph type="body" sz="quarter" idx="10"/>
          </p:nvPr>
        </p:nvSpPr>
        <p:spPr/>
        <p:txBody>
          <a:bodyPr/>
          <a:lstStyle/>
          <a:p>
            <a:r>
              <a:rPr lang="en-US" altLang="zh-CN" dirty="0"/>
              <a:t>EB-Shop </a:t>
            </a:r>
            <a:r>
              <a:rPr lang="zh-CN" altLang="en-US" dirty="0"/>
              <a:t>线上书城数据库、表创建</a:t>
            </a:r>
          </a:p>
        </p:txBody>
      </p:sp>
      <p:pic>
        <p:nvPicPr>
          <p:cNvPr id="6" name="图片占位符 5">
            <a:extLst>
              <a:ext uri="{FF2B5EF4-FFF2-40B4-BE49-F238E27FC236}">
                <a16:creationId xmlns:a16="http://schemas.microsoft.com/office/drawing/2014/main" id="{AB6D202A-B66F-C462-C9F5-3CEDE7C7EA4B}"/>
              </a:ext>
            </a:extLst>
          </p:cNvPr>
          <p:cNvPicPr>
            <a:picLocks noGrp="1" noChangeAspect="1"/>
          </p:cNvPicPr>
          <p:nvPr>
            <p:ph type="pic" sz="quarter" idx="12"/>
          </p:nvPr>
        </p:nvPicPr>
        <p:blipFill rotWithShape="1">
          <a:blip r:embed="rId2"/>
          <a:srcRect l="-24673" r="-24673"/>
          <a:stretch>
            <a:fillRect/>
          </a:stretch>
        </p:blipFill>
        <p:spPr>
          <a:prstGeom prst="rect">
            <a:avLst/>
          </a:prstGeom>
        </p:spPr>
      </p:pic>
    </p:spTree>
    <p:extLst>
      <p:ext uri="{BB962C8B-B14F-4D97-AF65-F5344CB8AC3E}">
        <p14:creationId xmlns:p14="http://schemas.microsoft.com/office/powerpoint/2010/main" val="32009558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AB0884B-3967-73E8-CAD1-34D91C2C8A87}"/>
              </a:ext>
            </a:extLst>
          </p:cNvPr>
          <p:cNvSpPr>
            <a:spLocks noGrp="1"/>
          </p:cNvSpPr>
          <p:nvPr>
            <p:ph type="body" sz="quarter" idx="14"/>
          </p:nvPr>
        </p:nvSpPr>
        <p:spPr/>
        <p:txBody>
          <a:bodyPr/>
          <a:lstStyle/>
          <a:p>
            <a:r>
              <a:rPr lang="en-US" altLang="zh-CN" dirty="0"/>
              <a:t>SQL Server </a:t>
            </a:r>
            <a:r>
              <a:rPr lang="zh-CN" altLang="en-US" dirty="0"/>
              <a:t>数据操作</a:t>
            </a:r>
          </a:p>
        </p:txBody>
      </p:sp>
      <p:sp>
        <p:nvSpPr>
          <p:cNvPr id="5" name="文本占位符 4">
            <a:extLst>
              <a:ext uri="{FF2B5EF4-FFF2-40B4-BE49-F238E27FC236}">
                <a16:creationId xmlns:a16="http://schemas.microsoft.com/office/drawing/2014/main" id="{C629481A-6862-CE7A-B018-B8015B375E57}"/>
              </a:ext>
            </a:extLst>
          </p:cNvPr>
          <p:cNvSpPr>
            <a:spLocks noGrp="1"/>
          </p:cNvSpPr>
          <p:nvPr>
            <p:ph type="body" sz="quarter" idx="15"/>
          </p:nvPr>
        </p:nvSpPr>
        <p:spPr/>
        <p:txBody>
          <a:bodyPr/>
          <a:lstStyle/>
          <a:p>
            <a:r>
              <a:rPr lang="zh-CN" altLang="en-US" dirty="0"/>
              <a:t>任务</a:t>
            </a:r>
            <a:r>
              <a:rPr lang="en-US" altLang="zh-CN" dirty="0"/>
              <a:t>6</a:t>
            </a:r>
            <a:endParaRPr lang="zh-CN" altLang="en-US" dirty="0"/>
          </a:p>
        </p:txBody>
      </p:sp>
    </p:spTree>
    <p:extLst>
      <p:ext uri="{BB962C8B-B14F-4D97-AF65-F5344CB8AC3E}">
        <p14:creationId xmlns:p14="http://schemas.microsoft.com/office/powerpoint/2010/main" val="352063456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1305615B-581D-C208-7C7B-0C7FCE916C7B}"/>
              </a:ext>
            </a:extLst>
          </p:cNvPr>
          <p:cNvSpPr>
            <a:spLocks noGrp="1"/>
          </p:cNvSpPr>
          <p:nvPr>
            <p:ph type="body" sz="quarter" idx="10"/>
          </p:nvPr>
        </p:nvSpPr>
        <p:spPr/>
        <p:txBody>
          <a:bodyPr/>
          <a:lstStyle/>
          <a:p>
            <a:r>
              <a:rPr lang="en-US" altLang="zh-CN" dirty="0"/>
              <a:t>6.1 </a:t>
            </a:r>
            <a:r>
              <a:rPr lang="zh-CN" altLang="en-US" dirty="0"/>
              <a:t>使用 </a:t>
            </a:r>
            <a:r>
              <a:rPr lang="en-US" altLang="zh-CN" dirty="0"/>
              <a:t>T-SQL </a:t>
            </a:r>
            <a:r>
              <a:rPr lang="zh-CN" altLang="en-US" dirty="0"/>
              <a:t>管理数据</a:t>
            </a:r>
          </a:p>
        </p:txBody>
      </p:sp>
      <p:sp>
        <p:nvSpPr>
          <p:cNvPr id="9" name="文本占位符 8">
            <a:extLst>
              <a:ext uri="{FF2B5EF4-FFF2-40B4-BE49-F238E27FC236}">
                <a16:creationId xmlns:a16="http://schemas.microsoft.com/office/drawing/2014/main" id="{B2F279D3-13A7-C4AF-9547-2AD6D1F862DC}"/>
              </a:ext>
            </a:extLst>
          </p:cNvPr>
          <p:cNvSpPr>
            <a:spLocks noGrp="1"/>
          </p:cNvSpPr>
          <p:nvPr>
            <p:ph type="body" sz="quarter" idx="11"/>
          </p:nvPr>
        </p:nvSpPr>
        <p:spPr>
          <a:xfrm>
            <a:off x="185442" y="2435554"/>
            <a:ext cx="11635136" cy="1986891"/>
          </a:xfrm>
        </p:spPr>
        <p:txBody>
          <a:bodyPr/>
          <a:lstStyle/>
          <a:p>
            <a:r>
              <a:rPr lang="en-US" altLang="zh-CN" dirty="0"/>
              <a:t>6.1.1</a:t>
            </a:r>
            <a:r>
              <a:rPr lang="zh-CN" altLang="en-US" dirty="0"/>
              <a:t>　插入数据</a:t>
            </a:r>
            <a:endParaRPr lang="en-US" altLang="zh-CN" dirty="0"/>
          </a:p>
          <a:p>
            <a:r>
              <a:rPr lang="en-US" altLang="zh-CN" dirty="0"/>
              <a:t>1. </a:t>
            </a:r>
            <a:r>
              <a:rPr lang="zh-CN" altLang="en-US" dirty="0"/>
              <a:t>使用 </a:t>
            </a:r>
            <a:r>
              <a:rPr lang="en-US" altLang="zh-CN" dirty="0"/>
              <a:t>INSERT INTO ... VALUES </a:t>
            </a:r>
            <a:r>
              <a:rPr lang="zh-CN" altLang="en-US" dirty="0"/>
              <a:t>语句插入数据</a:t>
            </a:r>
            <a:endParaRPr lang="en-US" altLang="zh-CN" dirty="0"/>
          </a:p>
          <a:p>
            <a:r>
              <a:rPr lang="zh-CN" altLang="en-US" dirty="0"/>
              <a:t>（</a:t>
            </a:r>
            <a:r>
              <a:rPr lang="en-US" altLang="zh-CN" dirty="0"/>
              <a:t>1</a:t>
            </a:r>
            <a:r>
              <a:rPr lang="zh-CN" altLang="en-US" dirty="0"/>
              <a:t>）给表的所有字段插入数据。</a:t>
            </a:r>
            <a:endParaRPr lang="en-US" altLang="zh-CN" dirty="0"/>
          </a:p>
          <a:p>
            <a:r>
              <a:rPr lang="zh-CN" altLang="en-US" dirty="0"/>
              <a:t>语法格式如下：</a:t>
            </a:r>
          </a:p>
        </p:txBody>
      </p:sp>
      <p:pic>
        <p:nvPicPr>
          <p:cNvPr id="13" name="图片占位符 12">
            <a:extLst>
              <a:ext uri="{FF2B5EF4-FFF2-40B4-BE49-F238E27FC236}">
                <a16:creationId xmlns:a16="http://schemas.microsoft.com/office/drawing/2014/main" id="{697A0B78-AE41-72E0-139F-F5BE434D9DE7}"/>
              </a:ext>
            </a:extLst>
          </p:cNvPr>
          <p:cNvPicPr>
            <a:picLocks noGrp="1" noChangeAspect="1"/>
          </p:cNvPicPr>
          <p:nvPr>
            <p:ph type="pic" sz="quarter" idx="12"/>
          </p:nvPr>
        </p:nvPicPr>
        <p:blipFill rotWithShape="1">
          <a:blip r:embed="rId2"/>
          <a:srcRect t="-152486" b="-152486"/>
          <a:stretch>
            <a:fillRect/>
          </a:stretch>
        </p:blipFill>
        <p:spPr>
          <a:xfrm>
            <a:off x="173038" y="3360738"/>
            <a:ext cx="11636375" cy="3303587"/>
          </a:xfrm>
          <a:prstGeom prst="rect">
            <a:avLst/>
          </a:prstGeom>
        </p:spPr>
      </p:pic>
    </p:spTree>
    <p:extLst>
      <p:ext uri="{BB962C8B-B14F-4D97-AF65-F5344CB8AC3E}">
        <p14:creationId xmlns:p14="http://schemas.microsoft.com/office/powerpoint/2010/main" val="107076520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BB399-97A4-2C0E-EC24-5CF10F7B1818}"/>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BA75209-5C0D-B003-C204-D5BA15BE2001}"/>
              </a:ext>
            </a:extLst>
          </p:cNvPr>
          <p:cNvSpPr>
            <a:spLocks noGrp="1"/>
          </p:cNvSpPr>
          <p:nvPr>
            <p:ph type="body" sz="quarter" idx="10"/>
          </p:nvPr>
        </p:nvSpPr>
        <p:spPr/>
        <p:txBody>
          <a:bodyPr/>
          <a:lstStyle/>
          <a:p>
            <a:r>
              <a:rPr lang="en-US" altLang="zh-CN" dirty="0"/>
              <a:t>6.1 </a:t>
            </a:r>
            <a:r>
              <a:rPr lang="zh-CN" altLang="en-US" dirty="0"/>
              <a:t>使用 </a:t>
            </a:r>
            <a:r>
              <a:rPr lang="en-US" altLang="zh-CN" dirty="0"/>
              <a:t>T-SQL </a:t>
            </a:r>
            <a:r>
              <a:rPr lang="zh-CN" altLang="en-US" dirty="0"/>
              <a:t>管理数据</a:t>
            </a:r>
          </a:p>
        </p:txBody>
      </p:sp>
      <p:sp>
        <p:nvSpPr>
          <p:cNvPr id="9" name="文本占位符 8">
            <a:extLst>
              <a:ext uri="{FF2B5EF4-FFF2-40B4-BE49-F238E27FC236}">
                <a16:creationId xmlns:a16="http://schemas.microsoft.com/office/drawing/2014/main" id="{EBE7DF80-2B8E-7154-AAB2-935A9AC1CE7B}"/>
              </a:ext>
            </a:extLst>
          </p:cNvPr>
          <p:cNvSpPr>
            <a:spLocks noGrp="1"/>
          </p:cNvSpPr>
          <p:nvPr>
            <p:ph type="body" sz="quarter" idx="11"/>
          </p:nvPr>
        </p:nvSpPr>
        <p:spPr>
          <a:xfrm>
            <a:off x="185442" y="2435554"/>
            <a:ext cx="11635136" cy="1986891"/>
          </a:xfrm>
        </p:spPr>
        <p:txBody>
          <a:bodyPr/>
          <a:lstStyle/>
          <a:p>
            <a:r>
              <a:rPr lang="en-US" altLang="zh-CN" dirty="0"/>
              <a:t>6.1.1</a:t>
            </a:r>
            <a:r>
              <a:rPr lang="zh-CN" altLang="en-US" dirty="0"/>
              <a:t>　插入数据</a:t>
            </a:r>
            <a:endParaRPr lang="en-US" altLang="zh-CN" dirty="0"/>
          </a:p>
          <a:p>
            <a:r>
              <a:rPr lang="en-US" altLang="zh-CN" dirty="0"/>
              <a:t>1. </a:t>
            </a:r>
            <a:r>
              <a:rPr lang="zh-CN" altLang="en-US" dirty="0"/>
              <a:t>使用 </a:t>
            </a:r>
            <a:r>
              <a:rPr lang="en-US" altLang="zh-CN" dirty="0"/>
              <a:t>INSERT INTO ... VALUES </a:t>
            </a:r>
            <a:r>
              <a:rPr lang="zh-CN" altLang="en-US" dirty="0"/>
              <a:t>语句插入数据</a:t>
            </a:r>
            <a:endParaRPr lang="en-US" altLang="zh-CN" dirty="0"/>
          </a:p>
          <a:p>
            <a:r>
              <a:rPr lang="zh-CN" altLang="en-US" dirty="0"/>
              <a:t>（</a:t>
            </a:r>
            <a:r>
              <a:rPr lang="en-US" altLang="zh-CN" dirty="0"/>
              <a:t>2</a:t>
            </a:r>
            <a:r>
              <a:rPr lang="zh-CN" altLang="en-US" dirty="0"/>
              <a:t>）给表的指定字段插入数据。</a:t>
            </a:r>
            <a:endParaRPr lang="en-US" altLang="zh-CN" dirty="0"/>
          </a:p>
          <a:p>
            <a:r>
              <a:rPr lang="zh-CN" altLang="en-US" dirty="0"/>
              <a:t>语法格式如下：</a:t>
            </a:r>
          </a:p>
        </p:txBody>
      </p:sp>
      <p:pic>
        <p:nvPicPr>
          <p:cNvPr id="2" name="图片占位符 1">
            <a:extLst>
              <a:ext uri="{FF2B5EF4-FFF2-40B4-BE49-F238E27FC236}">
                <a16:creationId xmlns:a16="http://schemas.microsoft.com/office/drawing/2014/main" id="{AF6B6AD2-C942-699A-FE1F-04E23B136A79}"/>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51507" b="-151507"/>
          <a:stretch>
            <a:fillRect/>
          </a:stretch>
        </p:blipFill>
        <p:spPr>
          <a:xfrm>
            <a:off x="173038" y="3360738"/>
            <a:ext cx="11636375" cy="3303587"/>
          </a:xfrm>
          <a:prstGeom prst="rect">
            <a:avLst/>
          </a:prstGeom>
        </p:spPr>
      </p:pic>
    </p:spTree>
    <p:extLst>
      <p:ext uri="{BB962C8B-B14F-4D97-AF65-F5344CB8AC3E}">
        <p14:creationId xmlns:p14="http://schemas.microsoft.com/office/powerpoint/2010/main" val="143131409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07C3A-1CA0-E908-0107-6CC1BBE201F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9B4F7E0-0AB7-B55D-EBB6-9CC195C0A2D3}"/>
              </a:ext>
            </a:extLst>
          </p:cNvPr>
          <p:cNvSpPr>
            <a:spLocks noGrp="1"/>
          </p:cNvSpPr>
          <p:nvPr>
            <p:ph type="body" sz="quarter" idx="10"/>
          </p:nvPr>
        </p:nvSpPr>
        <p:spPr/>
        <p:txBody>
          <a:bodyPr/>
          <a:lstStyle/>
          <a:p>
            <a:r>
              <a:rPr lang="en-US" altLang="zh-CN" dirty="0"/>
              <a:t>EB-Shop </a:t>
            </a:r>
            <a:r>
              <a:rPr lang="zh-CN" altLang="en-US" dirty="0"/>
              <a:t>线上书城数据库管理系统分析与选型</a:t>
            </a:r>
          </a:p>
        </p:txBody>
      </p:sp>
      <p:sp>
        <p:nvSpPr>
          <p:cNvPr id="5" name="文本占位符 4">
            <a:extLst>
              <a:ext uri="{FF2B5EF4-FFF2-40B4-BE49-F238E27FC236}">
                <a16:creationId xmlns:a16="http://schemas.microsoft.com/office/drawing/2014/main" id="{597AE49A-CE9D-0EE8-0247-39E9B3C46F21}"/>
              </a:ext>
            </a:extLst>
          </p:cNvPr>
          <p:cNvSpPr>
            <a:spLocks noGrp="1"/>
          </p:cNvSpPr>
          <p:nvPr>
            <p:ph type="body" sz="quarter" idx="11"/>
          </p:nvPr>
        </p:nvSpPr>
        <p:spPr>
          <a:xfrm>
            <a:off x="193192" y="1818483"/>
            <a:ext cx="11635136" cy="3936142"/>
          </a:xfrm>
        </p:spPr>
        <p:txBody>
          <a:bodyPr/>
          <a:lstStyle/>
          <a:p>
            <a:r>
              <a:rPr lang="en-US" altLang="zh-CN" dirty="0"/>
              <a:t>1. </a:t>
            </a:r>
            <a:r>
              <a:rPr lang="zh-CN" altLang="en-US" dirty="0"/>
              <a:t>数据库类型选择</a:t>
            </a:r>
            <a:endParaRPr lang="en-US" altLang="zh-CN" dirty="0"/>
          </a:p>
          <a:p>
            <a:r>
              <a:rPr lang="zh-CN" altLang="en-US" dirty="0"/>
              <a:t>基于以上业务特征，对比不同类型的数据模型可以发现，关系型数据库展现出其独特优势。</a:t>
            </a:r>
            <a:endParaRPr lang="en-US" altLang="zh-CN" dirty="0"/>
          </a:p>
          <a:p>
            <a:pPr marL="1074738" indent="-342900">
              <a:buSzPct val="80000"/>
              <a:buFont typeface="Wingdings" panose="05000000000000000000" pitchFamily="2" charset="2"/>
              <a:buChar char="l"/>
            </a:pPr>
            <a:r>
              <a:rPr lang="zh-CN" altLang="en-US" dirty="0"/>
              <a:t>关系型数据库的二维表结构非常适合表示结构化数据。</a:t>
            </a:r>
            <a:endParaRPr lang="en-US" altLang="zh-CN" dirty="0"/>
          </a:p>
          <a:p>
            <a:pPr marL="1074738" indent="-342900">
              <a:buSzPct val="80000"/>
              <a:buFont typeface="Wingdings" panose="05000000000000000000" pitchFamily="2" charset="2"/>
              <a:buChar char="l"/>
            </a:pPr>
            <a:r>
              <a:rPr lang="zh-CN" altLang="en-US" dirty="0"/>
              <a:t>数据库所支持的 </a:t>
            </a:r>
            <a:r>
              <a:rPr lang="en-US" altLang="zh-CN" dirty="0"/>
              <a:t>ACID </a:t>
            </a:r>
            <a:r>
              <a:rPr lang="zh-CN" altLang="en-US" dirty="0"/>
              <a:t>事务特性能够从根本上保障业务数据的一致性。</a:t>
            </a:r>
            <a:endParaRPr lang="en-US" altLang="zh-CN" dirty="0"/>
          </a:p>
          <a:p>
            <a:pPr marL="1074738" indent="-342900">
              <a:buSzPct val="80000"/>
              <a:buFont typeface="Wingdings" panose="05000000000000000000" pitchFamily="2" charset="2"/>
              <a:buChar char="l"/>
            </a:pPr>
            <a:r>
              <a:rPr lang="en-US" altLang="zh-CN" dirty="0"/>
              <a:t>SQL </a:t>
            </a:r>
            <a:r>
              <a:rPr lang="zh-CN" altLang="en-US" dirty="0"/>
              <a:t>语言为复杂查询和数据操作提供了成熟、强大的支持。</a:t>
            </a:r>
            <a:endParaRPr lang="en-US" altLang="zh-CN" dirty="0"/>
          </a:p>
          <a:p>
            <a:r>
              <a:rPr lang="zh-CN" altLang="en-US" dirty="0"/>
              <a:t>因此，从数据模型的理论特性与项目实际需求匹配的角度出发，关系型数据库是支撑 </a:t>
            </a:r>
            <a:r>
              <a:rPr lang="en-US" altLang="zh-CN" dirty="0"/>
              <a:t>EB-Shop </a:t>
            </a:r>
            <a:r>
              <a:rPr lang="zh-CN" altLang="en-US" dirty="0"/>
              <a:t>线上书城项目更为合适的技术选择。</a:t>
            </a:r>
          </a:p>
        </p:txBody>
      </p:sp>
    </p:spTree>
    <p:extLst>
      <p:ext uri="{BB962C8B-B14F-4D97-AF65-F5344CB8AC3E}">
        <p14:creationId xmlns:p14="http://schemas.microsoft.com/office/powerpoint/2010/main" val="55154226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E0E58-7200-58EB-646B-EFB19518BE4E}"/>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3DDA1A3F-EA36-F974-29C0-184B372826A8}"/>
              </a:ext>
            </a:extLst>
          </p:cNvPr>
          <p:cNvSpPr>
            <a:spLocks noGrp="1"/>
          </p:cNvSpPr>
          <p:nvPr>
            <p:ph type="body" sz="quarter" idx="10"/>
          </p:nvPr>
        </p:nvSpPr>
        <p:spPr/>
        <p:txBody>
          <a:bodyPr/>
          <a:lstStyle/>
          <a:p>
            <a:r>
              <a:rPr lang="en-US" altLang="zh-CN" dirty="0"/>
              <a:t>6.1 </a:t>
            </a:r>
            <a:r>
              <a:rPr lang="zh-CN" altLang="en-US" dirty="0"/>
              <a:t>使用 </a:t>
            </a:r>
            <a:r>
              <a:rPr lang="en-US" altLang="zh-CN" dirty="0"/>
              <a:t>T-SQL </a:t>
            </a:r>
            <a:r>
              <a:rPr lang="zh-CN" altLang="en-US" dirty="0"/>
              <a:t>管理数据</a:t>
            </a:r>
          </a:p>
        </p:txBody>
      </p:sp>
      <p:sp>
        <p:nvSpPr>
          <p:cNvPr id="9" name="文本占位符 8">
            <a:extLst>
              <a:ext uri="{FF2B5EF4-FFF2-40B4-BE49-F238E27FC236}">
                <a16:creationId xmlns:a16="http://schemas.microsoft.com/office/drawing/2014/main" id="{DBF52FFE-7761-0DCE-BCC5-00EC3C90D737}"/>
              </a:ext>
            </a:extLst>
          </p:cNvPr>
          <p:cNvSpPr>
            <a:spLocks noGrp="1"/>
          </p:cNvSpPr>
          <p:nvPr>
            <p:ph type="body" sz="quarter" idx="11"/>
          </p:nvPr>
        </p:nvSpPr>
        <p:spPr>
          <a:xfrm>
            <a:off x="173672" y="1760850"/>
            <a:ext cx="11635136" cy="1986891"/>
          </a:xfrm>
        </p:spPr>
        <p:txBody>
          <a:bodyPr/>
          <a:lstStyle/>
          <a:p>
            <a:r>
              <a:rPr lang="en-US" altLang="zh-CN" dirty="0"/>
              <a:t>6.1.1</a:t>
            </a:r>
            <a:r>
              <a:rPr lang="zh-CN" altLang="en-US" dirty="0"/>
              <a:t>　插入数据</a:t>
            </a:r>
            <a:endParaRPr lang="en-US" altLang="zh-CN" dirty="0"/>
          </a:p>
          <a:p>
            <a:r>
              <a:rPr lang="en-US" altLang="zh-CN" dirty="0"/>
              <a:t>1. </a:t>
            </a:r>
            <a:r>
              <a:rPr lang="zh-CN" altLang="en-US" dirty="0"/>
              <a:t>使用 </a:t>
            </a:r>
            <a:r>
              <a:rPr lang="en-US" altLang="zh-CN" dirty="0"/>
              <a:t>INSERT INTO ... VALUES </a:t>
            </a:r>
            <a:r>
              <a:rPr lang="zh-CN" altLang="en-US" dirty="0"/>
              <a:t>语句插入数据</a:t>
            </a:r>
            <a:endParaRPr lang="en-US" altLang="zh-CN" dirty="0"/>
          </a:p>
          <a:p>
            <a:r>
              <a:rPr lang="zh-CN" altLang="en-US" dirty="0"/>
              <a:t>（</a:t>
            </a:r>
            <a:r>
              <a:rPr lang="en-US" altLang="zh-CN" dirty="0"/>
              <a:t>3</a:t>
            </a:r>
            <a:r>
              <a:rPr lang="zh-CN" altLang="en-US" dirty="0"/>
              <a:t>）同时插入多条记录。</a:t>
            </a:r>
            <a:endParaRPr lang="en-US" altLang="zh-CN" dirty="0"/>
          </a:p>
          <a:p>
            <a:r>
              <a:rPr lang="zh-CN" altLang="en-US" dirty="0"/>
              <a:t>语法格式如下：</a:t>
            </a:r>
          </a:p>
        </p:txBody>
      </p:sp>
      <p:pic>
        <p:nvPicPr>
          <p:cNvPr id="10" name="图片占位符 9">
            <a:extLst>
              <a:ext uri="{FF2B5EF4-FFF2-40B4-BE49-F238E27FC236}">
                <a16:creationId xmlns:a16="http://schemas.microsoft.com/office/drawing/2014/main" id="{364835E2-350F-C470-1B5D-046A00743A98}"/>
              </a:ext>
            </a:extLst>
          </p:cNvPr>
          <p:cNvPicPr>
            <a:picLocks noGrp="1" noChangeAspect="1"/>
          </p:cNvPicPr>
          <p:nvPr>
            <p:ph type="pic" sz="quarter" idx="12"/>
          </p:nvPr>
        </p:nvPicPr>
        <p:blipFill rotWithShape="1">
          <a:blip r:embed="rId2"/>
          <a:srcRect t="-22151" b="-22151"/>
          <a:stretch>
            <a:fillRect/>
          </a:stretch>
        </p:blipFill>
        <p:spPr>
          <a:prstGeom prst="rect">
            <a:avLst/>
          </a:prstGeom>
        </p:spPr>
      </p:pic>
    </p:spTree>
    <p:extLst>
      <p:ext uri="{BB962C8B-B14F-4D97-AF65-F5344CB8AC3E}">
        <p14:creationId xmlns:p14="http://schemas.microsoft.com/office/powerpoint/2010/main" val="198904487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5923E-DD14-609C-7493-B81B0D8AA86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27C498D2-718B-8D91-4A31-4AC9F3B89488}"/>
              </a:ext>
            </a:extLst>
          </p:cNvPr>
          <p:cNvSpPr>
            <a:spLocks noGrp="1"/>
          </p:cNvSpPr>
          <p:nvPr>
            <p:ph type="body" sz="quarter" idx="10"/>
          </p:nvPr>
        </p:nvSpPr>
        <p:spPr/>
        <p:txBody>
          <a:bodyPr/>
          <a:lstStyle/>
          <a:p>
            <a:r>
              <a:rPr lang="en-US" altLang="zh-CN" dirty="0"/>
              <a:t>6.1 </a:t>
            </a:r>
            <a:r>
              <a:rPr lang="zh-CN" altLang="en-US" dirty="0"/>
              <a:t>使用 </a:t>
            </a:r>
            <a:r>
              <a:rPr lang="en-US" altLang="zh-CN" dirty="0"/>
              <a:t>T-SQL </a:t>
            </a:r>
            <a:r>
              <a:rPr lang="zh-CN" altLang="en-US" dirty="0"/>
              <a:t>管理数据</a:t>
            </a:r>
          </a:p>
        </p:txBody>
      </p:sp>
      <p:sp>
        <p:nvSpPr>
          <p:cNvPr id="9" name="文本占位符 8">
            <a:extLst>
              <a:ext uri="{FF2B5EF4-FFF2-40B4-BE49-F238E27FC236}">
                <a16:creationId xmlns:a16="http://schemas.microsoft.com/office/drawing/2014/main" id="{9F7BAC66-5B81-8E3B-105C-A320B1E9F2B4}"/>
              </a:ext>
            </a:extLst>
          </p:cNvPr>
          <p:cNvSpPr>
            <a:spLocks noGrp="1"/>
          </p:cNvSpPr>
          <p:nvPr>
            <p:ph type="body" sz="quarter" idx="11"/>
          </p:nvPr>
        </p:nvSpPr>
        <p:spPr>
          <a:xfrm>
            <a:off x="173672" y="2977091"/>
            <a:ext cx="11635136" cy="1499578"/>
          </a:xfrm>
        </p:spPr>
        <p:txBody>
          <a:bodyPr/>
          <a:lstStyle/>
          <a:p>
            <a:r>
              <a:rPr lang="en-US" altLang="zh-CN" dirty="0"/>
              <a:t>6.1.1</a:t>
            </a:r>
            <a:r>
              <a:rPr lang="zh-CN" altLang="en-US" dirty="0"/>
              <a:t>　插入数据</a:t>
            </a:r>
            <a:endParaRPr lang="en-US" altLang="zh-CN" dirty="0"/>
          </a:p>
          <a:p>
            <a:r>
              <a:rPr lang="en-US" altLang="zh-CN" dirty="0"/>
              <a:t>2. </a:t>
            </a:r>
            <a:r>
              <a:rPr lang="zh-CN" altLang="en-US" dirty="0"/>
              <a:t>使用 </a:t>
            </a:r>
            <a:r>
              <a:rPr lang="en-US" altLang="zh-CN" dirty="0"/>
              <a:t>INSERT INTO ... SELECT </a:t>
            </a:r>
            <a:r>
              <a:rPr lang="zh-CN" altLang="en-US" dirty="0"/>
              <a:t>语句插入数据</a:t>
            </a:r>
          </a:p>
          <a:p>
            <a:r>
              <a:rPr lang="zh-CN" altLang="en-US" dirty="0"/>
              <a:t>语法格式如下：</a:t>
            </a:r>
          </a:p>
        </p:txBody>
      </p:sp>
      <p:pic>
        <p:nvPicPr>
          <p:cNvPr id="5" name="图片占位符 4">
            <a:extLst>
              <a:ext uri="{FF2B5EF4-FFF2-40B4-BE49-F238E27FC236}">
                <a16:creationId xmlns:a16="http://schemas.microsoft.com/office/drawing/2014/main" id="{22558AF0-30F8-0DBC-1688-750A3180C3EB}"/>
              </a:ext>
            </a:extLst>
          </p:cNvPr>
          <p:cNvPicPr>
            <a:picLocks noGrp="1" noChangeAspect="1"/>
          </p:cNvPicPr>
          <p:nvPr>
            <p:ph type="pic" sz="quarter" idx="12"/>
          </p:nvPr>
        </p:nvPicPr>
        <p:blipFill rotWithShape="1">
          <a:blip r:embed="rId2"/>
          <a:srcRect t="-151524" b="-151524"/>
          <a:stretch>
            <a:fillRect/>
          </a:stretch>
        </p:blipFill>
        <p:spPr>
          <a:prstGeom prst="rect">
            <a:avLst/>
          </a:prstGeom>
        </p:spPr>
      </p:pic>
    </p:spTree>
    <p:extLst>
      <p:ext uri="{BB962C8B-B14F-4D97-AF65-F5344CB8AC3E}">
        <p14:creationId xmlns:p14="http://schemas.microsoft.com/office/powerpoint/2010/main" val="425407823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81E0B-8B1E-D6BA-350E-9ADA737F86B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A49F7E05-A385-797B-DAC0-E472900389CD}"/>
              </a:ext>
            </a:extLst>
          </p:cNvPr>
          <p:cNvSpPr>
            <a:spLocks noGrp="1"/>
          </p:cNvSpPr>
          <p:nvPr>
            <p:ph type="body" sz="quarter" idx="10"/>
          </p:nvPr>
        </p:nvSpPr>
        <p:spPr/>
        <p:txBody>
          <a:bodyPr/>
          <a:lstStyle/>
          <a:p>
            <a:r>
              <a:rPr lang="en-US" altLang="zh-CN" dirty="0"/>
              <a:t>6.1 </a:t>
            </a:r>
            <a:r>
              <a:rPr lang="zh-CN" altLang="en-US" dirty="0"/>
              <a:t>使用 </a:t>
            </a:r>
            <a:r>
              <a:rPr lang="en-US" altLang="zh-CN" dirty="0"/>
              <a:t>T-SQL </a:t>
            </a:r>
            <a:r>
              <a:rPr lang="zh-CN" altLang="en-US" dirty="0"/>
              <a:t>管理数据</a:t>
            </a:r>
          </a:p>
        </p:txBody>
      </p:sp>
      <p:sp>
        <p:nvSpPr>
          <p:cNvPr id="9" name="文本占位符 8">
            <a:extLst>
              <a:ext uri="{FF2B5EF4-FFF2-40B4-BE49-F238E27FC236}">
                <a16:creationId xmlns:a16="http://schemas.microsoft.com/office/drawing/2014/main" id="{60287BA4-425D-0961-CA15-B742336F5FE8}"/>
              </a:ext>
            </a:extLst>
          </p:cNvPr>
          <p:cNvSpPr>
            <a:spLocks noGrp="1"/>
          </p:cNvSpPr>
          <p:nvPr>
            <p:ph type="body" sz="quarter" idx="11"/>
          </p:nvPr>
        </p:nvSpPr>
        <p:spPr>
          <a:xfrm>
            <a:off x="173672" y="2367963"/>
            <a:ext cx="11635136" cy="1986891"/>
          </a:xfrm>
        </p:spPr>
        <p:txBody>
          <a:bodyPr/>
          <a:lstStyle/>
          <a:p>
            <a:r>
              <a:rPr lang="en-US" altLang="zh-CN" dirty="0"/>
              <a:t>6.1.2</a:t>
            </a:r>
            <a:r>
              <a:rPr lang="zh-CN" altLang="en-US" dirty="0"/>
              <a:t>　更新数据</a:t>
            </a:r>
            <a:endParaRPr lang="en-US" altLang="zh-CN" dirty="0"/>
          </a:p>
          <a:p>
            <a:r>
              <a:rPr lang="en-US" altLang="zh-CN" dirty="0"/>
              <a:t>1. </a:t>
            </a:r>
            <a:r>
              <a:rPr lang="zh-CN" altLang="en-US" dirty="0"/>
              <a:t>更新指定字段所有的值</a:t>
            </a:r>
          </a:p>
          <a:p>
            <a:r>
              <a:rPr lang="zh-CN" altLang="en-US" dirty="0"/>
              <a:t>当省略 </a:t>
            </a:r>
            <a:r>
              <a:rPr lang="en-US" altLang="zh-CN" dirty="0"/>
              <a:t>WHERE </a:t>
            </a:r>
            <a:r>
              <a:rPr lang="zh-CN" altLang="en-US" dirty="0"/>
              <a:t>子句时，</a:t>
            </a:r>
            <a:r>
              <a:rPr lang="en-US" altLang="zh-CN" dirty="0"/>
              <a:t>SQL Server </a:t>
            </a:r>
            <a:r>
              <a:rPr lang="zh-CN" altLang="en-US" dirty="0"/>
              <a:t>将更新该表中所有记录的指定字段值。</a:t>
            </a:r>
            <a:endParaRPr lang="en-US" altLang="zh-CN" dirty="0"/>
          </a:p>
          <a:p>
            <a:r>
              <a:rPr lang="en-US" altLang="zh-CN" dirty="0"/>
              <a:t>UPDATE </a:t>
            </a:r>
            <a:r>
              <a:rPr lang="zh-CN" altLang="en-US" dirty="0"/>
              <a:t>语句的语法格式如下：</a:t>
            </a:r>
          </a:p>
        </p:txBody>
      </p:sp>
      <p:pic>
        <p:nvPicPr>
          <p:cNvPr id="6" name="图片占位符 5">
            <a:extLst>
              <a:ext uri="{FF2B5EF4-FFF2-40B4-BE49-F238E27FC236}">
                <a16:creationId xmlns:a16="http://schemas.microsoft.com/office/drawing/2014/main" id="{4B295356-F73B-B27E-3FC5-9A0429BFD2C9}"/>
              </a:ext>
            </a:extLst>
          </p:cNvPr>
          <p:cNvPicPr>
            <a:picLocks noGrp="1" noChangeAspect="1"/>
          </p:cNvPicPr>
          <p:nvPr>
            <p:ph type="pic" sz="quarter" idx="12"/>
          </p:nvPr>
        </p:nvPicPr>
        <p:blipFill rotWithShape="1">
          <a:blip r:embed="rId2"/>
          <a:srcRect t="-154198" b="-154198"/>
          <a:stretch>
            <a:fillRect/>
          </a:stretch>
        </p:blipFill>
        <p:spPr>
          <a:prstGeom prst="rect">
            <a:avLst/>
          </a:prstGeom>
        </p:spPr>
      </p:pic>
    </p:spTree>
    <p:extLst>
      <p:ext uri="{BB962C8B-B14F-4D97-AF65-F5344CB8AC3E}">
        <p14:creationId xmlns:p14="http://schemas.microsoft.com/office/powerpoint/2010/main" val="96322046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2BC79-3739-AE06-2497-C072BFD011CC}"/>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EEFF7C9E-8AAC-A0E4-674F-CDAC9F4FCA0F}"/>
              </a:ext>
            </a:extLst>
          </p:cNvPr>
          <p:cNvPicPr>
            <a:picLocks noGrp="1" noChangeAspect="1"/>
          </p:cNvPicPr>
          <p:nvPr>
            <p:ph type="pic" sz="quarter" idx="12"/>
          </p:nvPr>
        </p:nvPicPr>
        <p:blipFill rotWithShape="1">
          <a:blip r:embed="rId2"/>
          <a:srcRect t="-154198" b="-154198"/>
          <a:stretch>
            <a:fillRect/>
          </a:stretch>
        </p:blipFill>
        <p:spPr>
          <a:prstGeom prst="rect">
            <a:avLst/>
          </a:prstGeom>
        </p:spPr>
      </p:pic>
      <p:sp>
        <p:nvSpPr>
          <p:cNvPr id="8" name="文本占位符 7">
            <a:extLst>
              <a:ext uri="{FF2B5EF4-FFF2-40B4-BE49-F238E27FC236}">
                <a16:creationId xmlns:a16="http://schemas.microsoft.com/office/drawing/2014/main" id="{5121E27D-8289-D24F-7EF0-3E6221A5794A}"/>
              </a:ext>
            </a:extLst>
          </p:cNvPr>
          <p:cNvSpPr>
            <a:spLocks noGrp="1"/>
          </p:cNvSpPr>
          <p:nvPr>
            <p:ph type="body" sz="quarter" idx="10"/>
          </p:nvPr>
        </p:nvSpPr>
        <p:spPr/>
        <p:txBody>
          <a:bodyPr/>
          <a:lstStyle/>
          <a:p>
            <a:r>
              <a:rPr lang="en-US" altLang="zh-CN"/>
              <a:t>6.1 </a:t>
            </a:r>
            <a:r>
              <a:rPr lang="zh-CN" altLang="en-US"/>
              <a:t>使用 </a:t>
            </a:r>
            <a:r>
              <a:rPr lang="en-US" altLang="zh-CN"/>
              <a:t>T-SQL </a:t>
            </a:r>
            <a:r>
              <a:rPr lang="zh-CN" altLang="en-US"/>
              <a:t>管理数据</a:t>
            </a:r>
            <a:endParaRPr lang="zh-CN" altLang="en-US" dirty="0"/>
          </a:p>
        </p:txBody>
      </p:sp>
      <p:sp>
        <p:nvSpPr>
          <p:cNvPr id="9" name="文本占位符 8">
            <a:extLst>
              <a:ext uri="{FF2B5EF4-FFF2-40B4-BE49-F238E27FC236}">
                <a16:creationId xmlns:a16="http://schemas.microsoft.com/office/drawing/2014/main" id="{48449D2F-EEC5-FD0A-B7D4-AAA5862D6B6C}"/>
              </a:ext>
            </a:extLst>
          </p:cNvPr>
          <p:cNvSpPr>
            <a:spLocks noGrp="1"/>
          </p:cNvSpPr>
          <p:nvPr>
            <p:ph type="body" sz="quarter" idx="11"/>
          </p:nvPr>
        </p:nvSpPr>
        <p:spPr>
          <a:xfrm>
            <a:off x="173672" y="2367963"/>
            <a:ext cx="11635136" cy="1986891"/>
          </a:xfrm>
        </p:spPr>
        <p:txBody>
          <a:bodyPr/>
          <a:lstStyle/>
          <a:p>
            <a:r>
              <a:rPr lang="en-US" altLang="zh-CN" dirty="0"/>
              <a:t>6.1.2</a:t>
            </a:r>
            <a:r>
              <a:rPr lang="zh-CN" altLang="en-US" dirty="0"/>
              <a:t>　更新数据</a:t>
            </a:r>
            <a:endParaRPr lang="en-US" altLang="zh-CN" dirty="0"/>
          </a:p>
          <a:p>
            <a:r>
              <a:rPr lang="en-US" altLang="zh-CN" dirty="0"/>
              <a:t>2. </a:t>
            </a:r>
            <a:r>
              <a:rPr lang="zh-CN" altLang="en-US" dirty="0"/>
              <a:t>更新指定字段部分的值</a:t>
            </a:r>
          </a:p>
          <a:p>
            <a:r>
              <a:rPr lang="zh-CN" altLang="en-US" dirty="0"/>
              <a:t>通过添加 </a:t>
            </a:r>
            <a:r>
              <a:rPr lang="en-US" altLang="zh-CN" dirty="0"/>
              <a:t>WHERE </a:t>
            </a:r>
            <a:r>
              <a:rPr lang="zh-CN" altLang="en-US" dirty="0"/>
              <a:t>子句，可以仅更新满足条件的记录。</a:t>
            </a:r>
            <a:endParaRPr lang="en-US" altLang="zh-CN" dirty="0"/>
          </a:p>
          <a:p>
            <a:r>
              <a:rPr lang="en-US" altLang="zh-CN" dirty="0"/>
              <a:t>UPDATE </a:t>
            </a:r>
            <a:r>
              <a:rPr lang="zh-CN" altLang="en-US" dirty="0"/>
              <a:t>语句的语法格式如下：</a:t>
            </a:r>
          </a:p>
        </p:txBody>
      </p:sp>
    </p:spTree>
    <p:extLst>
      <p:ext uri="{BB962C8B-B14F-4D97-AF65-F5344CB8AC3E}">
        <p14:creationId xmlns:p14="http://schemas.microsoft.com/office/powerpoint/2010/main" val="3757091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23A27-E996-3516-F835-DDBAC2014C6C}"/>
            </a:ext>
          </a:extLst>
        </p:cNvPr>
        <p:cNvGrpSpPr/>
        <p:nvPr/>
      </p:nvGrpSpPr>
      <p:grpSpPr>
        <a:xfrm>
          <a:off x="0" y="0"/>
          <a:ext cx="0" cy="0"/>
          <a:chOff x="0" y="0"/>
          <a:chExt cx="0" cy="0"/>
        </a:xfrm>
      </p:grpSpPr>
      <p:pic>
        <p:nvPicPr>
          <p:cNvPr id="5" name="图片占位符 4">
            <a:extLst>
              <a:ext uri="{FF2B5EF4-FFF2-40B4-BE49-F238E27FC236}">
                <a16:creationId xmlns:a16="http://schemas.microsoft.com/office/drawing/2014/main" id="{1CCFD35D-C8FB-431F-17F8-39B6A0B4AB83}"/>
              </a:ext>
            </a:extLst>
          </p:cNvPr>
          <p:cNvPicPr>
            <a:picLocks noGrp="1" noChangeAspect="1"/>
          </p:cNvPicPr>
          <p:nvPr>
            <p:ph type="pic" sz="quarter" idx="12"/>
          </p:nvPr>
        </p:nvPicPr>
        <p:blipFill rotWithShape="1">
          <a:blip r:embed="rId2"/>
          <a:srcRect t="-151686" b="-151686"/>
          <a:stretch>
            <a:fillRect/>
          </a:stretch>
        </p:blipFill>
        <p:spPr>
          <a:prstGeom prst="rect">
            <a:avLst/>
          </a:prstGeom>
        </p:spPr>
      </p:pic>
      <p:sp>
        <p:nvSpPr>
          <p:cNvPr id="8" name="文本占位符 7">
            <a:extLst>
              <a:ext uri="{FF2B5EF4-FFF2-40B4-BE49-F238E27FC236}">
                <a16:creationId xmlns:a16="http://schemas.microsoft.com/office/drawing/2014/main" id="{27844DFD-07A0-86FE-89EC-71A0F1698109}"/>
              </a:ext>
            </a:extLst>
          </p:cNvPr>
          <p:cNvSpPr>
            <a:spLocks noGrp="1"/>
          </p:cNvSpPr>
          <p:nvPr>
            <p:ph type="body" sz="quarter" idx="10"/>
          </p:nvPr>
        </p:nvSpPr>
        <p:spPr/>
        <p:txBody>
          <a:bodyPr/>
          <a:lstStyle/>
          <a:p>
            <a:r>
              <a:rPr lang="en-US" altLang="zh-CN"/>
              <a:t>6.1 </a:t>
            </a:r>
            <a:r>
              <a:rPr lang="zh-CN" altLang="en-US"/>
              <a:t>使用 </a:t>
            </a:r>
            <a:r>
              <a:rPr lang="en-US" altLang="zh-CN"/>
              <a:t>T-SQL </a:t>
            </a:r>
            <a:r>
              <a:rPr lang="zh-CN" altLang="en-US"/>
              <a:t>管理数据</a:t>
            </a:r>
            <a:endParaRPr lang="zh-CN" altLang="en-US" dirty="0"/>
          </a:p>
        </p:txBody>
      </p:sp>
      <p:sp>
        <p:nvSpPr>
          <p:cNvPr id="9" name="文本占位符 8">
            <a:extLst>
              <a:ext uri="{FF2B5EF4-FFF2-40B4-BE49-F238E27FC236}">
                <a16:creationId xmlns:a16="http://schemas.microsoft.com/office/drawing/2014/main" id="{25485E54-01DC-5015-A491-8BA6EF2D66E1}"/>
              </a:ext>
            </a:extLst>
          </p:cNvPr>
          <p:cNvSpPr>
            <a:spLocks noGrp="1"/>
          </p:cNvSpPr>
          <p:nvPr>
            <p:ph type="body" sz="quarter" idx="11"/>
          </p:nvPr>
        </p:nvSpPr>
        <p:spPr>
          <a:xfrm>
            <a:off x="173672" y="2367963"/>
            <a:ext cx="11635136" cy="1986891"/>
          </a:xfrm>
        </p:spPr>
        <p:txBody>
          <a:bodyPr/>
          <a:lstStyle/>
          <a:p>
            <a:r>
              <a:rPr lang="en-US" altLang="zh-CN" dirty="0"/>
              <a:t>6.1.3</a:t>
            </a:r>
            <a:r>
              <a:rPr lang="zh-CN" altLang="en-US" dirty="0"/>
              <a:t>　删除数据</a:t>
            </a:r>
          </a:p>
          <a:p>
            <a:r>
              <a:rPr lang="en-US" altLang="zh-CN" dirty="0"/>
              <a:t>1. </a:t>
            </a:r>
            <a:r>
              <a:rPr lang="zh-CN" altLang="en-US" dirty="0"/>
              <a:t>使用 </a:t>
            </a:r>
            <a:r>
              <a:rPr lang="en-US" altLang="zh-CN" dirty="0"/>
              <a:t>DELETE </a:t>
            </a:r>
            <a:r>
              <a:rPr lang="zh-CN" altLang="en-US" dirty="0"/>
              <a:t>语句删除数据表记录</a:t>
            </a:r>
          </a:p>
          <a:p>
            <a:r>
              <a:rPr lang="zh-CN" altLang="en-US" dirty="0"/>
              <a:t>该语句用于删除满足特定条件的数据记录，支持 </a:t>
            </a:r>
            <a:r>
              <a:rPr lang="en-US" altLang="zh-CN" dirty="0"/>
              <a:t>WHERE </a:t>
            </a:r>
            <a:r>
              <a:rPr lang="zh-CN" altLang="en-US" dirty="0"/>
              <a:t>子句。</a:t>
            </a:r>
            <a:endParaRPr lang="en-US" altLang="zh-CN" dirty="0"/>
          </a:p>
          <a:p>
            <a:r>
              <a:rPr lang="en-US" altLang="zh-CN" dirty="0"/>
              <a:t>DELETE </a:t>
            </a:r>
            <a:r>
              <a:rPr lang="zh-CN" altLang="en-US" dirty="0"/>
              <a:t>语句的语法格式如下：</a:t>
            </a:r>
          </a:p>
        </p:txBody>
      </p:sp>
    </p:spTree>
    <p:extLst>
      <p:ext uri="{BB962C8B-B14F-4D97-AF65-F5344CB8AC3E}">
        <p14:creationId xmlns:p14="http://schemas.microsoft.com/office/powerpoint/2010/main" val="299295013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B0756-494A-DE7E-345A-F16DF461CCD2}"/>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F131B43-D667-C279-CCCD-EE26368C7570}"/>
              </a:ext>
            </a:extLst>
          </p:cNvPr>
          <p:cNvSpPr>
            <a:spLocks noGrp="1"/>
          </p:cNvSpPr>
          <p:nvPr>
            <p:ph type="body" sz="quarter" idx="10"/>
          </p:nvPr>
        </p:nvSpPr>
        <p:spPr/>
        <p:txBody>
          <a:bodyPr/>
          <a:lstStyle/>
          <a:p>
            <a:r>
              <a:rPr lang="en-US" altLang="zh-CN"/>
              <a:t>6.1 </a:t>
            </a:r>
            <a:r>
              <a:rPr lang="zh-CN" altLang="en-US"/>
              <a:t>使用 </a:t>
            </a:r>
            <a:r>
              <a:rPr lang="en-US" altLang="zh-CN"/>
              <a:t>T-SQL </a:t>
            </a:r>
            <a:r>
              <a:rPr lang="zh-CN" altLang="en-US"/>
              <a:t>管理数据</a:t>
            </a:r>
            <a:endParaRPr lang="zh-CN" altLang="en-US" dirty="0"/>
          </a:p>
        </p:txBody>
      </p:sp>
      <p:sp>
        <p:nvSpPr>
          <p:cNvPr id="9" name="文本占位符 8">
            <a:extLst>
              <a:ext uri="{FF2B5EF4-FFF2-40B4-BE49-F238E27FC236}">
                <a16:creationId xmlns:a16="http://schemas.microsoft.com/office/drawing/2014/main" id="{DF177A35-672E-5E3A-3639-FAC524C40218}"/>
              </a:ext>
            </a:extLst>
          </p:cNvPr>
          <p:cNvSpPr>
            <a:spLocks noGrp="1"/>
          </p:cNvSpPr>
          <p:nvPr>
            <p:ph type="body" sz="quarter" idx="11"/>
          </p:nvPr>
        </p:nvSpPr>
        <p:spPr>
          <a:xfrm>
            <a:off x="193192" y="2793107"/>
            <a:ext cx="11635136" cy="1986891"/>
          </a:xfrm>
        </p:spPr>
        <p:txBody>
          <a:bodyPr/>
          <a:lstStyle/>
          <a:p>
            <a:r>
              <a:rPr lang="en-US" altLang="zh-CN" dirty="0"/>
              <a:t>6.1.3</a:t>
            </a:r>
            <a:r>
              <a:rPr lang="zh-CN" altLang="en-US" dirty="0"/>
              <a:t>　删除数据</a:t>
            </a:r>
          </a:p>
          <a:p>
            <a:r>
              <a:rPr lang="en-US" altLang="zh-CN" dirty="0"/>
              <a:t>1. </a:t>
            </a:r>
            <a:r>
              <a:rPr lang="zh-CN" altLang="en-US" dirty="0"/>
              <a:t>使用 </a:t>
            </a:r>
            <a:r>
              <a:rPr lang="en-US" altLang="zh-CN" dirty="0"/>
              <a:t>DELETE </a:t>
            </a:r>
            <a:r>
              <a:rPr lang="zh-CN" altLang="en-US" dirty="0"/>
              <a:t>语句删除数据表记录</a:t>
            </a:r>
          </a:p>
          <a:p>
            <a:r>
              <a:rPr lang="zh-CN" altLang="en-US" dirty="0"/>
              <a:t>（</a:t>
            </a:r>
            <a:r>
              <a:rPr lang="en-US" altLang="zh-CN" dirty="0"/>
              <a:t>1</a:t>
            </a:r>
            <a:r>
              <a:rPr lang="zh-CN" altLang="en-US" dirty="0"/>
              <a:t>）删除指定范围的记录。</a:t>
            </a:r>
            <a:endParaRPr lang="en-US" altLang="zh-CN" dirty="0"/>
          </a:p>
          <a:p>
            <a:r>
              <a:rPr lang="zh-CN" altLang="en-US" dirty="0"/>
              <a:t>（</a:t>
            </a:r>
            <a:r>
              <a:rPr lang="en-US" altLang="zh-CN" dirty="0"/>
              <a:t>2</a:t>
            </a:r>
            <a:r>
              <a:rPr lang="zh-CN" altLang="en-US" dirty="0"/>
              <a:t>）删除所有记录。</a:t>
            </a:r>
            <a:endParaRPr lang="en-US" altLang="zh-CN" dirty="0"/>
          </a:p>
        </p:txBody>
      </p:sp>
    </p:spTree>
    <p:extLst>
      <p:ext uri="{BB962C8B-B14F-4D97-AF65-F5344CB8AC3E}">
        <p14:creationId xmlns:p14="http://schemas.microsoft.com/office/powerpoint/2010/main" val="102398869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8D8CD-6C5B-E366-EEC1-10EE7BC36312}"/>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322E651A-68FA-0155-F2A9-BF1A5BB53E4B}"/>
              </a:ext>
            </a:extLst>
          </p:cNvPr>
          <p:cNvSpPr>
            <a:spLocks noGrp="1"/>
          </p:cNvSpPr>
          <p:nvPr>
            <p:ph type="body" sz="quarter" idx="10"/>
          </p:nvPr>
        </p:nvSpPr>
        <p:spPr/>
        <p:txBody>
          <a:bodyPr/>
          <a:lstStyle/>
          <a:p>
            <a:r>
              <a:rPr lang="en-US" altLang="zh-CN"/>
              <a:t>6.1 </a:t>
            </a:r>
            <a:r>
              <a:rPr lang="zh-CN" altLang="en-US"/>
              <a:t>使用 </a:t>
            </a:r>
            <a:r>
              <a:rPr lang="en-US" altLang="zh-CN"/>
              <a:t>T-SQL </a:t>
            </a:r>
            <a:r>
              <a:rPr lang="zh-CN" altLang="en-US"/>
              <a:t>管理数据</a:t>
            </a:r>
            <a:endParaRPr lang="zh-CN" altLang="en-US" dirty="0"/>
          </a:p>
        </p:txBody>
      </p:sp>
      <p:sp>
        <p:nvSpPr>
          <p:cNvPr id="9" name="文本占位符 8">
            <a:extLst>
              <a:ext uri="{FF2B5EF4-FFF2-40B4-BE49-F238E27FC236}">
                <a16:creationId xmlns:a16="http://schemas.microsoft.com/office/drawing/2014/main" id="{308C6625-E805-57AF-E718-F60258AEFD1C}"/>
              </a:ext>
            </a:extLst>
          </p:cNvPr>
          <p:cNvSpPr>
            <a:spLocks noGrp="1"/>
          </p:cNvSpPr>
          <p:nvPr>
            <p:ph type="body" sz="quarter" idx="11"/>
          </p:nvPr>
        </p:nvSpPr>
        <p:spPr>
          <a:xfrm>
            <a:off x="173672" y="2191898"/>
            <a:ext cx="11635136" cy="2474203"/>
          </a:xfrm>
        </p:spPr>
        <p:txBody>
          <a:bodyPr/>
          <a:lstStyle/>
          <a:p>
            <a:r>
              <a:rPr lang="en-US" altLang="zh-CN" dirty="0"/>
              <a:t>6.1.3</a:t>
            </a:r>
            <a:r>
              <a:rPr lang="zh-CN" altLang="en-US" dirty="0"/>
              <a:t>　删除数据</a:t>
            </a:r>
          </a:p>
          <a:p>
            <a:r>
              <a:rPr lang="en-US" altLang="zh-CN" dirty="0"/>
              <a:t>2. </a:t>
            </a:r>
            <a:r>
              <a:rPr lang="zh-CN" altLang="en-US" dirty="0"/>
              <a:t>使用 </a:t>
            </a:r>
            <a:r>
              <a:rPr lang="en-US" altLang="zh-CN" dirty="0"/>
              <a:t>TRUNCATE </a:t>
            </a:r>
            <a:r>
              <a:rPr lang="zh-CN" altLang="en-US" dirty="0"/>
              <a:t>语句清空数据表记录</a:t>
            </a:r>
            <a:endParaRPr lang="en-US" altLang="zh-CN" dirty="0"/>
          </a:p>
          <a:p>
            <a:r>
              <a:rPr lang="en-US" altLang="zh-CN" dirty="0"/>
              <a:t>2. </a:t>
            </a:r>
            <a:r>
              <a:rPr lang="zh-CN" altLang="en-US" dirty="0"/>
              <a:t>使用 </a:t>
            </a:r>
            <a:r>
              <a:rPr lang="en-US" altLang="zh-CN" dirty="0"/>
              <a:t>TRUNCATE </a:t>
            </a:r>
            <a:r>
              <a:rPr lang="zh-CN" altLang="en-US" dirty="0"/>
              <a:t>语句清空数据表记录</a:t>
            </a:r>
          </a:p>
          <a:p>
            <a:r>
              <a:rPr lang="zh-CN" altLang="en-US" dirty="0"/>
              <a:t>该语句用于快速删除表中所有数据，效率高于 </a:t>
            </a:r>
            <a:r>
              <a:rPr lang="en-US" altLang="zh-CN" dirty="0"/>
              <a:t>DELETE</a:t>
            </a:r>
            <a:r>
              <a:rPr lang="zh-CN" altLang="en-US" dirty="0"/>
              <a:t>，不记录每条删除操作。 </a:t>
            </a:r>
            <a:endParaRPr lang="en-US" altLang="zh-CN" dirty="0"/>
          </a:p>
          <a:p>
            <a:r>
              <a:rPr lang="en-US" altLang="zh-CN" dirty="0"/>
              <a:t>TRUNCATE </a:t>
            </a:r>
            <a:r>
              <a:rPr lang="zh-CN" altLang="en-US" dirty="0"/>
              <a:t>语句的语法格式如下：</a:t>
            </a:r>
          </a:p>
        </p:txBody>
      </p:sp>
      <p:pic>
        <p:nvPicPr>
          <p:cNvPr id="6" name="图片占位符 5">
            <a:extLst>
              <a:ext uri="{FF2B5EF4-FFF2-40B4-BE49-F238E27FC236}">
                <a16:creationId xmlns:a16="http://schemas.microsoft.com/office/drawing/2014/main" id="{90643DA2-92FA-7FA5-8CBD-E3FBB891491C}"/>
              </a:ext>
            </a:extLst>
          </p:cNvPr>
          <p:cNvPicPr>
            <a:picLocks noGrp="1" noChangeAspect="1"/>
          </p:cNvPicPr>
          <p:nvPr>
            <p:ph type="pic" sz="quarter" idx="12"/>
          </p:nvPr>
        </p:nvPicPr>
        <p:blipFill rotWithShape="1">
          <a:blip r:embed="rId2"/>
          <a:srcRect t="-315551" b="-315551"/>
          <a:stretch>
            <a:fillRect/>
          </a:stretch>
        </p:blipFill>
        <p:spPr>
          <a:prstGeom prst="rect">
            <a:avLst/>
          </a:prstGeom>
        </p:spPr>
      </p:pic>
    </p:spTree>
    <p:extLst>
      <p:ext uri="{BB962C8B-B14F-4D97-AF65-F5344CB8AC3E}">
        <p14:creationId xmlns:p14="http://schemas.microsoft.com/office/powerpoint/2010/main" val="194548602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D8D66-9059-5D38-0786-C63B36482458}"/>
            </a:ext>
          </a:extLst>
        </p:cNvPr>
        <p:cNvGrpSpPr/>
        <p:nvPr/>
      </p:nvGrpSpPr>
      <p:grpSpPr>
        <a:xfrm>
          <a:off x="0" y="0"/>
          <a:ext cx="0" cy="0"/>
          <a:chOff x="0" y="0"/>
          <a:chExt cx="0" cy="0"/>
        </a:xfrm>
      </p:grpSpPr>
      <p:pic>
        <p:nvPicPr>
          <p:cNvPr id="5" name="图片占位符 4">
            <a:extLst>
              <a:ext uri="{FF2B5EF4-FFF2-40B4-BE49-F238E27FC236}">
                <a16:creationId xmlns:a16="http://schemas.microsoft.com/office/drawing/2014/main" id="{60BCAA0C-2154-B504-B51A-990B38CDEA94}"/>
              </a:ext>
            </a:extLst>
          </p:cNvPr>
          <p:cNvPicPr>
            <a:picLocks noGrp="1" noChangeAspect="1"/>
          </p:cNvPicPr>
          <p:nvPr>
            <p:ph type="pic" sz="quarter" idx="12"/>
          </p:nvPr>
        </p:nvPicPr>
        <p:blipFill rotWithShape="1">
          <a:blip r:embed="rId2"/>
          <a:srcRect t="-21322" b="-21322"/>
          <a:stretch>
            <a:fillRect/>
          </a:stretch>
        </p:blipFill>
        <p:spPr>
          <a:xfrm>
            <a:off x="173672" y="3361409"/>
            <a:ext cx="11635136" cy="3303556"/>
          </a:xfrm>
        </p:spPr>
      </p:pic>
      <p:sp>
        <p:nvSpPr>
          <p:cNvPr id="8" name="文本占位符 7">
            <a:extLst>
              <a:ext uri="{FF2B5EF4-FFF2-40B4-BE49-F238E27FC236}">
                <a16:creationId xmlns:a16="http://schemas.microsoft.com/office/drawing/2014/main" id="{A5666A8D-FCE8-F7BF-2F88-EA7FC5A6DAF2}"/>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9F954BCE-6657-5705-8695-ECB425161E54}"/>
              </a:ext>
            </a:extLst>
          </p:cNvPr>
          <p:cNvSpPr>
            <a:spLocks noGrp="1"/>
          </p:cNvSpPr>
          <p:nvPr>
            <p:ph type="body" sz="quarter" idx="11"/>
          </p:nvPr>
        </p:nvSpPr>
        <p:spPr>
          <a:xfrm>
            <a:off x="174625" y="1327581"/>
            <a:ext cx="11634788" cy="2474203"/>
          </a:xfrm>
        </p:spPr>
        <p:txBody>
          <a:bodyPr/>
          <a:lstStyle/>
          <a:p>
            <a:r>
              <a:rPr lang="en-US" altLang="zh-CN" dirty="0"/>
              <a:t>6.2.1</a:t>
            </a:r>
            <a:r>
              <a:rPr lang="zh-CN" altLang="en-US" dirty="0"/>
              <a:t>　基本查询语句</a:t>
            </a:r>
            <a:endParaRPr lang="en-US" altLang="zh-CN" dirty="0"/>
          </a:p>
          <a:p>
            <a:r>
              <a:rPr lang="zh-CN" altLang="en-US" dirty="0"/>
              <a:t>基本查询是数据检索的起点，通过 </a:t>
            </a:r>
            <a:r>
              <a:rPr lang="en-US" altLang="zh-CN" dirty="0"/>
              <a:t>SELECT </a:t>
            </a:r>
            <a:r>
              <a:rPr lang="zh-CN" altLang="en-US" dirty="0"/>
              <a:t>语句实现数据的初步筛选和展示。它包含选择字段、过滤条件、排序规则等基础功能，是构建复杂查询的基石。掌握基本查询的语法和用法，是实现高效数据检索的前提。</a:t>
            </a:r>
            <a:endParaRPr lang="en-US" altLang="zh-CN" dirty="0"/>
          </a:p>
          <a:p>
            <a:r>
              <a:rPr lang="zh-CN" altLang="en-US" dirty="0"/>
              <a:t>基本查询语句的语法结构如下：</a:t>
            </a:r>
          </a:p>
        </p:txBody>
      </p:sp>
    </p:spTree>
    <p:extLst>
      <p:ext uri="{BB962C8B-B14F-4D97-AF65-F5344CB8AC3E}">
        <p14:creationId xmlns:p14="http://schemas.microsoft.com/office/powerpoint/2010/main" val="136264500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C920A-4564-D684-FD2D-AA568C9BD8B8}"/>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9BD39646-5341-1CFF-23EC-093981D803AC}"/>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3860CBE4-06E1-215A-0CE0-A589996C05C1}"/>
              </a:ext>
            </a:extLst>
          </p:cNvPr>
          <p:cNvSpPr>
            <a:spLocks noGrp="1"/>
          </p:cNvSpPr>
          <p:nvPr>
            <p:ph type="body" sz="quarter" idx="11"/>
          </p:nvPr>
        </p:nvSpPr>
        <p:spPr>
          <a:xfrm>
            <a:off x="193192" y="1087512"/>
            <a:ext cx="11635136" cy="5398081"/>
          </a:xfrm>
        </p:spPr>
        <p:txBody>
          <a:bodyPr/>
          <a:lstStyle/>
          <a:p>
            <a:r>
              <a:rPr lang="en-US" altLang="zh-CN" dirty="0"/>
              <a:t>6.2.1</a:t>
            </a:r>
            <a:r>
              <a:rPr lang="zh-CN" altLang="en-US" dirty="0"/>
              <a:t>　基本查询语句</a:t>
            </a:r>
            <a:endParaRPr lang="en-US" altLang="zh-CN" dirty="0"/>
          </a:p>
          <a:p>
            <a:r>
              <a:rPr lang="zh-CN" altLang="en-US" dirty="0"/>
              <a:t>参数说明：</a:t>
            </a:r>
            <a:endParaRPr lang="en-US" altLang="zh-CN" dirty="0"/>
          </a:p>
          <a:p>
            <a:pPr marL="1074738" indent="-342900">
              <a:buSzPct val="80000"/>
              <a:buFont typeface="Wingdings" panose="05000000000000000000" pitchFamily="2" charset="2"/>
              <a:buChar char="l"/>
            </a:pPr>
            <a:r>
              <a:rPr lang="en-US" altLang="zh-CN" dirty="0"/>
              <a:t>SELECT </a:t>
            </a:r>
            <a:r>
              <a:rPr lang="zh-CN" altLang="en-US" dirty="0"/>
              <a:t>子句：用于指定查询返回的字段。</a:t>
            </a:r>
            <a:endParaRPr lang="en-US" altLang="zh-CN" dirty="0"/>
          </a:p>
          <a:p>
            <a:pPr marL="1074738" indent="-342900">
              <a:buSzPct val="80000"/>
              <a:buFont typeface="Wingdings" panose="05000000000000000000" pitchFamily="2" charset="2"/>
              <a:buChar char="l"/>
            </a:pPr>
            <a:r>
              <a:rPr lang="en-US" altLang="zh-CN" dirty="0"/>
              <a:t>[ALL | DISTINCT] </a:t>
            </a:r>
            <a:r>
              <a:rPr lang="zh-CN" altLang="en-US" dirty="0"/>
              <a:t>：使用 </a:t>
            </a:r>
            <a:r>
              <a:rPr lang="en-US" altLang="zh-CN" dirty="0"/>
              <a:t>DISTINCT </a:t>
            </a:r>
            <a:r>
              <a:rPr lang="zh-CN" altLang="en-US" dirty="0"/>
              <a:t>关键字可以去除重复的数据记录。默认是</a:t>
            </a:r>
            <a:r>
              <a:rPr lang="en-US" altLang="zh-CN" dirty="0"/>
              <a:t>ALL</a:t>
            </a:r>
            <a:r>
              <a:rPr lang="zh-CN" altLang="en-US" dirty="0"/>
              <a:t>，即显示所有记录。</a:t>
            </a:r>
            <a:endParaRPr lang="en-US" altLang="zh-CN" dirty="0"/>
          </a:p>
          <a:p>
            <a:pPr marL="1074738" indent="-342900">
              <a:buSzPct val="80000"/>
              <a:buFont typeface="Wingdings" panose="05000000000000000000" pitchFamily="2" charset="2"/>
              <a:buChar char="l"/>
            </a:pPr>
            <a:r>
              <a:rPr lang="en-US" altLang="zh-CN" dirty="0"/>
              <a:t>{ * | &lt; </a:t>
            </a:r>
            <a:r>
              <a:rPr lang="zh-CN" altLang="en-US" dirty="0"/>
              <a:t>字段列表 </a:t>
            </a:r>
            <a:r>
              <a:rPr lang="en-US" altLang="zh-CN" dirty="0"/>
              <a:t>&gt; | &lt; </a:t>
            </a:r>
            <a:r>
              <a:rPr lang="zh-CN" altLang="en-US" dirty="0"/>
              <a:t>表达式 </a:t>
            </a:r>
            <a:r>
              <a:rPr lang="en-US" altLang="zh-CN" dirty="0"/>
              <a:t>&gt;} </a:t>
            </a:r>
            <a:r>
              <a:rPr lang="zh-CN" altLang="en-US" dirty="0"/>
              <a:t>：星号（*）通配符表示返回所有字段，并按照表中定义的字段顺序显示查询结果值；字段列表中应至少包含一个字段名称，如果是要查询多个字段，则各个字段之间应以逗号隔开，最后一个字段后不加逗号，各字段在 </a:t>
            </a:r>
            <a:r>
              <a:rPr lang="en-US" altLang="zh-CN" dirty="0"/>
              <a:t>SELECT </a:t>
            </a:r>
            <a:r>
              <a:rPr lang="zh-CN" altLang="en-US" dirty="0"/>
              <a:t>子句中的顺序决定了它们在显示结果集中的顺序；表达式可以直接输出计算结果。</a:t>
            </a:r>
            <a:endParaRPr lang="en-US" altLang="zh-CN" dirty="0"/>
          </a:p>
          <a:p>
            <a:pPr marL="1074738" indent="-342900">
              <a:buSzPct val="80000"/>
              <a:buFont typeface="Wingdings" panose="05000000000000000000" pitchFamily="2" charset="2"/>
              <a:buChar char="l"/>
            </a:pPr>
            <a:r>
              <a:rPr lang="en-US" altLang="zh-CN" dirty="0"/>
              <a:t>[AS &lt; </a:t>
            </a:r>
            <a:r>
              <a:rPr lang="zh-CN" altLang="en-US" dirty="0"/>
              <a:t>别名 </a:t>
            </a:r>
            <a:r>
              <a:rPr lang="en-US" altLang="zh-CN" dirty="0"/>
              <a:t>&gt;]</a:t>
            </a:r>
            <a:r>
              <a:rPr lang="zh-CN" altLang="en-US" dirty="0"/>
              <a:t>：用于为字段设置别名，使得查询结果更易读。</a:t>
            </a:r>
          </a:p>
        </p:txBody>
      </p:sp>
    </p:spTree>
    <p:extLst>
      <p:ext uri="{BB962C8B-B14F-4D97-AF65-F5344CB8AC3E}">
        <p14:creationId xmlns:p14="http://schemas.microsoft.com/office/powerpoint/2010/main" val="262041022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CD751-8488-4FAB-09EF-30C62546021C}"/>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5541C374-1AFD-7CFD-2621-73F513DBCBA2}"/>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64C8E549-FD6C-47E0-A5B4-7E39512B8677}"/>
              </a:ext>
            </a:extLst>
          </p:cNvPr>
          <p:cNvSpPr>
            <a:spLocks noGrp="1"/>
          </p:cNvSpPr>
          <p:nvPr>
            <p:ph type="body" sz="quarter" idx="11"/>
          </p:nvPr>
        </p:nvSpPr>
        <p:spPr>
          <a:xfrm>
            <a:off x="193192" y="843856"/>
            <a:ext cx="11635136" cy="5885394"/>
          </a:xfrm>
        </p:spPr>
        <p:txBody>
          <a:bodyPr/>
          <a:lstStyle/>
          <a:p>
            <a:r>
              <a:rPr lang="en-US" altLang="zh-CN" dirty="0"/>
              <a:t>6.2.1</a:t>
            </a:r>
            <a:r>
              <a:rPr lang="zh-CN" altLang="en-US" dirty="0"/>
              <a:t>　基本查询语句</a:t>
            </a:r>
            <a:endParaRPr lang="en-US" altLang="zh-CN" dirty="0"/>
          </a:p>
          <a:p>
            <a:r>
              <a:rPr lang="zh-CN" altLang="en-US" dirty="0"/>
              <a:t>参数说明：</a:t>
            </a:r>
            <a:endParaRPr lang="en-US" altLang="zh-CN" dirty="0"/>
          </a:p>
          <a:p>
            <a:pPr marL="1074738" indent="-342900">
              <a:buSzPct val="80000"/>
              <a:buFont typeface="Wingdings" panose="05000000000000000000" pitchFamily="2" charset="2"/>
              <a:buChar char="l"/>
            </a:pPr>
            <a:r>
              <a:rPr lang="en-US" altLang="zh-CN" dirty="0"/>
              <a:t>FROM </a:t>
            </a:r>
            <a:r>
              <a:rPr lang="zh-CN" altLang="en-US" dirty="0"/>
              <a:t>子句：用于指定要查询的数据来源，可以是一个或多个数据表。若为多个数据表，则每个数据表之间以逗号隔开，最后一个数据表后不加逗号。</a:t>
            </a:r>
            <a:endParaRPr lang="en-US" altLang="zh-CN" dirty="0"/>
          </a:p>
          <a:p>
            <a:pPr marL="1074738" indent="-342900">
              <a:buSzPct val="80000"/>
              <a:buFont typeface="Wingdings" panose="05000000000000000000" pitchFamily="2" charset="2"/>
              <a:buChar char="l"/>
            </a:pPr>
            <a:r>
              <a:rPr lang="en-US" altLang="zh-CN" dirty="0"/>
              <a:t>[WHERE </a:t>
            </a:r>
            <a:r>
              <a:rPr lang="zh-CN" altLang="en-US" dirty="0"/>
              <a:t>子句 </a:t>
            </a:r>
            <a:r>
              <a:rPr lang="en-US" altLang="zh-CN" dirty="0"/>
              <a:t>]</a:t>
            </a:r>
            <a:r>
              <a:rPr lang="zh-CN" altLang="en-US" dirty="0"/>
              <a:t>：用于限定查询必须满足的查询条件。</a:t>
            </a:r>
            <a:endParaRPr lang="en-US" altLang="zh-CN" dirty="0"/>
          </a:p>
          <a:p>
            <a:pPr marL="1074738" indent="-342900">
              <a:buSzPct val="80000"/>
              <a:buFont typeface="Wingdings" panose="05000000000000000000" pitchFamily="2" charset="2"/>
              <a:buChar char="l"/>
            </a:pPr>
            <a:r>
              <a:rPr lang="en-US" altLang="zh-CN" dirty="0"/>
              <a:t>[GROUP BY </a:t>
            </a:r>
            <a:r>
              <a:rPr lang="zh-CN" altLang="en-US" dirty="0"/>
              <a:t>子句 </a:t>
            </a:r>
            <a:r>
              <a:rPr lang="en-US" altLang="zh-CN" dirty="0"/>
              <a:t>]</a:t>
            </a:r>
            <a:r>
              <a:rPr lang="zh-CN" altLang="en-US" dirty="0"/>
              <a:t>：用于对查询结果进行分组，可以用来进行分组汇总。</a:t>
            </a:r>
            <a:endParaRPr lang="en-US" altLang="zh-CN" dirty="0"/>
          </a:p>
          <a:p>
            <a:pPr marL="1074738" indent="-342900">
              <a:buSzPct val="80000"/>
              <a:buFont typeface="Wingdings" panose="05000000000000000000" pitchFamily="2" charset="2"/>
              <a:buChar char="l"/>
            </a:pPr>
            <a:r>
              <a:rPr lang="en-US" altLang="zh-CN" dirty="0"/>
              <a:t>[HAVING &lt; </a:t>
            </a:r>
            <a:r>
              <a:rPr lang="zh-CN" altLang="en-US" dirty="0"/>
              <a:t>分组条件 </a:t>
            </a:r>
            <a:r>
              <a:rPr lang="en-US" altLang="zh-CN" dirty="0"/>
              <a:t>&gt;] </a:t>
            </a:r>
            <a:r>
              <a:rPr lang="zh-CN" altLang="en-US" dirty="0"/>
              <a:t>：用于限定分组必须满足的条件，必须出现在 </a:t>
            </a:r>
            <a:r>
              <a:rPr lang="en-US" altLang="zh-CN" dirty="0"/>
              <a:t>GROUP BY </a:t>
            </a:r>
            <a:r>
              <a:rPr lang="zh-CN" altLang="en-US" dirty="0"/>
              <a:t>子句之后。</a:t>
            </a:r>
            <a:endParaRPr lang="en-US" altLang="zh-CN" dirty="0"/>
          </a:p>
          <a:p>
            <a:pPr marL="1074738" indent="-342900">
              <a:buSzPct val="80000"/>
              <a:buFont typeface="Wingdings" panose="05000000000000000000" pitchFamily="2" charset="2"/>
              <a:buChar char="l"/>
            </a:pPr>
            <a:r>
              <a:rPr lang="en-US" altLang="zh-CN" dirty="0"/>
              <a:t>[ORDER BY &lt; </a:t>
            </a:r>
            <a:r>
              <a:rPr lang="zh-CN" altLang="en-US" dirty="0"/>
              <a:t>排序字段 </a:t>
            </a:r>
            <a:r>
              <a:rPr lang="en-US" altLang="zh-CN" dirty="0"/>
              <a:t>&gt; [ASC | DESC]] </a:t>
            </a:r>
            <a:r>
              <a:rPr lang="zh-CN" altLang="en-US" dirty="0"/>
              <a:t>：用于对查询结果进行排序。</a:t>
            </a:r>
            <a:r>
              <a:rPr lang="en-US" altLang="zh-CN" dirty="0"/>
              <a:t>ASC </a:t>
            </a:r>
            <a:r>
              <a:rPr lang="zh-CN" altLang="en-US" dirty="0"/>
              <a:t>表示升序，可省略；</a:t>
            </a:r>
            <a:r>
              <a:rPr lang="en-US" altLang="zh-CN" dirty="0"/>
              <a:t>DESC </a:t>
            </a:r>
            <a:r>
              <a:rPr lang="zh-CN" altLang="en-US" dirty="0"/>
              <a:t>表示降序。</a:t>
            </a:r>
            <a:endParaRPr lang="en-US" altLang="zh-CN" dirty="0"/>
          </a:p>
          <a:p>
            <a:pPr marL="1074738" indent="-342900">
              <a:buSzPct val="80000"/>
              <a:buFont typeface="Wingdings" panose="05000000000000000000" pitchFamily="2" charset="2"/>
              <a:buChar char="l"/>
            </a:pPr>
            <a:r>
              <a:rPr lang="en-US" altLang="zh-CN" dirty="0"/>
              <a:t>[OFFSET &lt; </a:t>
            </a:r>
            <a:r>
              <a:rPr lang="zh-CN" altLang="en-US" dirty="0"/>
              <a:t>行偏移量 </a:t>
            </a:r>
            <a:r>
              <a:rPr lang="en-US" altLang="zh-CN" dirty="0"/>
              <a:t>&gt; ROWS FETCH NEXT &lt; </a:t>
            </a:r>
            <a:r>
              <a:rPr lang="zh-CN" altLang="en-US" dirty="0"/>
              <a:t>行数 </a:t>
            </a:r>
            <a:r>
              <a:rPr lang="en-US" altLang="zh-CN" dirty="0"/>
              <a:t>&gt; ROWS ONLY] </a:t>
            </a:r>
            <a:r>
              <a:rPr lang="zh-CN" altLang="en-US" dirty="0"/>
              <a:t>：这是 </a:t>
            </a:r>
            <a:r>
              <a:rPr lang="en-US" altLang="zh-CN" dirty="0"/>
              <a:t>SQL Server </a:t>
            </a:r>
            <a:r>
              <a:rPr lang="zh-CN" altLang="en-US" dirty="0"/>
              <a:t>中用于限制 </a:t>
            </a:r>
            <a:r>
              <a:rPr lang="en-US" altLang="zh-CN" dirty="0"/>
              <a:t>SELECT </a:t>
            </a:r>
            <a:r>
              <a:rPr lang="zh-CN" altLang="en-US" dirty="0"/>
              <a:t>语句返回的记录数的方法，等同于 </a:t>
            </a:r>
            <a:r>
              <a:rPr lang="en-US" altLang="zh-CN" dirty="0"/>
              <a:t>MySQL </a:t>
            </a:r>
            <a:r>
              <a:rPr lang="zh-CN" altLang="en-US" dirty="0"/>
              <a:t>中的</a:t>
            </a:r>
            <a:r>
              <a:rPr lang="en-US" altLang="zh-CN" dirty="0"/>
              <a:t>LIMIT</a:t>
            </a:r>
            <a:r>
              <a:rPr lang="zh-CN" altLang="en-US" dirty="0"/>
              <a:t>。</a:t>
            </a:r>
          </a:p>
        </p:txBody>
      </p:sp>
    </p:spTree>
    <p:extLst>
      <p:ext uri="{BB962C8B-B14F-4D97-AF65-F5344CB8AC3E}">
        <p14:creationId xmlns:p14="http://schemas.microsoft.com/office/powerpoint/2010/main" val="90333679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F2E69-7F3C-5497-F017-CFB0EF6E68B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AE574AF-D1D2-E6EE-45FE-B2CBEF4E30FE}"/>
              </a:ext>
            </a:extLst>
          </p:cNvPr>
          <p:cNvSpPr>
            <a:spLocks noGrp="1"/>
          </p:cNvSpPr>
          <p:nvPr>
            <p:ph type="body" sz="quarter" idx="10"/>
          </p:nvPr>
        </p:nvSpPr>
        <p:spPr/>
        <p:txBody>
          <a:bodyPr/>
          <a:lstStyle/>
          <a:p>
            <a:r>
              <a:rPr lang="en-US" altLang="zh-CN" dirty="0"/>
              <a:t>EB-Shop </a:t>
            </a:r>
            <a:r>
              <a:rPr lang="zh-CN" altLang="en-US" dirty="0"/>
              <a:t>线上书城数据库管理系统分析与选型</a:t>
            </a:r>
          </a:p>
        </p:txBody>
      </p:sp>
      <p:sp>
        <p:nvSpPr>
          <p:cNvPr id="5" name="文本占位符 4">
            <a:extLst>
              <a:ext uri="{FF2B5EF4-FFF2-40B4-BE49-F238E27FC236}">
                <a16:creationId xmlns:a16="http://schemas.microsoft.com/office/drawing/2014/main" id="{98E79C61-53D4-D896-D610-C2A6665DE269}"/>
              </a:ext>
            </a:extLst>
          </p:cNvPr>
          <p:cNvSpPr>
            <a:spLocks noGrp="1"/>
          </p:cNvSpPr>
          <p:nvPr>
            <p:ph type="body" sz="quarter" idx="11"/>
          </p:nvPr>
        </p:nvSpPr>
        <p:spPr>
          <a:xfrm>
            <a:off x="193192" y="1331169"/>
            <a:ext cx="5623146" cy="4910768"/>
          </a:xfrm>
        </p:spPr>
        <p:txBody>
          <a:bodyPr/>
          <a:lstStyle/>
          <a:p>
            <a:r>
              <a:rPr lang="en-US" altLang="zh-CN" dirty="0"/>
              <a:t>2. </a:t>
            </a:r>
            <a:r>
              <a:rPr lang="zh-CN" altLang="en-US" dirty="0"/>
              <a:t>主流关系型数据库管理系统对比分析</a:t>
            </a:r>
            <a:endParaRPr lang="en-US" altLang="zh-CN" dirty="0"/>
          </a:p>
          <a:p>
            <a:r>
              <a:rPr lang="zh-CN" altLang="en-US" dirty="0"/>
              <a:t>常见的关系型数据库管理系统包括 </a:t>
            </a:r>
            <a:r>
              <a:rPr lang="en-US" altLang="zh-CN" dirty="0"/>
              <a:t>Oracle</a:t>
            </a:r>
            <a:r>
              <a:rPr lang="zh-CN" altLang="en-US" dirty="0"/>
              <a:t>、</a:t>
            </a:r>
            <a:r>
              <a:rPr lang="en-US" altLang="zh-CN" dirty="0"/>
              <a:t>SQL Server</a:t>
            </a:r>
            <a:r>
              <a:rPr lang="zh-CN" altLang="en-US" dirty="0"/>
              <a:t>、</a:t>
            </a:r>
            <a:r>
              <a:rPr lang="en-US" altLang="zh-CN" dirty="0"/>
              <a:t>Access</a:t>
            </a:r>
            <a:r>
              <a:rPr lang="zh-CN" altLang="en-US" dirty="0"/>
              <a:t>、</a:t>
            </a:r>
            <a:r>
              <a:rPr lang="en-US" altLang="zh-CN" dirty="0"/>
              <a:t>MySQL</a:t>
            </a:r>
            <a:r>
              <a:rPr lang="zh-CN" altLang="en-US" dirty="0"/>
              <a:t>、</a:t>
            </a:r>
            <a:r>
              <a:rPr lang="en-US" altLang="zh-CN" dirty="0"/>
              <a:t>PostgreSQL </a:t>
            </a:r>
            <a:r>
              <a:rPr lang="zh-CN" altLang="en-US" dirty="0"/>
              <a:t>和 </a:t>
            </a:r>
            <a:r>
              <a:rPr lang="en-US" altLang="zh-CN" dirty="0"/>
              <a:t>SQLite </a:t>
            </a:r>
            <a:r>
              <a:rPr lang="zh-CN" altLang="en-US" dirty="0"/>
              <a:t>等。在对比分析常见的关系型数据库管理系统时，可以从多个维度进行考量。</a:t>
            </a:r>
            <a:endParaRPr lang="en-US" altLang="zh-CN" dirty="0"/>
          </a:p>
          <a:p>
            <a:r>
              <a:rPr lang="zh-CN" altLang="en-US" dirty="0"/>
              <a:t>表 </a:t>
            </a:r>
            <a:r>
              <a:rPr lang="en-US" altLang="zh-CN" dirty="0"/>
              <a:t>1-2 </a:t>
            </a:r>
            <a:r>
              <a:rPr lang="zh-CN" altLang="en-US" dirty="0"/>
              <a:t>是 </a:t>
            </a:r>
            <a:r>
              <a:rPr lang="en-US" altLang="zh-CN" dirty="0"/>
              <a:t>Oracle</a:t>
            </a:r>
            <a:r>
              <a:rPr lang="zh-CN" altLang="en-US" dirty="0"/>
              <a:t>、</a:t>
            </a:r>
            <a:r>
              <a:rPr lang="en-US" altLang="zh-CN" dirty="0"/>
              <a:t>SQL Server</a:t>
            </a:r>
            <a:r>
              <a:rPr lang="zh-CN" altLang="en-US" dirty="0"/>
              <a:t>、</a:t>
            </a:r>
            <a:r>
              <a:rPr lang="en-US" altLang="zh-CN" dirty="0"/>
              <a:t>MySQL</a:t>
            </a:r>
            <a:r>
              <a:rPr lang="zh-CN" altLang="en-US" dirty="0"/>
              <a:t>、</a:t>
            </a:r>
            <a:r>
              <a:rPr lang="en-US" altLang="zh-CN" dirty="0"/>
              <a:t>PostgreSQL</a:t>
            </a:r>
            <a:r>
              <a:rPr lang="zh-CN" altLang="en-US" dirty="0"/>
              <a:t>、</a:t>
            </a:r>
            <a:r>
              <a:rPr lang="en-US" altLang="zh-CN" dirty="0"/>
              <a:t>SQLite</a:t>
            </a:r>
            <a:r>
              <a:rPr lang="zh-CN" altLang="en-US" dirty="0"/>
              <a:t>、</a:t>
            </a:r>
            <a:r>
              <a:rPr lang="en-US" altLang="zh-CN" dirty="0"/>
              <a:t>Access </a:t>
            </a:r>
            <a:r>
              <a:rPr lang="zh-CN" altLang="en-US" dirty="0"/>
              <a:t>这几种数据库管理系统的详细对比分析。</a:t>
            </a:r>
          </a:p>
        </p:txBody>
      </p:sp>
      <p:pic>
        <p:nvPicPr>
          <p:cNvPr id="10" name="图片占位符 9">
            <a:extLst>
              <a:ext uri="{FF2B5EF4-FFF2-40B4-BE49-F238E27FC236}">
                <a16:creationId xmlns:a16="http://schemas.microsoft.com/office/drawing/2014/main" id="{CDEF01E7-1B92-D9C3-93D8-E6BFC2FC7D29}"/>
              </a:ext>
            </a:extLst>
          </p:cNvPr>
          <p:cNvPicPr>
            <a:picLocks noGrp="1" noChangeAspect="1"/>
          </p:cNvPicPr>
          <p:nvPr>
            <p:ph type="pic" sz="quarter" idx="12"/>
          </p:nvPr>
        </p:nvPicPr>
        <p:blipFill rotWithShape="1">
          <a:blip r:embed="rId2"/>
          <a:srcRect t="-19134" b="-19134"/>
          <a:stretch>
            <a:fillRect/>
          </a:stretch>
        </p:blipFill>
        <p:spPr>
          <a:prstGeom prst="rect">
            <a:avLst/>
          </a:prstGeom>
        </p:spPr>
      </p:pic>
    </p:spTree>
    <p:extLst>
      <p:ext uri="{BB962C8B-B14F-4D97-AF65-F5344CB8AC3E}">
        <p14:creationId xmlns:p14="http://schemas.microsoft.com/office/powerpoint/2010/main" val="103536872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B22FE-F2F0-557A-51D5-EA9E3A497E90}"/>
            </a:ext>
          </a:extLst>
        </p:cNvPr>
        <p:cNvGrpSpPr/>
        <p:nvPr/>
      </p:nvGrpSpPr>
      <p:grpSpPr>
        <a:xfrm>
          <a:off x="0" y="0"/>
          <a:ext cx="0" cy="0"/>
          <a:chOff x="0" y="0"/>
          <a:chExt cx="0" cy="0"/>
        </a:xfrm>
      </p:grpSpPr>
      <p:pic>
        <p:nvPicPr>
          <p:cNvPr id="4" name="图片占位符 3">
            <a:extLst>
              <a:ext uri="{FF2B5EF4-FFF2-40B4-BE49-F238E27FC236}">
                <a16:creationId xmlns:a16="http://schemas.microsoft.com/office/drawing/2014/main" id="{0C6D9A9B-F4D6-1E0A-01E8-A6B173B6D9F2}"/>
              </a:ext>
            </a:extLst>
          </p:cNvPr>
          <p:cNvPicPr>
            <a:picLocks noGrp="1" noChangeAspect="1"/>
          </p:cNvPicPr>
          <p:nvPr>
            <p:ph type="pic" sz="quarter" idx="12"/>
          </p:nvPr>
        </p:nvPicPr>
        <p:blipFill rotWithShape="1">
          <a:blip r:embed="rId2"/>
          <a:srcRect t="-315551" b="-315551"/>
          <a:stretch>
            <a:fillRect/>
          </a:stretch>
        </p:blipFill>
        <p:spPr>
          <a:prstGeom prst="rect">
            <a:avLst/>
          </a:prstGeom>
        </p:spPr>
      </p:pic>
      <p:sp>
        <p:nvSpPr>
          <p:cNvPr id="8" name="文本占位符 7">
            <a:extLst>
              <a:ext uri="{FF2B5EF4-FFF2-40B4-BE49-F238E27FC236}">
                <a16:creationId xmlns:a16="http://schemas.microsoft.com/office/drawing/2014/main" id="{F24F4D80-59DE-17F5-DE96-07CBAD73DFD0}"/>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C9971C04-8A88-8467-CBCE-DA6789AE09F6}"/>
              </a:ext>
            </a:extLst>
          </p:cNvPr>
          <p:cNvSpPr>
            <a:spLocks noGrp="1"/>
          </p:cNvSpPr>
          <p:nvPr>
            <p:ph type="body" sz="quarter" idx="11"/>
          </p:nvPr>
        </p:nvSpPr>
        <p:spPr>
          <a:xfrm>
            <a:off x="173672" y="2435554"/>
            <a:ext cx="11635136" cy="1986891"/>
          </a:xfrm>
        </p:spPr>
        <p:txBody>
          <a:bodyPr/>
          <a:lstStyle/>
          <a:p>
            <a:r>
              <a:rPr lang="en-US" altLang="zh-CN" dirty="0"/>
              <a:t>6.2.2</a:t>
            </a:r>
            <a:r>
              <a:rPr lang="zh-CN" altLang="en-US" dirty="0"/>
              <a:t>　无数据源查询</a:t>
            </a:r>
            <a:endParaRPr lang="en-US" altLang="zh-CN" dirty="0"/>
          </a:p>
          <a:p>
            <a:r>
              <a:rPr lang="en-US" altLang="zh-CN" dirty="0"/>
              <a:t>1. </a:t>
            </a:r>
            <a:r>
              <a:rPr lang="zh-CN" altLang="en-US" dirty="0"/>
              <a:t>查询单个全局变量的值</a:t>
            </a:r>
          </a:p>
          <a:p>
            <a:r>
              <a:rPr lang="zh-CN" altLang="en-US" dirty="0"/>
              <a:t>在 </a:t>
            </a:r>
            <a:r>
              <a:rPr lang="en-US" altLang="zh-CN" dirty="0"/>
              <a:t>SQL Server </a:t>
            </a:r>
            <a:r>
              <a:rPr lang="zh-CN" altLang="en-US" dirty="0"/>
              <a:t>中，可以使用 </a:t>
            </a:r>
            <a:r>
              <a:rPr lang="en-US" altLang="zh-CN" dirty="0"/>
              <a:t>@@ </a:t>
            </a:r>
            <a:r>
              <a:rPr lang="zh-CN" altLang="en-US" dirty="0"/>
              <a:t>前缀来访问全局变量。</a:t>
            </a:r>
            <a:endParaRPr lang="en-US" altLang="zh-CN" dirty="0"/>
          </a:p>
          <a:p>
            <a:r>
              <a:rPr lang="zh-CN" altLang="en-US" dirty="0"/>
              <a:t>例如，查看 </a:t>
            </a:r>
            <a:r>
              <a:rPr lang="en-US" altLang="zh-CN" dirty="0"/>
              <a:t>SQL Server </a:t>
            </a:r>
            <a:r>
              <a:rPr lang="zh-CN" altLang="en-US" dirty="0"/>
              <a:t>中单个全局变量 </a:t>
            </a:r>
            <a:r>
              <a:rPr lang="en-US" altLang="zh-CN" dirty="0"/>
              <a:t>@@SPID </a:t>
            </a:r>
            <a:r>
              <a:rPr lang="zh-CN" altLang="en-US" dirty="0"/>
              <a:t>的 </a:t>
            </a:r>
            <a:r>
              <a:rPr lang="en-US" altLang="zh-CN" dirty="0"/>
              <a:t>T-SQL </a:t>
            </a:r>
            <a:r>
              <a:rPr lang="zh-CN" altLang="en-US" dirty="0"/>
              <a:t>语句如下：</a:t>
            </a:r>
          </a:p>
        </p:txBody>
      </p:sp>
    </p:spTree>
    <p:extLst>
      <p:ext uri="{BB962C8B-B14F-4D97-AF65-F5344CB8AC3E}">
        <p14:creationId xmlns:p14="http://schemas.microsoft.com/office/powerpoint/2010/main" val="99542007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74789-24D3-2B2D-2628-F535CF14B5FE}"/>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C00E240A-8747-4E20-6AD7-FD09DDDE455D}"/>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90709507-F086-B2F9-0760-AF670D835132}"/>
              </a:ext>
            </a:extLst>
          </p:cNvPr>
          <p:cNvSpPr>
            <a:spLocks noGrp="1"/>
          </p:cNvSpPr>
          <p:nvPr>
            <p:ph type="body" sz="quarter" idx="11"/>
          </p:nvPr>
        </p:nvSpPr>
        <p:spPr>
          <a:xfrm>
            <a:off x="173672" y="1299212"/>
            <a:ext cx="11635136" cy="2474203"/>
          </a:xfrm>
        </p:spPr>
        <p:txBody>
          <a:bodyPr/>
          <a:lstStyle/>
          <a:p>
            <a:r>
              <a:rPr lang="en-US" altLang="zh-CN" dirty="0"/>
              <a:t>6.2.2</a:t>
            </a:r>
            <a:r>
              <a:rPr lang="zh-CN" altLang="en-US" dirty="0"/>
              <a:t>　无数据源查询</a:t>
            </a:r>
            <a:endParaRPr lang="en-US" altLang="zh-CN" dirty="0"/>
          </a:p>
          <a:p>
            <a:r>
              <a:rPr lang="en-US" altLang="zh-CN" dirty="0"/>
              <a:t>2. </a:t>
            </a:r>
            <a:r>
              <a:rPr lang="zh-CN" altLang="en-US" dirty="0"/>
              <a:t>查看自定义变量的值</a:t>
            </a:r>
            <a:endParaRPr lang="en-US" altLang="zh-CN" dirty="0"/>
          </a:p>
          <a:p>
            <a:r>
              <a:rPr lang="zh-CN" altLang="en-US" dirty="0"/>
              <a:t>在 </a:t>
            </a:r>
            <a:r>
              <a:rPr lang="en-US" altLang="zh-CN" dirty="0"/>
              <a:t>SQL Server </a:t>
            </a:r>
            <a:r>
              <a:rPr lang="zh-CN" altLang="en-US" dirty="0"/>
              <a:t>中，用户定义的变量需要先声明类型，自定义变量以“ </a:t>
            </a:r>
            <a:r>
              <a:rPr lang="en-US" altLang="zh-CN" dirty="0"/>
              <a:t>@”</a:t>
            </a:r>
            <a:r>
              <a:rPr lang="zh-CN" altLang="en-US" dirty="0"/>
              <a:t>符号作为前缀。</a:t>
            </a:r>
            <a:endParaRPr lang="en-US" altLang="zh-CN" dirty="0"/>
          </a:p>
          <a:p>
            <a:r>
              <a:rPr lang="zh-CN" altLang="en-US" dirty="0"/>
              <a:t>例如，查看自定义变量 </a:t>
            </a:r>
            <a:r>
              <a:rPr lang="en-US" altLang="zh-CN" dirty="0" err="1"/>
              <a:t>sname</a:t>
            </a:r>
            <a:r>
              <a:rPr lang="en-US" altLang="zh-CN" dirty="0"/>
              <a:t> </a:t>
            </a:r>
            <a:r>
              <a:rPr lang="zh-CN" altLang="en-US" dirty="0"/>
              <a:t>的值，</a:t>
            </a:r>
            <a:r>
              <a:rPr lang="en-US" altLang="zh-CN" dirty="0"/>
              <a:t>T-SQL </a:t>
            </a:r>
            <a:r>
              <a:rPr lang="zh-CN" altLang="en-US" dirty="0"/>
              <a:t>语句如下：</a:t>
            </a:r>
          </a:p>
        </p:txBody>
      </p:sp>
      <p:pic>
        <p:nvPicPr>
          <p:cNvPr id="6" name="图片占位符 5">
            <a:extLst>
              <a:ext uri="{FF2B5EF4-FFF2-40B4-BE49-F238E27FC236}">
                <a16:creationId xmlns:a16="http://schemas.microsoft.com/office/drawing/2014/main" id="{24161B89-E0F9-03E2-2544-A45BA9A81431}"/>
              </a:ext>
            </a:extLst>
          </p:cNvPr>
          <p:cNvPicPr>
            <a:picLocks noGrp="1" noChangeAspect="1"/>
          </p:cNvPicPr>
          <p:nvPr>
            <p:ph type="pic" sz="quarter" idx="12"/>
          </p:nvPr>
        </p:nvPicPr>
        <p:blipFill rotWithShape="1">
          <a:blip r:embed="rId2"/>
          <a:srcRect t="-21913" b="-21913"/>
          <a:stretch>
            <a:fillRect/>
          </a:stretch>
        </p:blipFill>
        <p:spPr>
          <a:prstGeom prst="rect">
            <a:avLst/>
          </a:prstGeom>
        </p:spPr>
      </p:pic>
    </p:spTree>
    <p:extLst>
      <p:ext uri="{BB962C8B-B14F-4D97-AF65-F5344CB8AC3E}">
        <p14:creationId xmlns:p14="http://schemas.microsoft.com/office/powerpoint/2010/main" val="409225874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BF131-FD99-852B-481F-87AAC98EE0CC}"/>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D16A1592-3585-DAD1-DFEE-D69F94DE65F4}"/>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FBFE99E5-9F92-9685-4D61-4797780F7F99}"/>
              </a:ext>
            </a:extLst>
          </p:cNvPr>
          <p:cNvSpPr>
            <a:spLocks noGrp="1"/>
          </p:cNvSpPr>
          <p:nvPr>
            <p:ph type="body" sz="quarter" idx="11"/>
          </p:nvPr>
        </p:nvSpPr>
        <p:spPr>
          <a:xfrm>
            <a:off x="173672" y="1299212"/>
            <a:ext cx="11635136" cy="1986891"/>
          </a:xfrm>
        </p:spPr>
        <p:txBody>
          <a:bodyPr/>
          <a:lstStyle/>
          <a:p>
            <a:r>
              <a:rPr lang="en-US" altLang="zh-CN" dirty="0"/>
              <a:t>6.2.2</a:t>
            </a:r>
            <a:r>
              <a:rPr lang="zh-CN" altLang="en-US" dirty="0"/>
              <a:t>　无数据源查询</a:t>
            </a:r>
            <a:endParaRPr lang="en-US" altLang="zh-CN" dirty="0"/>
          </a:p>
          <a:p>
            <a:r>
              <a:rPr lang="en-US" altLang="zh-CN" dirty="0"/>
              <a:t>3. </a:t>
            </a:r>
            <a:r>
              <a:rPr lang="zh-CN" altLang="en-US" dirty="0"/>
              <a:t>输出算术表达式、关系表达式及逻辑表达式的结果</a:t>
            </a:r>
            <a:endParaRPr lang="en-US" altLang="zh-CN" dirty="0"/>
          </a:p>
          <a:p>
            <a:r>
              <a:rPr lang="zh-CN" altLang="en-US" dirty="0"/>
              <a:t>例如，输出算术表达式 </a:t>
            </a:r>
            <a:r>
              <a:rPr lang="en-US" altLang="zh-CN" dirty="0"/>
              <a:t>(3+5)*6</a:t>
            </a:r>
            <a:r>
              <a:rPr lang="zh-CN" altLang="en-US" dirty="0"/>
              <a:t>、关系表达式 </a:t>
            </a:r>
            <a:r>
              <a:rPr lang="en-US" altLang="zh-CN" dirty="0"/>
              <a:t>6&gt;8</a:t>
            </a:r>
            <a:r>
              <a:rPr lang="zh-CN" altLang="en-US" dirty="0"/>
              <a:t>、</a:t>
            </a:r>
            <a:r>
              <a:rPr lang="en-US" altLang="zh-CN" dirty="0"/>
              <a:t>6&lt;8 </a:t>
            </a:r>
            <a:r>
              <a:rPr lang="zh-CN" altLang="en-US" dirty="0"/>
              <a:t>及逻辑表达式 </a:t>
            </a:r>
            <a:r>
              <a:rPr lang="en-US" altLang="zh-CN" dirty="0"/>
              <a:t>(0 = 1) AND (1 = 1)</a:t>
            </a:r>
            <a:r>
              <a:rPr lang="zh-CN" altLang="en-US" dirty="0"/>
              <a:t>、</a:t>
            </a:r>
            <a:r>
              <a:rPr lang="en-US" altLang="zh-CN" dirty="0"/>
              <a:t>(0 = 1) OR (1 = 1)</a:t>
            </a:r>
            <a:r>
              <a:rPr lang="zh-CN" altLang="en-US" dirty="0"/>
              <a:t>、</a:t>
            </a:r>
            <a:r>
              <a:rPr lang="en-US" altLang="zh-CN" dirty="0"/>
              <a:t>NOT (0 = 1) </a:t>
            </a:r>
            <a:r>
              <a:rPr lang="zh-CN" altLang="en-US" dirty="0"/>
              <a:t>的结果，</a:t>
            </a:r>
            <a:r>
              <a:rPr lang="en-US" altLang="zh-CN" dirty="0"/>
              <a:t>T-SQL </a:t>
            </a:r>
            <a:r>
              <a:rPr lang="zh-CN" altLang="en-US" dirty="0"/>
              <a:t>语句如下：</a:t>
            </a:r>
          </a:p>
        </p:txBody>
      </p:sp>
      <p:pic>
        <p:nvPicPr>
          <p:cNvPr id="5" name="图片占位符 4">
            <a:extLst>
              <a:ext uri="{FF2B5EF4-FFF2-40B4-BE49-F238E27FC236}">
                <a16:creationId xmlns:a16="http://schemas.microsoft.com/office/drawing/2014/main" id="{416E8EF4-ED6C-C51C-6239-9D93D2EF8CC3}"/>
              </a:ext>
            </a:extLst>
          </p:cNvPr>
          <p:cNvPicPr>
            <a:picLocks noGrp="1" noChangeAspect="1"/>
          </p:cNvPicPr>
          <p:nvPr>
            <p:ph type="pic" sz="quarter" idx="12"/>
          </p:nvPr>
        </p:nvPicPr>
        <p:blipFill rotWithShape="1">
          <a:blip r:embed="rId2"/>
          <a:srcRect t="-3616" b="-3616"/>
          <a:stretch>
            <a:fillRect/>
          </a:stretch>
        </p:blipFill>
        <p:spPr>
          <a:prstGeom prst="rect">
            <a:avLst/>
          </a:prstGeom>
        </p:spPr>
      </p:pic>
    </p:spTree>
    <p:extLst>
      <p:ext uri="{BB962C8B-B14F-4D97-AF65-F5344CB8AC3E}">
        <p14:creationId xmlns:p14="http://schemas.microsoft.com/office/powerpoint/2010/main" val="235921887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4F9F9-6041-8948-F397-947CB004F2B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AB5F572F-C214-2392-ED66-EF9BDD14B50D}"/>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548D03DD-C072-2994-D322-2144237252B8}"/>
              </a:ext>
            </a:extLst>
          </p:cNvPr>
          <p:cNvSpPr>
            <a:spLocks noGrp="1"/>
          </p:cNvSpPr>
          <p:nvPr>
            <p:ph type="body" sz="quarter" idx="11"/>
          </p:nvPr>
        </p:nvSpPr>
        <p:spPr>
          <a:xfrm>
            <a:off x="173672" y="2497697"/>
            <a:ext cx="11635136" cy="1499578"/>
          </a:xfrm>
        </p:spPr>
        <p:txBody>
          <a:bodyPr/>
          <a:lstStyle/>
          <a:p>
            <a:r>
              <a:rPr lang="en-US" altLang="zh-CN" dirty="0"/>
              <a:t>6.2.2</a:t>
            </a:r>
            <a:r>
              <a:rPr lang="zh-CN" altLang="en-US" dirty="0"/>
              <a:t>　无数据源查询</a:t>
            </a:r>
            <a:endParaRPr lang="en-US" altLang="zh-CN" dirty="0"/>
          </a:p>
          <a:p>
            <a:r>
              <a:rPr lang="en-US" altLang="zh-CN" dirty="0"/>
              <a:t>4. </a:t>
            </a:r>
            <a:r>
              <a:rPr lang="zh-CN" altLang="en-US" dirty="0"/>
              <a:t>输出系统时间、当前年份、月份、日期的值</a:t>
            </a:r>
            <a:endParaRPr lang="en-US" altLang="zh-CN" dirty="0"/>
          </a:p>
          <a:p>
            <a:r>
              <a:rPr lang="zh-CN" altLang="en-US" dirty="0"/>
              <a:t>例如，输出系统时间、当前年份、月份、日期的值，</a:t>
            </a:r>
            <a:r>
              <a:rPr lang="en-US" altLang="zh-CN" dirty="0"/>
              <a:t>T-SQL </a:t>
            </a:r>
            <a:r>
              <a:rPr lang="zh-CN" altLang="en-US" dirty="0"/>
              <a:t>语句如下：</a:t>
            </a:r>
          </a:p>
        </p:txBody>
      </p:sp>
      <p:pic>
        <p:nvPicPr>
          <p:cNvPr id="6" name="图片占位符 5">
            <a:extLst>
              <a:ext uri="{FF2B5EF4-FFF2-40B4-BE49-F238E27FC236}">
                <a16:creationId xmlns:a16="http://schemas.microsoft.com/office/drawing/2014/main" id="{F402F49D-A717-66A4-DE23-7D85AEF0F6BF}"/>
              </a:ext>
            </a:extLst>
          </p:cNvPr>
          <p:cNvPicPr>
            <a:picLocks noGrp="1" noChangeAspect="1"/>
          </p:cNvPicPr>
          <p:nvPr>
            <p:ph type="pic" sz="quarter" idx="12"/>
          </p:nvPr>
        </p:nvPicPr>
        <p:blipFill rotWithShape="1">
          <a:blip r:embed="rId2"/>
          <a:srcRect t="-56345" b="-56345"/>
          <a:stretch>
            <a:fillRect/>
          </a:stretch>
        </p:blipFill>
        <p:spPr>
          <a:prstGeom prst="rect">
            <a:avLst/>
          </a:prstGeom>
        </p:spPr>
      </p:pic>
    </p:spTree>
    <p:extLst>
      <p:ext uri="{BB962C8B-B14F-4D97-AF65-F5344CB8AC3E}">
        <p14:creationId xmlns:p14="http://schemas.microsoft.com/office/powerpoint/2010/main" val="169994898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377A0-52CC-1A75-AB6F-365EF92C5EFC}"/>
            </a:ext>
          </a:extLst>
        </p:cNvPr>
        <p:cNvGrpSpPr/>
        <p:nvPr/>
      </p:nvGrpSpPr>
      <p:grpSpPr>
        <a:xfrm>
          <a:off x="0" y="0"/>
          <a:ext cx="0" cy="0"/>
          <a:chOff x="0" y="0"/>
          <a:chExt cx="0" cy="0"/>
        </a:xfrm>
      </p:grpSpPr>
      <p:pic>
        <p:nvPicPr>
          <p:cNvPr id="11" name="图片占位符 10">
            <a:extLst>
              <a:ext uri="{FF2B5EF4-FFF2-40B4-BE49-F238E27FC236}">
                <a16:creationId xmlns:a16="http://schemas.microsoft.com/office/drawing/2014/main" id="{6FFDF867-BE85-3CDE-D1B5-5F11D0ACC2BE}"/>
              </a:ext>
            </a:extLst>
          </p:cNvPr>
          <p:cNvPicPr>
            <a:picLocks noGrp="1" noChangeAspect="1"/>
          </p:cNvPicPr>
          <p:nvPr>
            <p:ph type="pic" sz="quarter" idx="12"/>
          </p:nvPr>
        </p:nvPicPr>
        <p:blipFill rotWithShape="1">
          <a:blip r:embed="rId2"/>
          <a:srcRect t="-323330" b="-323330"/>
          <a:stretch>
            <a:fillRect/>
          </a:stretch>
        </p:blipFill>
        <p:spPr>
          <a:prstGeom prst="rect">
            <a:avLst/>
          </a:prstGeom>
        </p:spPr>
      </p:pic>
      <p:sp>
        <p:nvSpPr>
          <p:cNvPr id="8" name="文本占位符 7">
            <a:extLst>
              <a:ext uri="{FF2B5EF4-FFF2-40B4-BE49-F238E27FC236}">
                <a16:creationId xmlns:a16="http://schemas.microsoft.com/office/drawing/2014/main" id="{C91C0B99-AD59-7CFE-03D7-5E24C0AF50BC}"/>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A9DCBD64-2BAD-8B8A-E8E6-73CF1E8C1DE7}"/>
              </a:ext>
            </a:extLst>
          </p:cNvPr>
          <p:cNvSpPr>
            <a:spLocks noGrp="1"/>
          </p:cNvSpPr>
          <p:nvPr>
            <p:ph type="body" sz="quarter" idx="11"/>
          </p:nvPr>
        </p:nvSpPr>
        <p:spPr>
          <a:xfrm>
            <a:off x="174020" y="1194417"/>
            <a:ext cx="11634788" cy="3448829"/>
          </a:xfrm>
        </p:spPr>
        <p:txBody>
          <a:bodyPr/>
          <a:lstStyle/>
          <a:p>
            <a:r>
              <a:rPr lang="en-US" altLang="zh-CN" dirty="0"/>
              <a:t>6.2.3</a:t>
            </a:r>
            <a:r>
              <a:rPr lang="zh-CN" altLang="en-US" dirty="0"/>
              <a:t>　单表查询</a:t>
            </a:r>
            <a:endParaRPr lang="en-US" altLang="zh-CN" dirty="0"/>
          </a:p>
          <a:p>
            <a:r>
              <a:rPr lang="en-US" altLang="zh-CN" dirty="0"/>
              <a:t>1. </a:t>
            </a:r>
            <a:r>
              <a:rPr lang="zh-CN" altLang="en-US" dirty="0"/>
              <a:t>简单查询</a:t>
            </a:r>
            <a:endParaRPr lang="en-US" altLang="zh-CN" dirty="0"/>
          </a:p>
          <a:p>
            <a:r>
              <a:rPr lang="zh-CN" altLang="en-US" dirty="0"/>
              <a:t>（</a:t>
            </a:r>
            <a:r>
              <a:rPr lang="en-US" altLang="zh-CN" dirty="0"/>
              <a:t>1</a:t>
            </a:r>
            <a:r>
              <a:rPr lang="zh-CN" altLang="en-US" dirty="0"/>
              <a:t>）查询所有列。</a:t>
            </a:r>
            <a:endParaRPr lang="en-US" altLang="zh-CN" dirty="0"/>
          </a:p>
          <a:p>
            <a:r>
              <a:rPr lang="zh-CN" altLang="en-US" dirty="0"/>
              <a:t>使用 </a:t>
            </a:r>
            <a:r>
              <a:rPr lang="en-US" altLang="zh-CN" dirty="0"/>
              <a:t>SELECT </a:t>
            </a:r>
            <a:r>
              <a:rPr lang="zh-CN" altLang="en-US" dirty="0"/>
              <a:t>语句查询数据表中的所有列有两种方法：一种方法是使用星号（*）通配符来指代所有的字段，另一种方法是在 </a:t>
            </a:r>
            <a:r>
              <a:rPr lang="en-US" altLang="zh-CN" dirty="0"/>
              <a:t>SELECT </a:t>
            </a:r>
            <a:r>
              <a:rPr lang="zh-CN" altLang="en-US" dirty="0"/>
              <a:t>和 </a:t>
            </a:r>
            <a:r>
              <a:rPr lang="en-US" altLang="zh-CN" dirty="0"/>
              <a:t>FROM </a:t>
            </a:r>
            <a:r>
              <a:rPr lang="zh-CN" altLang="en-US" dirty="0"/>
              <a:t>之间列出所有的字段名。</a:t>
            </a:r>
            <a:endParaRPr lang="en-US" altLang="zh-CN" dirty="0"/>
          </a:p>
          <a:p>
            <a:r>
              <a:rPr lang="zh-CN" altLang="en-US" dirty="0"/>
              <a:t>方法一：使用“*”通配符查询所有列。</a:t>
            </a:r>
            <a:endParaRPr lang="en-US" altLang="zh-CN" dirty="0"/>
          </a:p>
          <a:p>
            <a:r>
              <a:rPr lang="zh-CN" altLang="en-US" dirty="0"/>
              <a:t> </a:t>
            </a:r>
            <a:r>
              <a:rPr lang="en-US" altLang="zh-CN" dirty="0"/>
              <a:t>SELECT </a:t>
            </a:r>
            <a:r>
              <a:rPr lang="zh-CN" altLang="en-US" dirty="0"/>
              <a:t>语句的语法格式如下：</a:t>
            </a:r>
          </a:p>
        </p:txBody>
      </p:sp>
    </p:spTree>
    <p:extLst>
      <p:ext uri="{BB962C8B-B14F-4D97-AF65-F5344CB8AC3E}">
        <p14:creationId xmlns:p14="http://schemas.microsoft.com/office/powerpoint/2010/main" val="98312848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A6B11-16E8-C313-3486-4639DE550C0A}"/>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5F6F1E3-CC99-6CB5-908A-6D4E5B323C10}"/>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169C6BA6-6DAF-0E2D-CFF0-09DCA02085C4}"/>
              </a:ext>
            </a:extLst>
          </p:cNvPr>
          <p:cNvSpPr>
            <a:spLocks noGrp="1"/>
          </p:cNvSpPr>
          <p:nvPr>
            <p:ph type="body" sz="quarter" idx="11"/>
          </p:nvPr>
        </p:nvSpPr>
        <p:spPr>
          <a:xfrm>
            <a:off x="173672" y="2037796"/>
            <a:ext cx="11634788" cy="2474203"/>
          </a:xfrm>
        </p:spPr>
        <p:txBody>
          <a:bodyPr/>
          <a:lstStyle/>
          <a:p>
            <a:r>
              <a:rPr lang="en-US" altLang="zh-CN" dirty="0"/>
              <a:t>6.2.3</a:t>
            </a:r>
            <a:r>
              <a:rPr lang="zh-CN" altLang="en-US" dirty="0"/>
              <a:t>　单表查询</a:t>
            </a:r>
            <a:endParaRPr lang="en-US" altLang="zh-CN" dirty="0"/>
          </a:p>
          <a:p>
            <a:r>
              <a:rPr lang="en-US" altLang="zh-CN" dirty="0"/>
              <a:t>1. </a:t>
            </a:r>
            <a:r>
              <a:rPr lang="zh-CN" altLang="en-US" dirty="0"/>
              <a:t>简单查询</a:t>
            </a:r>
            <a:endParaRPr lang="en-US" altLang="zh-CN" dirty="0"/>
          </a:p>
          <a:p>
            <a:r>
              <a:rPr lang="zh-CN" altLang="en-US" dirty="0"/>
              <a:t>（</a:t>
            </a:r>
            <a:r>
              <a:rPr lang="en-US" altLang="zh-CN" dirty="0"/>
              <a:t>1</a:t>
            </a:r>
            <a:r>
              <a:rPr lang="zh-CN" altLang="en-US" dirty="0"/>
              <a:t>）查询所有列。</a:t>
            </a:r>
            <a:endParaRPr lang="en-US" altLang="zh-CN" dirty="0"/>
          </a:p>
          <a:p>
            <a:r>
              <a:rPr lang="zh-CN" altLang="en-US" dirty="0"/>
              <a:t>方法二：列出所有字段名查询所有列。</a:t>
            </a:r>
            <a:endParaRPr lang="en-US" altLang="zh-CN" dirty="0"/>
          </a:p>
          <a:p>
            <a:r>
              <a:rPr lang="en-US" altLang="zh-CN" dirty="0"/>
              <a:t>SELECT </a:t>
            </a:r>
            <a:r>
              <a:rPr lang="zh-CN" altLang="en-US" dirty="0"/>
              <a:t>语句的语法格式如下：</a:t>
            </a:r>
          </a:p>
        </p:txBody>
      </p:sp>
      <p:pic>
        <p:nvPicPr>
          <p:cNvPr id="5" name="图片占位符 4">
            <a:extLst>
              <a:ext uri="{FF2B5EF4-FFF2-40B4-BE49-F238E27FC236}">
                <a16:creationId xmlns:a16="http://schemas.microsoft.com/office/drawing/2014/main" id="{EA85EB24-6926-A395-F93C-F3FD5431B8C6}"/>
              </a:ext>
            </a:extLst>
          </p:cNvPr>
          <p:cNvPicPr>
            <a:picLocks noGrp="1" noChangeAspect="1"/>
          </p:cNvPicPr>
          <p:nvPr>
            <p:ph type="pic" sz="quarter" idx="12"/>
          </p:nvPr>
        </p:nvPicPr>
        <p:blipFill rotWithShape="1">
          <a:blip r:embed="rId2"/>
          <a:srcRect t="-315551" b="-315551"/>
          <a:stretch>
            <a:fillRect/>
          </a:stretch>
        </p:blipFill>
        <p:spPr>
          <a:prstGeom prst="rect">
            <a:avLst/>
          </a:prstGeom>
        </p:spPr>
      </p:pic>
    </p:spTree>
    <p:extLst>
      <p:ext uri="{BB962C8B-B14F-4D97-AF65-F5344CB8AC3E}">
        <p14:creationId xmlns:p14="http://schemas.microsoft.com/office/powerpoint/2010/main" val="270411205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49608-C0DC-5B0E-0AD1-F0E11AC92DC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617D570A-96CD-C5C8-E3D3-248987A9E02D}"/>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CEC5A060-B61C-1BAB-1612-F95369AA269D}"/>
              </a:ext>
            </a:extLst>
          </p:cNvPr>
          <p:cNvSpPr>
            <a:spLocks noGrp="1"/>
          </p:cNvSpPr>
          <p:nvPr>
            <p:ph type="body" sz="quarter" idx="11"/>
          </p:nvPr>
        </p:nvSpPr>
        <p:spPr>
          <a:xfrm>
            <a:off x="173672" y="2037796"/>
            <a:ext cx="11634788" cy="2474203"/>
          </a:xfrm>
        </p:spPr>
        <p:txBody>
          <a:bodyPr/>
          <a:lstStyle/>
          <a:p>
            <a:r>
              <a:rPr lang="en-US" altLang="zh-CN" dirty="0"/>
              <a:t>6.2.3</a:t>
            </a:r>
            <a:r>
              <a:rPr lang="zh-CN" altLang="en-US" dirty="0"/>
              <a:t>　单表查询</a:t>
            </a:r>
            <a:endParaRPr lang="en-US" altLang="zh-CN" dirty="0"/>
          </a:p>
          <a:p>
            <a:r>
              <a:rPr lang="en-US" altLang="zh-CN" dirty="0"/>
              <a:t>1. </a:t>
            </a:r>
            <a:r>
              <a:rPr lang="zh-CN" altLang="en-US" dirty="0"/>
              <a:t>简单查询</a:t>
            </a:r>
            <a:endParaRPr lang="en-US" altLang="zh-CN" dirty="0"/>
          </a:p>
          <a:p>
            <a:r>
              <a:rPr lang="zh-CN" altLang="en-US" dirty="0"/>
              <a:t>（</a:t>
            </a:r>
            <a:r>
              <a:rPr lang="en-US" altLang="zh-CN" dirty="0"/>
              <a:t>2</a:t>
            </a:r>
            <a:r>
              <a:rPr lang="zh-CN" altLang="en-US" dirty="0"/>
              <a:t>）查询指定列。</a:t>
            </a:r>
            <a:endParaRPr lang="en-US" altLang="zh-CN" dirty="0"/>
          </a:p>
          <a:p>
            <a:r>
              <a:rPr lang="zh-CN" altLang="en-US" dirty="0"/>
              <a:t>当用户只对数据表中的某些列感兴趣时，可以在 </a:t>
            </a:r>
            <a:r>
              <a:rPr lang="en-US" altLang="zh-CN" dirty="0"/>
              <a:t>SELECT </a:t>
            </a:r>
            <a:r>
              <a:rPr lang="zh-CN" altLang="en-US" dirty="0"/>
              <a:t>子句中指定这些列。</a:t>
            </a:r>
            <a:endParaRPr lang="en-US" altLang="zh-CN" dirty="0"/>
          </a:p>
          <a:p>
            <a:r>
              <a:rPr lang="en-US" altLang="zh-CN" dirty="0"/>
              <a:t>SELECT </a:t>
            </a:r>
            <a:r>
              <a:rPr lang="zh-CN" altLang="en-US" dirty="0"/>
              <a:t>语句的语法格式如下：</a:t>
            </a:r>
          </a:p>
        </p:txBody>
      </p:sp>
      <p:pic>
        <p:nvPicPr>
          <p:cNvPr id="6" name="图片占位符 5">
            <a:extLst>
              <a:ext uri="{FF2B5EF4-FFF2-40B4-BE49-F238E27FC236}">
                <a16:creationId xmlns:a16="http://schemas.microsoft.com/office/drawing/2014/main" id="{9E0ABB20-CFB0-A422-B2F1-230827BF2745}"/>
              </a:ext>
            </a:extLst>
          </p:cNvPr>
          <p:cNvPicPr>
            <a:picLocks noGrp="1" noChangeAspect="1"/>
          </p:cNvPicPr>
          <p:nvPr>
            <p:ph type="pic" sz="quarter" idx="12"/>
          </p:nvPr>
        </p:nvPicPr>
        <p:blipFill rotWithShape="1">
          <a:blip r:embed="rId2"/>
          <a:srcRect t="-330836" b="-330836"/>
          <a:stretch>
            <a:fillRect/>
          </a:stretch>
        </p:blipFill>
        <p:spPr>
          <a:prstGeom prst="rect">
            <a:avLst/>
          </a:prstGeom>
        </p:spPr>
      </p:pic>
    </p:spTree>
    <p:extLst>
      <p:ext uri="{BB962C8B-B14F-4D97-AF65-F5344CB8AC3E}">
        <p14:creationId xmlns:p14="http://schemas.microsoft.com/office/powerpoint/2010/main" val="389793319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A07DC-08F0-0300-CFBD-E460B8894D5C}"/>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CBE964A-3A9B-BBA9-BB8A-4FC635EEFD14}"/>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pic>
        <p:nvPicPr>
          <p:cNvPr id="5" name="图片占位符 4">
            <a:extLst>
              <a:ext uri="{FF2B5EF4-FFF2-40B4-BE49-F238E27FC236}">
                <a16:creationId xmlns:a16="http://schemas.microsoft.com/office/drawing/2014/main" id="{3FA125DB-5E83-B290-8251-A13AE4CA77BD}"/>
              </a:ext>
            </a:extLst>
          </p:cNvPr>
          <p:cNvPicPr>
            <a:picLocks noGrp="1" noChangeAspect="1"/>
          </p:cNvPicPr>
          <p:nvPr>
            <p:ph type="pic" sz="quarter" idx="12"/>
          </p:nvPr>
        </p:nvPicPr>
        <p:blipFill rotWithShape="1">
          <a:blip r:embed="rId2"/>
          <a:srcRect t="-322745" b="-322745"/>
          <a:stretch>
            <a:fillRect/>
          </a:stretch>
        </p:blipFill>
        <p:spPr>
          <a:prstGeom prst="rect">
            <a:avLst/>
          </a:prstGeom>
        </p:spPr>
      </p:pic>
      <p:sp>
        <p:nvSpPr>
          <p:cNvPr id="9" name="文本占位符 8">
            <a:extLst>
              <a:ext uri="{FF2B5EF4-FFF2-40B4-BE49-F238E27FC236}">
                <a16:creationId xmlns:a16="http://schemas.microsoft.com/office/drawing/2014/main" id="{16F07D2F-8F4D-F376-040B-2AC2F0BDBB97}"/>
              </a:ext>
            </a:extLst>
          </p:cNvPr>
          <p:cNvSpPr>
            <a:spLocks noGrp="1"/>
          </p:cNvSpPr>
          <p:nvPr>
            <p:ph type="body" sz="quarter" idx="11"/>
          </p:nvPr>
        </p:nvSpPr>
        <p:spPr>
          <a:xfrm>
            <a:off x="173672" y="1727077"/>
            <a:ext cx="11634788" cy="2961516"/>
          </a:xfrm>
        </p:spPr>
        <p:txBody>
          <a:bodyPr/>
          <a:lstStyle/>
          <a:p>
            <a:r>
              <a:rPr lang="en-US" altLang="zh-CN" dirty="0"/>
              <a:t>6.2.3</a:t>
            </a:r>
            <a:r>
              <a:rPr lang="zh-CN" altLang="en-US" dirty="0"/>
              <a:t>　单表查询</a:t>
            </a:r>
            <a:endParaRPr lang="en-US" altLang="zh-CN" dirty="0"/>
          </a:p>
          <a:p>
            <a:r>
              <a:rPr lang="en-US" altLang="zh-CN" dirty="0"/>
              <a:t>1. </a:t>
            </a:r>
            <a:r>
              <a:rPr lang="zh-CN" altLang="en-US" dirty="0"/>
              <a:t>简单查询</a:t>
            </a:r>
            <a:endParaRPr lang="en-US" altLang="zh-CN" dirty="0"/>
          </a:p>
          <a:p>
            <a:r>
              <a:rPr lang="zh-CN" altLang="en-US" dirty="0"/>
              <a:t>（</a:t>
            </a:r>
            <a:r>
              <a:rPr lang="en-US" altLang="zh-CN" dirty="0"/>
              <a:t>3</a:t>
            </a:r>
            <a:r>
              <a:rPr lang="zh-CN" altLang="en-US" dirty="0"/>
              <a:t>）查询计算列。</a:t>
            </a:r>
            <a:endParaRPr lang="en-US" altLang="zh-CN" dirty="0"/>
          </a:p>
          <a:p>
            <a:r>
              <a:rPr lang="zh-CN" altLang="en-US" dirty="0"/>
              <a:t>可以在 </a:t>
            </a:r>
            <a:r>
              <a:rPr lang="en-US" altLang="zh-CN" dirty="0"/>
              <a:t>SELECT </a:t>
            </a:r>
            <a:r>
              <a:rPr lang="zh-CN" altLang="en-US" dirty="0"/>
              <a:t>语句中直接进行计算。</a:t>
            </a:r>
          </a:p>
          <a:p>
            <a:r>
              <a:rPr lang="zh-CN" altLang="en-US" dirty="0"/>
              <a:t>例如，从数据表 </a:t>
            </a:r>
            <a:r>
              <a:rPr lang="en-US" altLang="zh-CN" dirty="0"/>
              <a:t>fruits </a:t>
            </a:r>
            <a:r>
              <a:rPr lang="zh-CN" altLang="en-US" dirty="0"/>
              <a:t>中查询水果的供应商编号 </a:t>
            </a:r>
            <a:r>
              <a:rPr lang="en-US" altLang="zh-CN" dirty="0" err="1"/>
              <a:t>s_id</a:t>
            </a:r>
            <a:r>
              <a:rPr lang="zh-CN" altLang="en-US" dirty="0"/>
              <a:t>、名称 </a:t>
            </a:r>
            <a:r>
              <a:rPr lang="en-US" altLang="zh-CN" dirty="0" err="1"/>
              <a:t>f_name</a:t>
            </a:r>
            <a:r>
              <a:rPr lang="zh-CN" altLang="en-US" dirty="0"/>
              <a:t>、价格 </a:t>
            </a:r>
            <a:r>
              <a:rPr lang="en-US" altLang="zh-CN" dirty="0" err="1"/>
              <a:t>f_price</a:t>
            </a:r>
            <a:r>
              <a:rPr lang="en-US" altLang="zh-CN" dirty="0"/>
              <a:t> </a:t>
            </a:r>
            <a:r>
              <a:rPr lang="zh-CN" altLang="en-US" dirty="0"/>
              <a:t>以及 </a:t>
            </a:r>
            <a:r>
              <a:rPr lang="en-US" altLang="zh-CN" dirty="0"/>
              <a:t>80% </a:t>
            </a:r>
            <a:r>
              <a:rPr lang="zh-CN" altLang="en-US" dirty="0"/>
              <a:t>折扣后的价格 </a:t>
            </a:r>
            <a:r>
              <a:rPr lang="en-US" altLang="zh-CN" dirty="0" err="1"/>
              <a:t>f_price</a:t>
            </a:r>
            <a:r>
              <a:rPr lang="en-US" altLang="zh-CN" dirty="0"/>
              <a:t> * 0.8</a:t>
            </a:r>
            <a:r>
              <a:rPr lang="zh-CN" altLang="en-US" dirty="0"/>
              <a:t>，</a:t>
            </a:r>
            <a:r>
              <a:rPr lang="en-US" altLang="zh-CN" dirty="0"/>
              <a:t>T-SQL </a:t>
            </a:r>
            <a:r>
              <a:rPr lang="zh-CN" altLang="en-US" dirty="0"/>
              <a:t>语句如下：</a:t>
            </a:r>
          </a:p>
        </p:txBody>
      </p:sp>
    </p:spTree>
    <p:extLst>
      <p:ext uri="{BB962C8B-B14F-4D97-AF65-F5344CB8AC3E}">
        <p14:creationId xmlns:p14="http://schemas.microsoft.com/office/powerpoint/2010/main" val="171934425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FB0F0-7DB5-EBD6-DB37-A7730416F2F1}"/>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B6B22EC8-2E15-2A99-6E49-03EA220BCD43}"/>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B60CD9CB-E4F9-16F8-6A1A-9C7DD5B587EE}"/>
              </a:ext>
            </a:extLst>
          </p:cNvPr>
          <p:cNvSpPr>
            <a:spLocks noGrp="1"/>
          </p:cNvSpPr>
          <p:nvPr>
            <p:ph type="body" sz="quarter" idx="11"/>
          </p:nvPr>
        </p:nvSpPr>
        <p:spPr>
          <a:xfrm>
            <a:off x="174020" y="2668110"/>
            <a:ext cx="11634788" cy="1986891"/>
          </a:xfrm>
        </p:spPr>
        <p:txBody>
          <a:bodyPr/>
          <a:lstStyle/>
          <a:p>
            <a:r>
              <a:rPr lang="en-US" altLang="zh-CN" dirty="0"/>
              <a:t>6.2.3</a:t>
            </a:r>
            <a:r>
              <a:rPr lang="zh-CN" altLang="en-US" dirty="0"/>
              <a:t>　单表查询</a:t>
            </a:r>
            <a:endParaRPr lang="en-US" altLang="zh-CN" dirty="0"/>
          </a:p>
          <a:p>
            <a:r>
              <a:rPr lang="en-US" altLang="zh-CN" dirty="0"/>
              <a:t>2. </a:t>
            </a:r>
            <a:r>
              <a:rPr lang="zh-CN" altLang="en-US" dirty="0"/>
              <a:t>使用 </a:t>
            </a:r>
            <a:r>
              <a:rPr lang="en-US" altLang="zh-CN" dirty="0"/>
              <a:t>DISTINCT </a:t>
            </a:r>
            <a:r>
              <a:rPr lang="zh-CN" altLang="en-US" dirty="0"/>
              <a:t>关键字消除重复记录</a:t>
            </a:r>
            <a:endParaRPr lang="en-US" altLang="zh-CN" dirty="0"/>
          </a:p>
          <a:p>
            <a:r>
              <a:rPr lang="zh-CN" altLang="en-US" dirty="0"/>
              <a:t>使用 </a:t>
            </a:r>
            <a:r>
              <a:rPr lang="en-US" altLang="zh-CN" dirty="0"/>
              <a:t>DISTINCT </a:t>
            </a:r>
            <a:r>
              <a:rPr lang="zh-CN" altLang="en-US" dirty="0"/>
              <a:t>关键字可以筛选结果集，对于重复的字段值只保留并显示一行，其语法格式如下：</a:t>
            </a:r>
          </a:p>
        </p:txBody>
      </p:sp>
      <p:pic>
        <p:nvPicPr>
          <p:cNvPr id="6" name="图片占位符 5">
            <a:extLst>
              <a:ext uri="{FF2B5EF4-FFF2-40B4-BE49-F238E27FC236}">
                <a16:creationId xmlns:a16="http://schemas.microsoft.com/office/drawing/2014/main" id="{5CA8CC99-7397-4750-8DD3-33DE03FC6B2D}"/>
              </a:ext>
            </a:extLst>
          </p:cNvPr>
          <p:cNvPicPr>
            <a:picLocks noGrp="1" noChangeAspect="1"/>
          </p:cNvPicPr>
          <p:nvPr>
            <p:ph type="pic" sz="quarter" idx="12"/>
          </p:nvPr>
        </p:nvPicPr>
        <p:blipFill rotWithShape="1">
          <a:blip r:embed="rId2"/>
          <a:srcRect t="-331447" b="-331447"/>
          <a:stretch>
            <a:fillRect/>
          </a:stretch>
        </p:blipFill>
        <p:spPr>
          <a:prstGeom prst="rect">
            <a:avLst/>
          </a:prstGeom>
        </p:spPr>
      </p:pic>
    </p:spTree>
    <p:extLst>
      <p:ext uri="{BB962C8B-B14F-4D97-AF65-F5344CB8AC3E}">
        <p14:creationId xmlns:p14="http://schemas.microsoft.com/office/powerpoint/2010/main" val="2683547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5CE74-B597-60EE-FFA5-F9E8AB59FE19}"/>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C651612C-9567-747A-1A3B-A25250630188}"/>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pic>
        <p:nvPicPr>
          <p:cNvPr id="11" name="图片占位符 10">
            <a:extLst>
              <a:ext uri="{FF2B5EF4-FFF2-40B4-BE49-F238E27FC236}">
                <a16:creationId xmlns:a16="http://schemas.microsoft.com/office/drawing/2014/main" id="{C6913A20-F977-F5BE-164E-AFDDFB6A9A4A}"/>
              </a:ext>
            </a:extLst>
          </p:cNvPr>
          <p:cNvPicPr>
            <a:picLocks noGrp="1" noChangeAspect="1"/>
          </p:cNvPicPr>
          <p:nvPr>
            <p:ph type="pic" sz="quarter" idx="12"/>
          </p:nvPr>
        </p:nvPicPr>
        <p:blipFill rotWithShape="1">
          <a:blip r:embed="rId2"/>
          <a:srcRect t="-323023" b="-323023"/>
          <a:stretch>
            <a:fillRect/>
          </a:stretch>
        </p:blipFill>
        <p:spPr>
          <a:prstGeom prst="rect">
            <a:avLst/>
          </a:prstGeom>
        </p:spPr>
      </p:pic>
      <p:sp>
        <p:nvSpPr>
          <p:cNvPr id="9" name="文本占位符 8">
            <a:extLst>
              <a:ext uri="{FF2B5EF4-FFF2-40B4-BE49-F238E27FC236}">
                <a16:creationId xmlns:a16="http://schemas.microsoft.com/office/drawing/2014/main" id="{052C179F-323A-746E-F9B6-64E433BBA438}"/>
              </a:ext>
            </a:extLst>
          </p:cNvPr>
          <p:cNvSpPr>
            <a:spLocks noGrp="1"/>
          </p:cNvSpPr>
          <p:nvPr>
            <p:ph type="body" sz="quarter" idx="11"/>
          </p:nvPr>
        </p:nvSpPr>
        <p:spPr>
          <a:xfrm>
            <a:off x="173672" y="2191898"/>
            <a:ext cx="11634788" cy="2474203"/>
          </a:xfrm>
        </p:spPr>
        <p:txBody>
          <a:bodyPr/>
          <a:lstStyle/>
          <a:p>
            <a:r>
              <a:rPr lang="en-US" altLang="zh-CN" dirty="0"/>
              <a:t>6.2.3</a:t>
            </a:r>
            <a:r>
              <a:rPr lang="zh-CN" altLang="en-US" dirty="0"/>
              <a:t>　单表查询</a:t>
            </a:r>
            <a:endParaRPr lang="en-US" altLang="zh-CN" dirty="0"/>
          </a:p>
          <a:p>
            <a:r>
              <a:rPr lang="en-US" altLang="zh-CN" dirty="0"/>
              <a:t>3. </a:t>
            </a:r>
            <a:r>
              <a:rPr lang="zh-CN" altLang="en-US" dirty="0"/>
              <a:t>使用 </a:t>
            </a:r>
            <a:r>
              <a:rPr lang="en-US" altLang="zh-CN" dirty="0"/>
              <a:t>AS </a:t>
            </a:r>
            <a:r>
              <a:rPr lang="zh-CN" altLang="en-US" dirty="0"/>
              <a:t>关键字设置查询结果列的别名</a:t>
            </a:r>
            <a:endParaRPr lang="en-US" altLang="zh-CN" dirty="0"/>
          </a:p>
          <a:p>
            <a:r>
              <a:rPr lang="zh-CN" altLang="en-US" dirty="0"/>
              <a:t>为了提高结果的可读性，可以使用 </a:t>
            </a:r>
            <a:r>
              <a:rPr lang="en-US" altLang="zh-CN" dirty="0"/>
              <a:t>AS </a:t>
            </a:r>
            <a:r>
              <a:rPr lang="zh-CN" altLang="en-US" dirty="0"/>
              <a:t>关键字为查询结果中的列名设置别名。需要注意的是，设置别名只是为查询结果的列名临时设置一个名字以供显示用，数据表中的实际列名并未改变。此时的语法格式如下：</a:t>
            </a:r>
          </a:p>
        </p:txBody>
      </p:sp>
    </p:spTree>
    <p:extLst>
      <p:ext uri="{BB962C8B-B14F-4D97-AF65-F5344CB8AC3E}">
        <p14:creationId xmlns:p14="http://schemas.microsoft.com/office/powerpoint/2010/main" val="417848324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C5D01E-777D-AEA3-4441-207BB1E0DAC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0C848C1-44A2-0187-288A-12CF9D9B89AF}"/>
              </a:ext>
            </a:extLst>
          </p:cNvPr>
          <p:cNvSpPr>
            <a:spLocks noGrp="1"/>
          </p:cNvSpPr>
          <p:nvPr>
            <p:ph type="body" sz="quarter" idx="10"/>
          </p:nvPr>
        </p:nvSpPr>
        <p:spPr/>
        <p:txBody>
          <a:bodyPr/>
          <a:lstStyle/>
          <a:p>
            <a:r>
              <a:rPr lang="en-US" altLang="zh-CN" dirty="0"/>
              <a:t>EB-Shop </a:t>
            </a:r>
            <a:r>
              <a:rPr lang="zh-CN" altLang="en-US" dirty="0"/>
              <a:t>线上书城数据库管理系统分析与选型</a:t>
            </a:r>
          </a:p>
        </p:txBody>
      </p:sp>
      <p:sp>
        <p:nvSpPr>
          <p:cNvPr id="5" name="文本占位符 4">
            <a:extLst>
              <a:ext uri="{FF2B5EF4-FFF2-40B4-BE49-F238E27FC236}">
                <a16:creationId xmlns:a16="http://schemas.microsoft.com/office/drawing/2014/main" id="{EA36709A-06C6-45C1-94D5-55BC1A7FEE1B}"/>
              </a:ext>
            </a:extLst>
          </p:cNvPr>
          <p:cNvSpPr>
            <a:spLocks noGrp="1"/>
          </p:cNvSpPr>
          <p:nvPr>
            <p:ph type="body" sz="quarter" idx="11"/>
          </p:nvPr>
        </p:nvSpPr>
        <p:spPr>
          <a:xfrm>
            <a:off x="193192" y="2793107"/>
            <a:ext cx="5623146" cy="1986891"/>
          </a:xfrm>
        </p:spPr>
        <p:txBody>
          <a:bodyPr/>
          <a:lstStyle/>
          <a:p>
            <a:r>
              <a:rPr lang="en-US" altLang="zh-CN" dirty="0"/>
              <a:t>2. </a:t>
            </a:r>
            <a:r>
              <a:rPr lang="zh-CN" altLang="en-US" dirty="0"/>
              <a:t>主流关系型数据库管理系统对比分析</a:t>
            </a:r>
            <a:endParaRPr lang="en-US" altLang="zh-CN" dirty="0"/>
          </a:p>
          <a:p>
            <a:r>
              <a:rPr lang="zh-CN" altLang="en-US" dirty="0"/>
              <a:t>图 </a:t>
            </a:r>
            <a:r>
              <a:rPr lang="en-US" altLang="zh-CN" dirty="0"/>
              <a:t>1-15 </a:t>
            </a:r>
            <a:r>
              <a:rPr lang="zh-CN" altLang="en-US" dirty="0"/>
              <a:t>为数据库管理系统选型对比示意图。</a:t>
            </a:r>
          </a:p>
        </p:txBody>
      </p:sp>
      <p:pic>
        <p:nvPicPr>
          <p:cNvPr id="7" name="图片占位符 6">
            <a:extLst>
              <a:ext uri="{FF2B5EF4-FFF2-40B4-BE49-F238E27FC236}">
                <a16:creationId xmlns:a16="http://schemas.microsoft.com/office/drawing/2014/main" id="{402524DD-507D-7F51-796C-109EC4D203F4}"/>
              </a:ext>
            </a:extLst>
          </p:cNvPr>
          <p:cNvPicPr>
            <a:picLocks noGrp="1" noChangeAspect="1"/>
          </p:cNvPicPr>
          <p:nvPr>
            <p:ph type="pic" sz="quarter" idx="12"/>
          </p:nvPr>
        </p:nvPicPr>
        <p:blipFill rotWithShape="1">
          <a:blip r:embed="rId2"/>
          <a:srcRect t="-55637" b="-55637"/>
          <a:stretch>
            <a:fillRect/>
          </a:stretch>
        </p:blipFill>
        <p:spPr>
          <a:prstGeom prst="rect">
            <a:avLst/>
          </a:prstGeom>
        </p:spPr>
      </p:pic>
    </p:spTree>
    <p:extLst>
      <p:ext uri="{BB962C8B-B14F-4D97-AF65-F5344CB8AC3E}">
        <p14:creationId xmlns:p14="http://schemas.microsoft.com/office/powerpoint/2010/main" val="277807636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F9270-B118-F1D0-82B7-6AF010B79791}"/>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A3868868-85D9-8566-60A2-7172450D6AAC}"/>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0B7AC9E6-1A7D-C308-0133-ABE0CCE3B0DB}"/>
              </a:ext>
            </a:extLst>
          </p:cNvPr>
          <p:cNvSpPr>
            <a:spLocks noGrp="1"/>
          </p:cNvSpPr>
          <p:nvPr>
            <p:ph type="body" sz="quarter" idx="11"/>
          </p:nvPr>
        </p:nvSpPr>
        <p:spPr>
          <a:xfrm>
            <a:off x="174020" y="2124307"/>
            <a:ext cx="11634788" cy="2474203"/>
          </a:xfrm>
        </p:spPr>
        <p:txBody>
          <a:bodyPr/>
          <a:lstStyle/>
          <a:p>
            <a:r>
              <a:rPr lang="en-US" altLang="zh-CN" dirty="0"/>
              <a:t>6.2.3</a:t>
            </a:r>
            <a:r>
              <a:rPr lang="zh-CN" altLang="en-US" dirty="0"/>
              <a:t>　单表查询</a:t>
            </a:r>
            <a:endParaRPr lang="en-US" altLang="zh-CN" dirty="0"/>
          </a:p>
          <a:p>
            <a:r>
              <a:rPr lang="en-US" altLang="zh-CN" dirty="0"/>
              <a:t>4. </a:t>
            </a:r>
            <a:r>
              <a:rPr lang="zh-CN" altLang="en-US" dirty="0"/>
              <a:t>使用 </a:t>
            </a:r>
            <a:r>
              <a:rPr lang="en-US" altLang="zh-CN" dirty="0"/>
              <a:t>WHERE </a:t>
            </a:r>
            <a:r>
              <a:rPr lang="zh-CN" altLang="en-US" dirty="0"/>
              <a:t>关键字限定查询条件</a:t>
            </a:r>
            <a:endParaRPr lang="en-US" altLang="zh-CN" dirty="0"/>
          </a:p>
          <a:p>
            <a:r>
              <a:rPr lang="zh-CN" altLang="en-US" dirty="0"/>
              <a:t>数据库中存储着大量的数据，用户有时只需要查询数据表中的指定记录，即对数据进行过滤。在 </a:t>
            </a:r>
            <a:r>
              <a:rPr lang="en-US" altLang="zh-CN" dirty="0"/>
              <a:t>SELECT </a:t>
            </a:r>
            <a:r>
              <a:rPr lang="zh-CN" altLang="en-US" dirty="0"/>
              <a:t>语句中，可以使用 </a:t>
            </a:r>
            <a:r>
              <a:rPr lang="en-US" altLang="zh-CN" dirty="0"/>
              <a:t>WHERE </a:t>
            </a:r>
            <a:r>
              <a:rPr lang="zh-CN" altLang="en-US" dirty="0"/>
              <a:t>子句对数据进行过滤，通过限定查询条件实现。这种语句的语法格式如下：</a:t>
            </a:r>
          </a:p>
        </p:txBody>
      </p:sp>
      <p:pic>
        <p:nvPicPr>
          <p:cNvPr id="5" name="图片占位符 4">
            <a:extLst>
              <a:ext uri="{FF2B5EF4-FFF2-40B4-BE49-F238E27FC236}">
                <a16:creationId xmlns:a16="http://schemas.microsoft.com/office/drawing/2014/main" id="{0AD843C3-E6BD-221C-0914-A72AA7405EB8}"/>
              </a:ext>
            </a:extLst>
          </p:cNvPr>
          <p:cNvPicPr>
            <a:picLocks noGrp="1" noChangeAspect="1"/>
          </p:cNvPicPr>
          <p:nvPr>
            <p:ph type="pic" sz="quarter" idx="12"/>
          </p:nvPr>
        </p:nvPicPr>
        <p:blipFill rotWithShape="1">
          <a:blip r:embed="rId2"/>
          <a:srcRect t="-151686" b="-151686"/>
          <a:stretch>
            <a:fillRect/>
          </a:stretch>
        </p:blipFill>
        <p:spPr>
          <a:prstGeom prst="rect">
            <a:avLst/>
          </a:prstGeom>
        </p:spPr>
      </p:pic>
    </p:spTree>
    <p:extLst>
      <p:ext uri="{BB962C8B-B14F-4D97-AF65-F5344CB8AC3E}">
        <p14:creationId xmlns:p14="http://schemas.microsoft.com/office/powerpoint/2010/main" val="127269753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7F0AF-A483-D180-67DE-9CCAFFFEA62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6F6D244C-D288-5F35-1FB2-3165FC40B35E}"/>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2E87D776-8CA9-B088-93DF-2B14050DFE07}"/>
              </a:ext>
            </a:extLst>
          </p:cNvPr>
          <p:cNvSpPr>
            <a:spLocks noGrp="1"/>
          </p:cNvSpPr>
          <p:nvPr>
            <p:ph type="body" sz="quarter" idx="11"/>
          </p:nvPr>
        </p:nvSpPr>
        <p:spPr>
          <a:xfrm>
            <a:off x="174020" y="2124307"/>
            <a:ext cx="11634788" cy="2474203"/>
          </a:xfrm>
        </p:spPr>
        <p:txBody>
          <a:bodyPr/>
          <a:lstStyle/>
          <a:p>
            <a:r>
              <a:rPr lang="en-US" altLang="zh-CN" dirty="0"/>
              <a:t>6.2.3</a:t>
            </a:r>
            <a:r>
              <a:rPr lang="zh-CN" altLang="en-US" dirty="0"/>
              <a:t>　单表查询</a:t>
            </a:r>
            <a:endParaRPr lang="en-US" altLang="zh-CN" dirty="0"/>
          </a:p>
          <a:p>
            <a:r>
              <a:rPr lang="en-US" altLang="zh-CN" dirty="0"/>
              <a:t>4. </a:t>
            </a:r>
            <a:r>
              <a:rPr lang="zh-CN" altLang="en-US" dirty="0"/>
              <a:t>使用 </a:t>
            </a:r>
            <a:r>
              <a:rPr lang="en-US" altLang="zh-CN" dirty="0"/>
              <a:t>WHERE </a:t>
            </a:r>
            <a:r>
              <a:rPr lang="zh-CN" altLang="en-US" dirty="0"/>
              <a:t>关键字限定查询条件</a:t>
            </a:r>
            <a:endParaRPr lang="en-US" altLang="zh-CN" dirty="0"/>
          </a:p>
          <a:p>
            <a:r>
              <a:rPr lang="zh-CN" altLang="en-US" dirty="0"/>
              <a:t>（</a:t>
            </a:r>
            <a:r>
              <a:rPr lang="en-US" altLang="zh-CN" dirty="0"/>
              <a:t>1</a:t>
            </a:r>
            <a:r>
              <a:rPr lang="zh-CN" altLang="en-US" dirty="0"/>
              <a:t>）比较条件查询。</a:t>
            </a:r>
            <a:endParaRPr lang="en-US" altLang="zh-CN" dirty="0"/>
          </a:p>
          <a:p>
            <a:r>
              <a:rPr lang="zh-CN" altLang="en-US" dirty="0"/>
              <a:t>比较条件查询就是用比较运算符将两个数值表达式进行对比，输出满足条件的字段及字段值。此时，</a:t>
            </a:r>
            <a:r>
              <a:rPr lang="en-US" altLang="zh-CN" dirty="0"/>
              <a:t>SELECT </a:t>
            </a:r>
            <a:r>
              <a:rPr lang="zh-CN" altLang="en-US" dirty="0"/>
              <a:t>语句的语法格式如下：</a:t>
            </a:r>
          </a:p>
        </p:txBody>
      </p:sp>
      <p:pic>
        <p:nvPicPr>
          <p:cNvPr id="6" name="图片占位符 5">
            <a:extLst>
              <a:ext uri="{FF2B5EF4-FFF2-40B4-BE49-F238E27FC236}">
                <a16:creationId xmlns:a16="http://schemas.microsoft.com/office/drawing/2014/main" id="{75DDA543-EA1D-3DBF-3922-F38E1F672984}"/>
              </a:ext>
            </a:extLst>
          </p:cNvPr>
          <p:cNvPicPr>
            <a:picLocks noGrp="1" noChangeAspect="1"/>
          </p:cNvPicPr>
          <p:nvPr>
            <p:ph type="pic" sz="quarter" idx="12"/>
          </p:nvPr>
        </p:nvPicPr>
        <p:blipFill rotWithShape="1">
          <a:blip r:embed="rId2"/>
          <a:srcRect t="-323023" b="-323023"/>
          <a:stretch>
            <a:fillRect/>
          </a:stretch>
        </p:blipFill>
        <p:spPr>
          <a:prstGeom prst="rect">
            <a:avLst/>
          </a:prstGeom>
        </p:spPr>
      </p:pic>
    </p:spTree>
    <p:extLst>
      <p:ext uri="{BB962C8B-B14F-4D97-AF65-F5344CB8AC3E}">
        <p14:creationId xmlns:p14="http://schemas.microsoft.com/office/powerpoint/2010/main" val="344580994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9B077-6CC5-832F-2078-D949F99B955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C30FD3CD-673B-9076-9624-53E444F7F118}"/>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C378D203-1E78-589E-A4FF-04823F350DA8}"/>
              </a:ext>
            </a:extLst>
          </p:cNvPr>
          <p:cNvSpPr>
            <a:spLocks noGrp="1"/>
          </p:cNvSpPr>
          <p:nvPr>
            <p:ph type="body" sz="quarter" idx="11"/>
          </p:nvPr>
        </p:nvSpPr>
        <p:spPr>
          <a:xfrm>
            <a:off x="174020" y="2124307"/>
            <a:ext cx="11634788" cy="2474203"/>
          </a:xfrm>
        </p:spPr>
        <p:txBody>
          <a:bodyPr/>
          <a:lstStyle/>
          <a:p>
            <a:r>
              <a:rPr lang="en-US" altLang="zh-CN" dirty="0"/>
              <a:t>6.2.3</a:t>
            </a:r>
            <a:r>
              <a:rPr lang="zh-CN" altLang="en-US" dirty="0"/>
              <a:t>　单表查询</a:t>
            </a:r>
            <a:endParaRPr lang="en-US" altLang="zh-CN" dirty="0"/>
          </a:p>
          <a:p>
            <a:r>
              <a:rPr lang="en-US" altLang="zh-CN" dirty="0"/>
              <a:t>4. </a:t>
            </a:r>
            <a:r>
              <a:rPr lang="zh-CN" altLang="en-US" dirty="0"/>
              <a:t>使用 </a:t>
            </a:r>
            <a:r>
              <a:rPr lang="en-US" altLang="zh-CN" dirty="0"/>
              <a:t>WHERE </a:t>
            </a:r>
            <a:r>
              <a:rPr lang="zh-CN" altLang="en-US" dirty="0"/>
              <a:t>关键字限定查询条件</a:t>
            </a:r>
            <a:endParaRPr lang="en-US" altLang="zh-CN" dirty="0"/>
          </a:p>
          <a:p>
            <a:r>
              <a:rPr lang="zh-CN" altLang="en-US" dirty="0"/>
              <a:t>（</a:t>
            </a:r>
            <a:r>
              <a:rPr lang="en-US" altLang="zh-CN" dirty="0"/>
              <a:t>2</a:t>
            </a:r>
            <a:r>
              <a:rPr lang="zh-CN" altLang="en-US" dirty="0"/>
              <a:t>）范围条件查询。</a:t>
            </a:r>
            <a:endParaRPr lang="en-US" altLang="zh-CN" dirty="0"/>
          </a:p>
          <a:p>
            <a:r>
              <a:rPr lang="zh-CN" altLang="en-US" dirty="0"/>
              <a:t>范围条件查询即查询的结果应在某个指定的区间之内，此时，</a:t>
            </a:r>
            <a:r>
              <a:rPr lang="en-US" altLang="zh-CN" dirty="0"/>
              <a:t>SELECT </a:t>
            </a:r>
            <a:r>
              <a:rPr lang="zh-CN" altLang="en-US" dirty="0"/>
              <a:t>语句的语法格式如下：</a:t>
            </a:r>
          </a:p>
        </p:txBody>
      </p:sp>
      <p:pic>
        <p:nvPicPr>
          <p:cNvPr id="10" name="图片占位符 9">
            <a:extLst>
              <a:ext uri="{FF2B5EF4-FFF2-40B4-BE49-F238E27FC236}">
                <a16:creationId xmlns:a16="http://schemas.microsoft.com/office/drawing/2014/main" id="{E5F88D7E-19C7-1865-FB94-906566934F89}"/>
              </a:ext>
            </a:extLst>
          </p:cNvPr>
          <p:cNvPicPr>
            <a:picLocks noGrp="1" noChangeAspect="1"/>
          </p:cNvPicPr>
          <p:nvPr>
            <p:ph type="pic" sz="quarter" idx="12"/>
          </p:nvPr>
        </p:nvPicPr>
        <p:blipFill rotWithShape="1">
          <a:blip r:embed="rId2"/>
          <a:srcRect t="-340259" b="-340259"/>
          <a:stretch>
            <a:fillRect/>
          </a:stretch>
        </p:blipFill>
        <p:spPr>
          <a:prstGeom prst="rect">
            <a:avLst/>
          </a:prstGeom>
        </p:spPr>
      </p:pic>
    </p:spTree>
    <p:extLst>
      <p:ext uri="{BB962C8B-B14F-4D97-AF65-F5344CB8AC3E}">
        <p14:creationId xmlns:p14="http://schemas.microsoft.com/office/powerpoint/2010/main" val="151665311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AA5FD8-7547-B92A-3C4F-0607B84709FA}"/>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410E4EE6-454D-E238-E0F1-83FA1D5A10C7}"/>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0E07FB69-A98D-BD6E-E52F-EFCA5D5A9F51}"/>
              </a:ext>
            </a:extLst>
          </p:cNvPr>
          <p:cNvSpPr>
            <a:spLocks noGrp="1"/>
          </p:cNvSpPr>
          <p:nvPr>
            <p:ph type="body" sz="quarter" idx="11"/>
          </p:nvPr>
        </p:nvSpPr>
        <p:spPr>
          <a:xfrm>
            <a:off x="174020" y="2124307"/>
            <a:ext cx="11634788" cy="2474203"/>
          </a:xfrm>
        </p:spPr>
        <p:txBody>
          <a:bodyPr/>
          <a:lstStyle/>
          <a:p>
            <a:r>
              <a:rPr lang="en-US" altLang="zh-CN" dirty="0"/>
              <a:t>6.2.3</a:t>
            </a:r>
            <a:r>
              <a:rPr lang="zh-CN" altLang="en-US" dirty="0"/>
              <a:t>　单表查询</a:t>
            </a:r>
            <a:endParaRPr lang="en-US" altLang="zh-CN" dirty="0"/>
          </a:p>
          <a:p>
            <a:r>
              <a:rPr lang="en-US" altLang="zh-CN" dirty="0"/>
              <a:t>4. </a:t>
            </a:r>
            <a:r>
              <a:rPr lang="zh-CN" altLang="en-US" dirty="0"/>
              <a:t>使用 </a:t>
            </a:r>
            <a:r>
              <a:rPr lang="en-US" altLang="zh-CN" dirty="0"/>
              <a:t>WHERE </a:t>
            </a:r>
            <a:r>
              <a:rPr lang="zh-CN" altLang="en-US" dirty="0"/>
              <a:t>关键字限定查询条件</a:t>
            </a:r>
            <a:endParaRPr lang="en-US" altLang="zh-CN" dirty="0"/>
          </a:p>
          <a:p>
            <a:r>
              <a:rPr lang="zh-CN" altLang="en-US" dirty="0"/>
              <a:t>（</a:t>
            </a:r>
            <a:r>
              <a:rPr lang="en-US" altLang="zh-CN" dirty="0"/>
              <a:t>3</a:t>
            </a:r>
            <a:r>
              <a:rPr lang="zh-CN" altLang="en-US" dirty="0"/>
              <a:t>）列表条件查询。</a:t>
            </a:r>
            <a:endParaRPr lang="en-US" altLang="zh-CN" dirty="0"/>
          </a:p>
          <a:p>
            <a:r>
              <a:rPr lang="zh-CN" altLang="en-US" dirty="0"/>
              <a:t>列表条件查询即判断查询的结果在或不在一个离散数据集内，此时，</a:t>
            </a:r>
            <a:r>
              <a:rPr lang="en-US" altLang="zh-CN" dirty="0"/>
              <a:t>SELECT </a:t>
            </a:r>
            <a:r>
              <a:rPr lang="zh-CN" altLang="en-US" dirty="0"/>
              <a:t>语句的语法格式如下：</a:t>
            </a:r>
          </a:p>
        </p:txBody>
      </p:sp>
      <p:pic>
        <p:nvPicPr>
          <p:cNvPr id="5" name="图片占位符 4">
            <a:extLst>
              <a:ext uri="{FF2B5EF4-FFF2-40B4-BE49-F238E27FC236}">
                <a16:creationId xmlns:a16="http://schemas.microsoft.com/office/drawing/2014/main" id="{C299E6B5-5398-DF89-E84F-95D4ABCCC495}"/>
              </a:ext>
            </a:extLst>
          </p:cNvPr>
          <p:cNvPicPr>
            <a:picLocks noGrp="1" noChangeAspect="1"/>
          </p:cNvPicPr>
          <p:nvPr>
            <p:ph type="pic" sz="quarter" idx="12"/>
          </p:nvPr>
        </p:nvPicPr>
        <p:blipFill rotWithShape="1">
          <a:blip r:embed="rId2"/>
          <a:srcRect t="-323330" b="-323330"/>
          <a:stretch>
            <a:fillRect/>
          </a:stretch>
        </p:blipFill>
        <p:spPr>
          <a:prstGeom prst="rect">
            <a:avLst/>
          </a:prstGeom>
        </p:spPr>
      </p:pic>
    </p:spTree>
    <p:extLst>
      <p:ext uri="{BB962C8B-B14F-4D97-AF65-F5344CB8AC3E}">
        <p14:creationId xmlns:p14="http://schemas.microsoft.com/office/powerpoint/2010/main" val="155084953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2A171-BFB0-3EC6-2E62-803A1B0F8403}"/>
            </a:ext>
          </a:extLst>
        </p:cNvPr>
        <p:cNvGrpSpPr/>
        <p:nvPr/>
      </p:nvGrpSpPr>
      <p:grpSpPr>
        <a:xfrm>
          <a:off x="0" y="0"/>
          <a:ext cx="0" cy="0"/>
          <a:chOff x="0" y="0"/>
          <a:chExt cx="0" cy="0"/>
        </a:xfrm>
      </p:grpSpPr>
      <p:pic>
        <p:nvPicPr>
          <p:cNvPr id="11" name="图片占位符 10">
            <a:extLst>
              <a:ext uri="{FF2B5EF4-FFF2-40B4-BE49-F238E27FC236}">
                <a16:creationId xmlns:a16="http://schemas.microsoft.com/office/drawing/2014/main" id="{2045F67D-E8F3-8B49-4673-0C5EA92DB779}"/>
              </a:ext>
            </a:extLst>
          </p:cNvPr>
          <p:cNvPicPr>
            <a:picLocks noGrp="1" noChangeAspect="1"/>
          </p:cNvPicPr>
          <p:nvPr>
            <p:ph type="pic" sz="quarter" idx="12"/>
          </p:nvPr>
        </p:nvPicPr>
        <p:blipFill rotWithShape="1">
          <a:blip r:embed="rId2"/>
          <a:srcRect t="-308089" b="-308089"/>
          <a:stretch>
            <a:fillRect/>
          </a:stretch>
        </p:blipFill>
        <p:spPr>
          <a:prstGeom prst="rect">
            <a:avLst/>
          </a:prstGeom>
        </p:spPr>
      </p:pic>
      <p:sp>
        <p:nvSpPr>
          <p:cNvPr id="8" name="文本占位符 7">
            <a:extLst>
              <a:ext uri="{FF2B5EF4-FFF2-40B4-BE49-F238E27FC236}">
                <a16:creationId xmlns:a16="http://schemas.microsoft.com/office/drawing/2014/main" id="{1104028A-BBB3-1AB3-ED11-815DE3B7BC68}"/>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1BE15F90-9875-8CC7-07AC-EF3FF6B7C6DE}"/>
              </a:ext>
            </a:extLst>
          </p:cNvPr>
          <p:cNvSpPr>
            <a:spLocks noGrp="1"/>
          </p:cNvSpPr>
          <p:nvPr>
            <p:ph type="body" sz="quarter" idx="11"/>
          </p:nvPr>
        </p:nvSpPr>
        <p:spPr>
          <a:xfrm>
            <a:off x="174020" y="1229927"/>
            <a:ext cx="11634788" cy="3448829"/>
          </a:xfrm>
        </p:spPr>
        <p:txBody>
          <a:bodyPr/>
          <a:lstStyle/>
          <a:p>
            <a:r>
              <a:rPr lang="en-US" altLang="zh-CN" dirty="0"/>
              <a:t>6.2.3</a:t>
            </a:r>
            <a:r>
              <a:rPr lang="zh-CN" altLang="en-US" dirty="0"/>
              <a:t>　单表查询</a:t>
            </a:r>
            <a:endParaRPr lang="en-US" altLang="zh-CN" dirty="0"/>
          </a:p>
          <a:p>
            <a:r>
              <a:rPr lang="en-US" altLang="zh-CN" dirty="0"/>
              <a:t>4. </a:t>
            </a:r>
            <a:r>
              <a:rPr lang="zh-CN" altLang="en-US" dirty="0"/>
              <a:t>使用 </a:t>
            </a:r>
            <a:r>
              <a:rPr lang="en-US" altLang="zh-CN" dirty="0"/>
              <a:t>WHERE </a:t>
            </a:r>
            <a:r>
              <a:rPr lang="zh-CN" altLang="en-US" dirty="0"/>
              <a:t>关键字限定查询条件</a:t>
            </a:r>
            <a:endParaRPr lang="en-US" altLang="zh-CN" dirty="0"/>
          </a:p>
          <a:p>
            <a:r>
              <a:rPr lang="zh-CN" altLang="en-US" dirty="0"/>
              <a:t>（</a:t>
            </a:r>
            <a:r>
              <a:rPr lang="en-US" altLang="zh-CN" dirty="0"/>
              <a:t>4</a:t>
            </a:r>
            <a:r>
              <a:rPr lang="zh-CN" altLang="en-US" dirty="0"/>
              <a:t>）模糊条件查询。</a:t>
            </a:r>
            <a:endParaRPr lang="en-US" altLang="zh-CN" dirty="0"/>
          </a:p>
          <a:p>
            <a:r>
              <a:rPr lang="zh-CN" altLang="en-US" dirty="0"/>
              <a:t>模糊条件查询是指要查找的内容不能精确定义，只能使用模糊条件来匹配部分内容。</a:t>
            </a:r>
            <a:endParaRPr lang="en-US" altLang="zh-CN" dirty="0"/>
          </a:p>
          <a:p>
            <a:r>
              <a:rPr lang="zh-CN" altLang="en-US" dirty="0"/>
              <a:t>在 </a:t>
            </a:r>
            <a:r>
              <a:rPr lang="en-US" altLang="zh-CN" dirty="0"/>
              <a:t>SQL Server </a:t>
            </a:r>
            <a:r>
              <a:rPr lang="zh-CN" altLang="en-US" dirty="0"/>
              <a:t>中，使用 </a:t>
            </a:r>
            <a:r>
              <a:rPr lang="en-US" altLang="zh-CN" dirty="0"/>
              <a:t>LIKE </a:t>
            </a:r>
            <a:r>
              <a:rPr lang="zh-CN" altLang="en-US" dirty="0"/>
              <a:t>关键字和通配符进行模糊条件查询。通配符是指在</a:t>
            </a:r>
            <a:r>
              <a:rPr lang="en-US" altLang="zh-CN" dirty="0"/>
              <a:t>SQL </a:t>
            </a:r>
            <a:r>
              <a:rPr lang="zh-CN" altLang="en-US" dirty="0"/>
              <a:t>中用于执行模糊匹配的特殊字符。</a:t>
            </a:r>
            <a:r>
              <a:rPr lang="en-US" altLang="zh-CN" dirty="0"/>
              <a:t>SQL Server </a:t>
            </a:r>
            <a:r>
              <a:rPr lang="zh-CN" altLang="en-US" dirty="0"/>
              <a:t>中有两种通配符：“ </a:t>
            </a:r>
            <a:r>
              <a:rPr lang="en-US" altLang="zh-CN" dirty="0"/>
              <a:t>%”</a:t>
            </a:r>
            <a:r>
              <a:rPr lang="zh-CN" altLang="en-US" dirty="0"/>
              <a:t>和“ </a:t>
            </a:r>
            <a:r>
              <a:rPr lang="en-US" altLang="zh-CN" dirty="0"/>
              <a:t>_”</a:t>
            </a:r>
            <a:r>
              <a:rPr lang="zh-CN" altLang="en-US" dirty="0"/>
              <a:t>。模糊条件查询语句的语法格式如下：</a:t>
            </a:r>
          </a:p>
        </p:txBody>
      </p:sp>
    </p:spTree>
    <p:extLst>
      <p:ext uri="{BB962C8B-B14F-4D97-AF65-F5344CB8AC3E}">
        <p14:creationId xmlns:p14="http://schemas.microsoft.com/office/powerpoint/2010/main" val="100626690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F5AC58-9246-23A3-FEB8-F80AB19C9787}"/>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0F9C55BD-F4F0-95CB-A72A-406AEFC39EA3}"/>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B32D48B3-323A-1AAD-C537-F0C82AFDEC1A}"/>
              </a:ext>
            </a:extLst>
          </p:cNvPr>
          <p:cNvSpPr>
            <a:spLocks noGrp="1"/>
          </p:cNvSpPr>
          <p:nvPr>
            <p:ph type="body" sz="quarter" idx="11"/>
          </p:nvPr>
        </p:nvSpPr>
        <p:spPr>
          <a:xfrm>
            <a:off x="193192" y="2305795"/>
            <a:ext cx="5623146" cy="2961516"/>
          </a:xfrm>
        </p:spPr>
        <p:txBody>
          <a:bodyPr/>
          <a:lstStyle/>
          <a:p>
            <a:r>
              <a:rPr lang="en-US" altLang="zh-CN" dirty="0"/>
              <a:t>6.2.3</a:t>
            </a:r>
            <a:r>
              <a:rPr lang="zh-CN" altLang="en-US" dirty="0"/>
              <a:t>　单表查询</a:t>
            </a:r>
            <a:endParaRPr lang="en-US" altLang="zh-CN" dirty="0"/>
          </a:p>
          <a:p>
            <a:r>
              <a:rPr lang="en-US" altLang="zh-CN" dirty="0"/>
              <a:t>4. </a:t>
            </a:r>
            <a:r>
              <a:rPr lang="zh-CN" altLang="en-US" dirty="0"/>
              <a:t>使用 </a:t>
            </a:r>
            <a:r>
              <a:rPr lang="en-US" altLang="zh-CN" dirty="0"/>
              <a:t>WHERE </a:t>
            </a:r>
            <a:r>
              <a:rPr lang="zh-CN" altLang="en-US" dirty="0"/>
              <a:t>关键字限定查询条件</a:t>
            </a:r>
            <a:endParaRPr lang="en-US" altLang="zh-CN" dirty="0"/>
          </a:p>
          <a:p>
            <a:r>
              <a:rPr lang="zh-CN" altLang="en-US" dirty="0"/>
              <a:t>（</a:t>
            </a:r>
            <a:r>
              <a:rPr lang="en-US" altLang="zh-CN" dirty="0"/>
              <a:t>4</a:t>
            </a:r>
            <a:r>
              <a:rPr lang="zh-CN" altLang="en-US" dirty="0"/>
              <a:t>）模糊条件查询。</a:t>
            </a:r>
            <a:endParaRPr lang="en-US" altLang="zh-CN" dirty="0"/>
          </a:p>
          <a:p>
            <a:r>
              <a:rPr lang="zh-CN" altLang="en-US" dirty="0"/>
              <a:t>① 使用“ </a:t>
            </a:r>
            <a:r>
              <a:rPr lang="en-US" altLang="zh-CN" dirty="0"/>
              <a:t>%”</a:t>
            </a:r>
            <a:r>
              <a:rPr lang="zh-CN" altLang="en-US" dirty="0"/>
              <a:t>通配符。“ </a:t>
            </a:r>
            <a:r>
              <a:rPr lang="en-US" altLang="zh-CN" dirty="0"/>
              <a:t>%”</a:t>
            </a:r>
            <a:r>
              <a:rPr lang="zh-CN" altLang="en-US" dirty="0"/>
              <a:t>通配符可以匹配任意长度的字符，包括零长度字符。例如：</a:t>
            </a:r>
          </a:p>
        </p:txBody>
      </p:sp>
      <p:pic>
        <p:nvPicPr>
          <p:cNvPr id="6" name="图片占位符 5">
            <a:extLst>
              <a:ext uri="{FF2B5EF4-FFF2-40B4-BE49-F238E27FC236}">
                <a16:creationId xmlns:a16="http://schemas.microsoft.com/office/drawing/2014/main" id="{10C18A2C-5A34-13F7-2606-2F2180FBD4B7}"/>
              </a:ext>
            </a:extLst>
          </p:cNvPr>
          <p:cNvPicPr>
            <a:picLocks noGrp="1" noChangeAspect="1"/>
          </p:cNvPicPr>
          <p:nvPr>
            <p:ph type="pic" sz="quarter" idx="12"/>
          </p:nvPr>
        </p:nvPicPr>
        <p:blipFill rotWithShape="1">
          <a:blip r:embed="rId2"/>
          <a:srcRect t="-120683" b="-120683"/>
          <a:stretch>
            <a:fillRect/>
          </a:stretch>
        </p:blipFill>
        <p:spPr>
          <a:prstGeom prst="rect">
            <a:avLst/>
          </a:prstGeom>
        </p:spPr>
      </p:pic>
    </p:spTree>
    <p:extLst>
      <p:ext uri="{BB962C8B-B14F-4D97-AF65-F5344CB8AC3E}">
        <p14:creationId xmlns:p14="http://schemas.microsoft.com/office/powerpoint/2010/main" val="245178308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B8DB3-DBB0-1992-6235-E24EC926EB58}"/>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460A6599-104E-836A-411D-AC132D34A89F}"/>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EA81EF0C-9051-E7FB-045F-E941FB7ABCBE}"/>
              </a:ext>
            </a:extLst>
          </p:cNvPr>
          <p:cNvSpPr>
            <a:spLocks noGrp="1"/>
          </p:cNvSpPr>
          <p:nvPr>
            <p:ph type="body" sz="quarter" idx="11"/>
          </p:nvPr>
        </p:nvSpPr>
        <p:spPr>
          <a:xfrm>
            <a:off x="193192" y="2305795"/>
            <a:ext cx="5623146" cy="2961516"/>
          </a:xfrm>
        </p:spPr>
        <p:txBody>
          <a:bodyPr/>
          <a:lstStyle/>
          <a:p>
            <a:r>
              <a:rPr lang="en-US" altLang="zh-CN" dirty="0"/>
              <a:t>6.2.3</a:t>
            </a:r>
            <a:r>
              <a:rPr lang="zh-CN" altLang="en-US" dirty="0"/>
              <a:t>　单表查询</a:t>
            </a:r>
            <a:endParaRPr lang="en-US" altLang="zh-CN" dirty="0"/>
          </a:p>
          <a:p>
            <a:r>
              <a:rPr lang="en-US" altLang="zh-CN" dirty="0"/>
              <a:t>4. </a:t>
            </a:r>
            <a:r>
              <a:rPr lang="zh-CN" altLang="en-US" dirty="0"/>
              <a:t>使用 </a:t>
            </a:r>
            <a:r>
              <a:rPr lang="en-US" altLang="zh-CN" dirty="0"/>
              <a:t>WHERE </a:t>
            </a:r>
            <a:r>
              <a:rPr lang="zh-CN" altLang="en-US" dirty="0"/>
              <a:t>关键字限定查询条件</a:t>
            </a:r>
            <a:endParaRPr lang="en-US" altLang="zh-CN" dirty="0"/>
          </a:p>
          <a:p>
            <a:r>
              <a:rPr lang="zh-CN" altLang="en-US" dirty="0"/>
              <a:t>（</a:t>
            </a:r>
            <a:r>
              <a:rPr lang="en-US" altLang="zh-CN" dirty="0"/>
              <a:t>4</a:t>
            </a:r>
            <a:r>
              <a:rPr lang="zh-CN" altLang="en-US" dirty="0"/>
              <a:t>）模糊条件查询。</a:t>
            </a:r>
            <a:endParaRPr lang="en-US" altLang="zh-CN" dirty="0"/>
          </a:p>
          <a:p>
            <a:r>
              <a:rPr lang="zh-CN" altLang="en-US" dirty="0"/>
              <a:t>② 使用“ </a:t>
            </a:r>
            <a:r>
              <a:rPr lang="en-US" altLang="zh-CN" dirty="0"/>
              <a:t>_”</a:t>
            </a:r>
            <a:r>
              <a:rPr lang="zh-CN" altLang="en-US" dirty="0"/>
              <a:t>通配符。“ </a:t>
            </a:r>
            <a:r>
              <a:rPr lang="en-US" altLang="zh-CN" dirty="0"/>
              <a:t>_”</a:t>
            </a:r>
            <a:r>
              <a:rPr lang="zh-CN" altLang="en-US" dirty="0"/>
              <a:t>通配符一次只能匹配单个任意字符。如果要匹配多个字符，则需要使用多个下画线通配符。例如：</a:t>
            </a:r>
          </a:p>
        </p:txBody>
      </p:sp>
      <p:pic>
        <p:nvPicPr>
          <p:cNvPr id="5" name="图片占位符 4">
            <a:extLst>
              <a:ext uri="{FF2B5EF4-FFF2-40B4-BE49-F238E27FC236}">
                <a16:creationId xmlns:a16="http://schemas.microsoft.com/office/drawing/2014/main" id="{3859FCE8-998A-BC92-E702-6716F0E9ADD6}"/>
              </a:ext>
            </a:extLst>
          </p:cNvPr>
          <p:cNvPicPr>
            <a:picLocks noGrp="1" noChangeAspect="1"/>
          </p:cNvPicPr>
          <p:nvPr>
            <p:ph type="pic" sz="quarter" idx="12"/>
          </p:nvPr>
        </p:nvPicPr>
        <p:blipFill rotWithShape="1">
          <a:blip r:embed="rId2"/>
          <a:srcRect t="-322218" b="-322218"/>
          <a:stretch>
            <a:fillRect/>
          </a:stretch>
        </p:blipFill>
        <p:spPr>
          <a:prstGeom prst="rect">
            <a:avLst/>
          </a:prstGeom>
        </p:spPr>
      </p:pic>
    </p:spTree>
    <p:extLst>
      <p:ext uri="{BB962C8B-B14F-4D97-AF65-F5344CB8AC3E}">
        <p14:creationId xmlns:p14="http://schemas.microsoft.com/office/powerpoint/2010/main" val="213877572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7C157-B67D-F913-0BDB-8176936863BD}"/>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25F4FD81-3BB0-99FF-6310-5E83D51FCC2A}"/>
              </a:ext>
            </a:extLst>
          </p:cNvPr>
          <p:cNvPicPr>
            <a:picLocks noGrp="1" noChangeAspect="1"/>
          </p:cNvPicPr>
          <p:nvPr>
            <p:ph type="pic" sz="quarter" idx="12"/>
          </p:nvPr>
        </p:nvPicPr>
        <p:blipFill rotWithShape="1">
          <a:blip r:embed="rId2"/>
          <a:srcRect t="-315257" b="-315257"/>
          <a:stretch>
            <a:fillRect/>
          </a:stretch>
        </p:blipFill>
        <p:spPr>
          <a:prstGeom prst="rect">
            <a:avLst/>
          </a:prstGeom>
        </p:spPr>
      </p:pic>
      <p:sp>
        <p:nvSpPr>
          <p:cNvPr id="8" name="文本占位符 7">
            <a:extLst>
              <a:ext uri="{FF2B5EF4-FFF2-40B4-BE49-F238E27FC236}">
                <a16:creationId xmlns:a16="http://schemas.microsoft.com/office/drawing/2014/main" id="{0385A20D-8D84-331F-8EE5-B8161D1DE95D}"/>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34EF9C34-25F8-5E7C-4393-7CE939832805}"/>
              </a:ext>
            </a:extLst>
          </p:cNvPr>
          <p:cNvSpPr>
            <a:spLocks noGrp="1"/>
          </p:cNvSpPr>
          <p:nvPr>
            <p:ph type="body" sz="quarter" idx="11"/>
          </p:nvPr>
        </p:nvSpPr>
        <p:spPr>
          <a:xfrm>
            <a:off x="173672" y="2191898"/>
            <a:ext cx="11635136" cy="2474203"/>
          </a:xfrm>
        </p:spPr>
        <p:txBody>
          <a:bodyPr/>
          <a:lstStyle/>
          <a:p>
            <a:r>
              <a:rPr lang="en-US" altLang="zh-CN" dirty="0"/>
              <a:t>6.2.3</a:t>
            </a:r>
            <a:r>
              <a:rPr lang="zh-CN" altLang="en-US" dirty="0"/>
              <a:t>　单表查询</a:t>
            </a:r>
            <a:endParaRPr lang="en-US" altLang="zh-CN" dirty="0"/>
          </a:p>
          <a:p>
            <a:r>
              <a:rPr lang="en-US" altLang="zh-CN" dirty="0"/>
              <a:t>4. </a:t>
            </a:r>
            <a:r>
              <a:rPr lang="zh-CN" altLang="en-US" dirty="0"/>
              <a:t>使用 </a:t>
            </a:r>
            <a:r>
              <a:rPr lang="en-US" altLang="zh-CN" dirty="0"/>
              <a:t>WHERE </a:t>
            </a:r>
            <a:r>
              <a:rPr lang="zh-CN" altLang="en-US" dirty="0"/>
              <a:t>关键字限定查询条件</a:t>
            </a:r>
            <a:endParaRPr lang="en-US" altLang="zh-CN" dirty="0"/>
          </a:p>
          <a:p>
            <a:r>
              <a:rPr lang="zh-CN" altLang="en-US" dirty="0"/>
              <a:t>（</a:t>
            </a:r>
            <a:r>
              <a:rPr lang="en-US" altLang="zh-CN" dirty="0"/>
              <a:t>5</a:t>
            </a:r>
            <a:r>
              <a:rPr lang="zh-CN" altLang="en-US" dirty="0"/>
              <a:t>）逻辑条件查询。</a:t>
            </a:r>
            <a:endParaRPr lang="en-US" altLang="zh-CN" dirty="0"/>
          </a:p>
          <a:p>
            <a:r>
              <a:rPr lang="zh-CN" altLang="en-US" dirty="0"/>
              <a:t>逻辑条件查询即通过指定查询条件筛选数据，使用 </a:t>
            </a:r>
            <a:r>
              <a:rPr lang="en-US" altLang="zh-CN" dirty="0"/>
              <a:t>SELECT </a:t>
            </a:r>
            <a:r>
              <a:rPr lang="zh-CN" altLang="en-US" dirty="0"/>
              <a:t>语句返回满足该条件的记录及相应的字段值。此时，</a:t>
            </a:r>
            <a:r>
              <a:rPr lang="en-US" altLang="zh-CN" dirty="0"/>
              <a:t>SELECT </a:t>
            </a:r>
            <a:r>
              <a:rPr lang="zh-CN" altLang="en-US" dirty="0"/>
              <a:t>语句的语法格式如下：</a:t>
            </a:r>
          </a:p>
        </p:txBody>
      </p:sp>
    </p:spTree>
    <p:extLst>
      <p:ext uri="{BB962C8B-B14F-4D97-AF65-F5344CB8AC3E}">
        <p14:creationId xmlns:p14="http://schemas.microsoft.com/office/powerpoint/2010/main" val="190435437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8A17CB-D2F6-3EFD-A483-191698854DA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835E138B-1A06-A06B-8BA9-ED5EF3C8CADD}"/>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56809D47-60B8-B2A2-E7E3-F616E5AFA612}"/>
              </a:ext>
            </a:extLst>
          </p:cNvPr>
          <p:cNvSpPr>
            <a:spLocks noGrp="1"/>
          </p:cNvSpPr>
          <p:nvPr>
            <p:ph type="body" sz="quarter" idx="11"/>
          </p:nvPr>
        </p:nvSpPr>
        <p:spPr>
          <a:xfrm>
            <a:off x="173672" y="2191898"/>
            <a:ext cx="11635136" cy="1986891"/>
          </a:xfrm>
        </p:spPr>
        <p:txBody>
          <a:bodyPr/>
          <a:lstStyle/>
          <a:p>
            <a:r>
              <a:rPr lang="en-US" altLang="zh-CN" dirty="0"/>
              <a:t>6.2.3</a:t>
            </a:r>
            <a:r>
              <a:rPr lang="zh-CN" altLang="en-US" dirty="0"/>
              <a:t>　单表查询</a:t>
            </a:r>
            <a:endParaRPr lang="en-US" altLang="zh-CN" dirty="0"/>
          </a:p>
          <a:p>
            <a:r>
              <a:rPr lang="en-US" altLang="zh-CN" dirty="0"/>
              <a:t>4. </a:t>
            </a:r>
            <a:r>
              <a:rPr lang="zh-CN" altLang="en-US" dirty="0"/>
              <a:t>使用 </a:t>
            </a:r>
            <a:r>
              <a:rPr lang="en-US" altLang="zh-CN" dirty="0"/>
              <a:t>WHERE </a:t>
            </a:r>
            <a:r>
              <a:rPr lang="zh-CN" altLang="en-US" dirty="0"/>
              <a:t>关键字限定查询条件</a:t>
            </a:r>
            <a:endParaRPr lang="en-US" altLang="zh-CN" dirty="0"/>
          </a:p>
          <a:p>
            <a:r>
              <a:rPr lang="zh-CN" altLang="en-US" dirty="0"/>
              <a:t>（</a:t>
            </a:r>
            <a:r>
              <a:rPr lang="en-US" altLang="zh-CN" dirty="0"/>
              <a:t>6</a:t>
            </a:r>
            <a:r>
              <a:rPr lang="zh-CN" altLang="en-US" dirty="0"/>
              <a:t>）空值条件查询。</a:t>
            </a:r>
            <a:endParaRPr lang="en-US" altLang="zh-CN" dirty="0"/>
          </a:p>
          <a:p>
            <a:r>
              <a:rPr lang="zh-CN" altLang="en-US" dirty="0"/>
              <a:t>空值条件查询即查询的结果字段值为空。例如：</a:t>
            </a:r>
          </a:p>
        </p:txBody>
      </p:sp>
      <p:pic>
        <p:nvPicPr>
          <p:cNvPr id="5" name="图片占位符 4">
            <a:extLst>
              <a:ext uri="{FF2B5EF4-FFF2-40B4-BE49-F238E27FC236}">
                <a16:creationId xmlns:a16="http://schemas.microsoft.com/office/drawing/2014/main" id="{33A93120-9ED7-85F3-C068-51E41AFA460A}"/>
              </a:ext>
            </a:extLst>
          </p:cNvPr>
          <p:cNvPicPr>
            <a:picLocks noGrp="1" noChangeAspect="1"/>
          </p:cNvPicPr>
          <p:nvPr>
            <p:ph type="pic" sz="quarter" idx="12"/>
          </p:nvPr>
        </p:nvPicPr>
        <p:blipFill rotWithShape="1">
          <a:blip r:embed="rId2"/>
          <a:srcRect t="-87197" b="-87197"/>
          <a:stretch>
            <a:fillRect/>
          </a:stretch>
        </p:blipFill>
        <p:spPr>
          <a:prstGeom prst="rect">
            <a:avLst/>
          </a:prstGeom>
        </p:spPr>
      </p:pic>
    </p:spTree>
    <p:extLst>
      <p:ext uri="{BB962C8B-B14F-4D97-AF65-F5344CB8AC3E}">
        <p14:creationId xmlns:p14="http://schemas.microsoft.com/office/powerpoint/2010/main" val="419876739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20B8B-FDC8-FA99-EBC6-33910810E145}"/>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B46E5F74-DCA7-EB7C-F9AF-936E2250D2DC}"/>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89D399C4-9560-3548-5232-ED9734A96360}"/>
              </a:ext>
            </a:extLst>
          </p:cNvPr>
          <p:cNvSpPr>
            <a:spLocks noGrp="1"/>
          </p:cNvSpPr>
          <p:nvPr>
            <p:ph type="body" sz="quarter" idx="11"/>
          </p:nvPr>
        </p:nvSpPr>
        <p:spPr>
          <a:xfrm>
            <a:off x="193192" y="2062138"/>
            <a:ext cx="5623146" cy="3448829"/>
          </a:xfrm>
        </p:spPr>
        <p:txBody>
          <a:bodyPr/>
          <a:lstStyle/>
          <a:p>
            <a:r>
              <a:rPr lang="en-US" altLang="zh-CN" dirty="0"/>
              <a:t>6.2.3</a:t>
            </a:r>
            <a:r>
              <a:rPr lang="zh-CN" altLang="en-US" dirty="0"/>
              <a:t>　单表查询</a:t>
            </a:r>
            <a:endParaRPr lang="en-US" altLang="zh-CN" dirty="0"/>
          </a:p>
          <a:p>
            <a:r>
              <a:rPr lang="en-US" altLang="zh-CN" dirty="0"/>
              <a:t>5. </a:t>
            </a:r>
            <a:r>
              <a:rPr lang="zh-CN" altLang="en-US" dirty="0"/>
              <a:t>使用聚合函数查询</a:t>
            </a:r>
            <a:endParaRPr lang="en-US" altLang="zh-CN" dirty="0"/>
          </a:p>
          <a:p>
            <a:r>
              <a:rPr lang="en-US" altLang="zh-CN" dirty="0"/>
              <a:t>SQL Server </a:t>
            </a:r>
            <a:r>
              <a:rPr lang="zh-CN" altLang="en-US" dirty="0"/>
              <a:t>提供了一些聚合函数，帮助用户对数据进行汇总和分析。这些函数可以计算数据表中记录的总数，或者某个字段下数据的总和、最大值、最小值、平均值等。常用聚合函数的名称和说明如表 </a:t>
            </a:r>
            <a:r>
              <a:rPr lang="en-US" altLang="zh-CN" dirty="0"/>
              <a:t>6-3 </a:t>
            </a:r>
            <a:r>
              <a:rPr lang="zh-CN" altLang="en-US" dirty="0"/>
              <a:t>所示。</a:t>
            </a:r>
          </a:p>
        </p:txBody>
      </p:sp>
      <p:pic>
        <p:nvPicPr>
          <p:cNvPr id="6" name="图片占位符 5">
            <a:extLst>
              <a:ext uri="{FF2B5EF4-FFF2-40B4-BE49-F238E27FC236}">
                <a16:creationId xmlns:a16="http://schemas.microsoft.com/office/drawing/2014/main" id="{A908E206-76EC-D82B-73A6-E3A66A42541E}"/>
              </a:ext>
            </a:extLst>
          </p:cNvPr>
          <p:cNvPicPr>
            <a:picLocks noGrp="1" noChangeAspect="1"/>
          </p:cNvPicPr>
          <p:nvPr>
            <p:ph type="pic" sz="quarter" idx="12"/>
          </p:nvPr>
        </p:nvPicPr>
        <p:blipFill rotWithShape="1">
          <a:blip r:embed="rId2"/>
          <a:srcRect t="-135034" b="-135034"/>
          <a:stretch>
            <a:fillRect/>
          </a:stretch>
        </p:blipFill>
        <p:spPr>
          <a:prstGeom prst="rect">
            <a:avLst/>
          </a:prstGeom>
        </p:spPr>
      </p:pic>
    </p:spTree>
    <p:extLst>
      <p:ext uri="{BB962C8B-B14F-4D97-AF65-F5344CB8AC3E}">
        <p14:creationId xmlns:p14="http://schemas.microsoft.com/office/powerpoint/2010/main" val="20707296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21298-2F78-C477-6848-7D440DBA7C9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D1A8D83-5AD4-D3BE-B07D-130BE7AFB724}"/>
              </a:ext>
            </a:extLst>
          </p:cNvPr>
          <p:cNvSpPr>
            <a:spLocks noGrp="1"/>
          </p:cNvSpPr>
          <p:nvPr>
            <p:ph type="body" sz="quarter" idx="10"/>
          </p:nvPr>
        </p:nvSpPr>
        <p:spPr/>
        <p:txBody>
          <a:bodyPr/>
          <a:lstStyle/>
          <a:p>
            <a:r>
              <a:rPr lang="en-US" altLang="zh-CN" dirty="0"/>
              <a:t>EB-Shop </a:t>
            </a:r>
            <a:r>
              <a:rPr lang="zh-CN" altLang="en-US" dirty="0"/>
              <a:t>线上书城数据库管理系统分析与选型</a:t>
            </a:r>
          </a:p>
        </p:txBody>
      </p:sp>
      <p:sp>
        <p:nvSpPr>
          <p:cNvPr id="5" name="文本占位符 4">
            <a:extLst>
              <a:ext uri="{FF2B5EF4-FFF2-40B4-BE49-F238E27FC236}">
                <a16:creationId xmlns:a16="http://schemas.microsoft.com/office/drawing/2014/main" id="{6EB3EBB9-C94A-722A-FFD4-C43FE9735805}"/>
              </a:ext>
            </a:extLst>
          </p:cNvPr>
          <p:cNvSpPr>
            <a:spLocks noGrp="1"/>
          </p:cNvSpPr>
          <p:nvPr>
            <p:ph type="body" sz="quarter" idx="11"/>
          </p:nvPr>
        </p:nvSpPr>
        <p:spPr>
          <a:xfrm>
            <a:off x="193192" y="3036765"/>
            <a:ext cx="11635136" cy="1499578"/>
          </a:xfrm>
        </p:spPr>
        <p:txBody>
          <a:bodyPr/>
          <a:lstStyle/>
          <a:p>
            <a:r>
              <a:rPr lang="en-US" altLang="zh-CN" dirty="0"/>
              <a:t>3. </a:t>
            </a:r>
            <a:r>
              <a:rPr lang="zh-CN" altLang="en-US" dirty="0"/>
              <a:t>推荐选用 </a:t>
            </a:r>
            <a:r>
              <a:rPr lang="en-US" altLang="zh-CN" dirty="0"/>
              <a:t>Microsoft SQL Server 2022 </a:t>
            </a:r>
            <a:r>
              <a:rPr lang="zh-CN" altLang="en-US" dirty="0"/>
              <a:t>的充分理由</a:t>
            </a:r>
            <a:endParaRPr lang="en-US" altLang="zh-CN" dirty="0"/>
          </a:p>
          <a:p>
            <a:r>
              <a:rPr lang="zh-CN" altLang="en-US" dirty="0"/>
              <a:t>基于对主流关系型数据库管理系统的综合对比，并结合 </a:t>
            </a:r>
            <a:r>
              <a:rPr lang="en-US" altLang="zh-CN" dirty="0"/>
              <a:t>EB-Shop </a:t>
            </a:r>
            <a:r>
              <a:rPr lang="zh-CN" altLang="en-US" dirty="0"/>
              <a:t>线上书城的项目需求，选择 </a:t>
            </a:r>
            <a:r>
              <a:rPr lang="en-US" altLang="zh-CN" dirty="0"/>
              <a:t>Microsoft SQL Server 2022 </a:t>
            </a:r>
            <a:r>
              <a:rPr lang="zh-CN" altLang="en-US" dirty="0"/>
              <a:t>作为 </a:t>
            </a:r>
            <a:r>
              <a:rPr lang="en-US" altLang="zh-CN" dirty="0"/>
              <a:t>EB-Shop </a:t>
            </a:r>
            <a:r>
              <a:rPr lang="zh-CN" altLang="en-US" dirty="0"/>
              <a:t>线上书城的数据库管理系统。</a:t>
            </a:r>
            <a:endParaRPr lang="en-US" altLang="zh-CN" dirty="0"/>
          </a:p>
        </p:txBody>
      </p:sp>
    </p:spTree>
    <p:extLst>
      <p:ext uri="{BB962C8B-B14F-4D97-AF65-F5344CB8AC3E}">
        <p14:creationId xmlns:p14="http://schemas.microsoft.com/office/powerpoint/2010/main" val="420716771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2AE03-9E5D-3FAD-8632-F1EEA899B93F}"/>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596B03A9-FD55-5F9C-DB50-D67C798CF51F}"/>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6E07FAEF-C9D3-C49D-6F0D-E08F9FFBEAD8}"/>
              </a:ext>
            </a:extLst>
          </p:cNvPr>
          <p:cNvSpPr>
            <a:spLocks noGrp="1"/>
          </p:cNvSpPr>
          <p:nvPr>
            <p:ph type="body" sz="quarter" idx="11"/>
          </p:nvPr>
        </p:nvSpPr>
        <p:spPr>
          <a:xfrm>
            <a:off x="193192" y="2305795"/>
            <a:ext cx="5623146" cy="2961516"/>
          </a:xfrm>
        </p:spPr>
        <p:txBody>
          <a:bodyPr/>
          <a:lstStyle/>
          <a:p>
            <a:r>
              <a:rPr lang="en-US" altLang="zh-CN" dirty="0"/>
              <a:t>6.2.3</a:t>
            </a:r>
            <a:r>
              <a:rPr lang="zh-CN" altLang="en-US" dirty="0"/>
              <a:t>　单表查询</a:t>
            </a:r>
            <a:endParaRPr lang="en-US" altLang="zh-CN" dirty="0"/>
          </a:p>
          <a:p>
            <a:r>
              <a:rPr lang="en-US" altLang="zh-CN" dirty="0"/>
              <a:t>5. </a:t>
            </a:r>
            <a:r>
              <a:rPr lang="zh-CN" altLang="en-US" dirty="0"/>
              <a:t>使用聚合函数查询</a:t>
            </a:r>
            <a:endParaRPr lang="en-US" altLang="zh-CN" dirty="0"/>
          </a:p>
          <a:p>
            <a:r>
              <a:rPr lang="zh-CN" altLang="en-US" dirty="0"/>
              <a:t>（</a:t>
            </a:r>
            <a:r>
              <a:rPr lang="en-US" altLang="zh-CN" dirty="0"/>
              <a:t>1</a:t>
            </a:r>
            <a:r>
              <a:rPr lang="zh-CN" altLang="en-US" dirty="0"/>
              <a:t>）使用 </a:t>
            </a:r>
            <a:r>
              <a:rPr lang="en-US" altLang="zh-CN" dirty="0"/>
              <a:t>COUNT() </a:t>
            </a:r>
            <a:r>
              <a:rPr lang="zh-CN" altLang="en-US" dirty="0"/>
              <a:t>函数查询。</a:t>
            </a:r>
            <a:endParaRPr lang="en-US" altLang="zh-CN" dirty="0"/>
          </a:p>
          <a:p>
            <a:r>
              <a:rPr lang="en-US" altLang="zh-CN" dirty="0"/>
              <a:t>COUNT() </a:t>
            </a:r>
            <a:r>
              <a:rPr lang="zh-CN" altLang="en-US" dirty="0"/>
              <a:t>函数用于统计数据表中所有记录的行数，也可以根据查询结果返回列中包含的数据行数。例如：</a:t>
            </a:r>
          </a:p>
        </p:txBody>
      </p:sp>
      <p:pic>
        <p:nvPicPr>
          <p:cNvPr id="5" name="图片占位符 4">
            <a:extLst>
              <a:ext uri="{FF2B5EF4-FFF2-40B4-BE49-F238E27FC236}">
                <a16:creationId xmlns:a16="http://schemas.microsoft.com/office/drawing/2014/main" id="{B04EC9C1-C9E2-4F3F-7BFE-FDFACF05ED20}"/>
              </a:ext>
            </a:extLst>
          </p:cNvPr>
          <p:cNvPicPr>
            <a:picLocks noGrp="1" noChangeAspect="1"/>
          </p:cNvPicPr>
          <p:nvPr>
            <p:ph type="pic" sz="quarter" idx="12"/>
          </p:nvPr>
        </p:nvPicPr>
        <p:blipFill rotWithShape="1">
          <a:blip r:embed="rId2"/>
          <a:srcRect t="-252627" b="-252627"/>
          <a:stretch>
            <a:fillRect/>
          </a:stretch>
        </p:blipFill>
        <p:spPr>
          <a:prstGeom prst="rect">
            <a:avLst/>
          </a:prstGeom>
        </p:spPr>
      </p:pic>
    </p:spTree>
    <p:extLst>
      <p:ext uri="{BB962C8B-B14F-4D97-AF65-F5344CB8AC3E}">
        <p14:creationId xmlns:p14="http://schemas.microsoft.com/office/powerpoint/2010/main" val="208139559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CE5AB-BCEB-BFF3-78EB-1A0A24E50AE3}"/>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18985939-1E72-260B-F74D-81ACDADB3942}"/>
              </a:ext>
            </a:extLst>
          </p:cNvPr>
          <p:cNvPicPr>
            <a:picLocks noGrp="1" noChangeAspect="1"/>
          </p:cNvPicPr>
          <p:nvPr>
            <p:ph type="pic" sz="quarter" idx="12"/>
          </p:nvPr>
        </p:nvPicPr>
        <p:blipFill rotWithShape="1">
          <a:blip r:embed="rId2"/>
          <a:srcRect t="-156262" b="-156262"/>
          <a:stretch>
            <a:fillRect/>
          </a:stretch>
        </p:blipFill>
        <p:spPr>
          <a:prstGeom prst="rect">
            <a:avLst/>
          </a:prstGeom>
        </p:spPr>
      </p:pic>
      <p:sp>
        <p:nvSpPr>
          <p:cNvPr id="8" name="文本占位符 7">
            <a:extLst>
              <a:ext uri="{FF2B5EF4-FFF2-40B4-BE49-F238E27FC236}">
                <a16:creationId xmlns:a16="http://schemas.microsoft.com/office/drawing/2014/main" id="{BC2D9419-60B7-9E94-F806-E29AF1F35629}"/>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5BEA90BD-2627-5F31-B7F1-81F2BE00AFEE}"/>
              </a:ext>
            </a:extLst>
          </p:cNvPr>
          <p:cNvSpPr>
            <a:spLocks noGrp="1"/>
          </p:cNvSpPr>
          <p:nvPr>
            <p:ph type="body" sz="quarter" idx="11"/>
          </p:nvPr>
        </p:nvSpPr>
        <p:spPr>
          <a:xfrm>
            <a:off x="173672" y="2046286"/>
            <a:ext cx="11635136" cy="2474203"/>
          </a:xfrm>
        </p:spPr>
        <p:txBody>
          <a:bodyPr/>
          <a:lstStyle/>
          <a:p>
            <a:r>
              <a:rPr lang="en-US" altLang="zh-CN" dirty="0"/>
              <a:t>6.2.3</a:t>
            </a:r>
            <a:r>
              <a:rPr lang="zh-CN" altLang="en-US" dirty="0"/>
              <a:t>　单表查询</a:t>
            </a:r>
            <a:endParaRPr lang="en-US" altLang="zh-CN" dirty="0"/>
          </a:p>
          <a:p>
            <a:r>
              <a:rPr lang="en-US" altLang="zh-CN" dirty="0"/>
              <a:t>5. </a:t>
            </a:r>
            <a:r>
              <a:rPr lang="zh-CN" altLang="en-US" dirty="0"/>
              <a:t>使用聚合函数查询</a:t>
            </a:r>
            <a:endParaRPr lang="en-US" altLang="zh-CN" dirty="0"/>
          </a:p>
          <a:p>
            <a:r>
              <a:rPr lang="zh-CN" altLang="en-US" dirty="0"/>
              <a:t>（</a:t>
            </a:r>
            <a:r>
              <a:rPr lang="en-US" altLang="zh-CN" dirty="0"/>
              <a:t>2</a:t>
            </a:r>
            <a:r>
              <a:rPr lang="zh-CN" altLang="en-US" dirty="0"/>
              <a:t>）使用 </a:t>
            </a:r>
            <a:r>
              <a:rPr lang="en-US" altLang="zh-CN" dirty="0"/>
              <a:t>SUM() </a:t>
            </a:r>
            <a:r>
              <a:rPr lang="zh-CN" altLang="en-US" dirty="0"/>
              <a:t>函数查询。</a:t>
            </a:r>
            <a:endParaRPr lang="en-US" altLang="zh-CN" dirty="0"/>
          </a:p>
          <a:p>
            <a:r>
              <a:rPr lang="en-US" altLang="zh-CN" dirty="0"/>
              <a:t>SUM() </a:t>
            </a:r>
            <a:r>
              <a:rPr lang="zh-CN" altLang="en-US" dirty="0"/>
              <a:t>函数用于返回指定字段的值的总和。如果指定字段的数据类型不是数值类型，则计算结果为 </a:t>
            </a:r>
            <a:r>
              <a:rPr lang="en-US" altLang="zh-CN" dirty="0"/>
              <a:t>0</a:t>
            </a:r>
            <a:r>
              <a:rPr lang="zh-CN" altLang="en-US" dirty="0"/>
              <a:t>。例如：</a:t>
            </a:r>
          </a:p>
        </p:txBody>
      </p:sp>
    </p:spTree>
    <p:extLst>
      <p:ext uri="{BB962C8B-B14F-4D97-AF65-F5344CB8AC3E}">
        <p14:creationId xmlns:p14="http://schemas.microsoft.com/office/powerpoint/2010/main" val="162682226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DABC0-7C3B-2C54-3AD5-062DDDC23725}"/>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4241F78-A87A-510A-E10D-EF39342D9B0B}"/>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D47D8990-3D62-976C-5AD2-8BD82E3C9980}"/>
              </a:ext>
            </a:extLst>
          </p:cNvPr>
          <p:cNvSpPr>
            <a:spLocks noGrp="1"/>
          </p:cNvSpPr>
          <p:nvPr>
            <p:ph type="body" sz="quarter" idx="11"/>
          </p:nvPr>
        </p:nvSpPr>
        <p:spPr>
          <a:xfrm>
            <a:off x="173672" y="2046286"/>
            <a:ext cx="11635136" cy="2474203"/>
          </a:xfrm>
        </p:spPr>
        <p:txBody>
          <a:bodyPr/>
          <a:lstStyle/>
          <a:p>
            <a:r>
              <a:rPr lang="en-US" altLang="zh-CN" dirty="0"/>
              <a:t>6.2.3</a:t>
            </a:r>
            <a:r>
              <a:rPr lang="zh-CN" altLang="en-US" dirty="0"/>
              <a:t>　单表查询</a:t>
            </a:r>
            <a:endParaRPr lang="en-US" altLang="zh-CN" dirty="0"/>
          </a:p>
          <a:p>
            <a:r>
              <a:rPr lang="en-US" altLang="zh-CN" dirty="0"/>
              <a:t>5. </a:t>
            </a:r>
            <a:r>
              <a:rPr lang="zh-CN" altLang="en-US" dirty="0"/>
              <a:t>使用聚合函数查询</a:t>
            </a:r>
            <a:endParaRPr lang="en-US" altLang="zh-CN" dirty="0"/>
          </a:p>
          <a:p>
            <a:r>
              <a:rPr lang="zh-CN" altLang="en-US" dirty="0"/>
              <a:t>（</a:t>
            </a:r>
            <a:r>
              <a:rPr lang="en-US" altLang="zh-CN" dirty="0"/>
              <a:t>3</a:t>
            </a:r>
            <a:r>
              <a:rPr lang="zh-CN" altLang="en-US" dirty="0"/>
              <a:t>）使用 </a:t>
            </a:r>
            <a:r>
              <a:rPr lang="en-US" altLang="zh-CN" dirty="0"/>
              <a:t>AVG() </a:t>
            </a:r>
            <a:r>
              <a:rPr lang="zh-CN" altLang="en-US" dirty="0"/>
              <a:t>函数查询。</a:t>
            </a:r>
            <a:endParaRPr lang="en-US" altLang="zh-CN" dirty="0"/>
          </a:p>
          <a:p>
            <a:r>
              <a:rPr lang="en-US" altLang="zh-CN" dirty="0"/>
              <a:t>AVG() </a:t>
            </a:r>
            <a:r>
              <a:rPr lang="zh-CN" altLang="en-US" dirty="0"/>
              <a:t>函数用于返回指定字段的平均值。如果指定字段的数据类型不是数值类型，则计算结果为 </a:t>
            </a:r>
            <a:r>
              <a:rPr lang="en-US" altLang="zh-CN" dirty="0"/>
              <a:t>0</a:t>
            </a:r>
            <a:r>
              <a:rPr lang="zh-CN" altLang="en-US" dirty="0"/>
              <a:t>。例如：</a:t>
            </a:r>
          </a:p>
        </p:txBody>
      </p:sp>
      <p:pic>
        <p:nvPicPr>
          <p:cNvPr id="5" name="图片占位符 4">
            <a:extLst>
              <a:ext uri="{FF2B5EF4-FFF2-40B4-BE49-F238E27FC236}">
                <a16:creationId xmlns:a16="http://schemas.microsoft.com/office/drawing/2014/main" id="{82BE6FC8-AF18-5E2E-3EC8-A6EEA9B03EFA}"/>
              </a:ext>
            </a:extLst>
          </p:cNvPr>
          <p:cNvPicPr>
            <a:picLocks noGrp="1" noChangeAspect="1"/>
          </p:cNvPicPr>
          <p:nvPr>
            <p:ph type="pic" sz="quarter" idx="12"/>
          </p:nvPr>
        </p:nvPicPr>
        <p:blipFill rotWithShape="1">
          <a:blip r:embed="rId2"/>
          <a:srcRect t="-151849" b="-151849"/>
          <a:stretch>
            <a:fillRect/>
          </a:stretch>
        </p:blipFill>
        <p:spPr>
          <a:prstGeom prst="rect">
            <a:avLst/>
          </a:prstGeom>
        </p:spPr>
      </p:pic>
    </p:spTree>
    <p:extLst>
      <p:ext uri="{BB962C8B-B14F-4D97-AF65-F5344CB8AC3E}">
        <p14:creationId xmlns:p14="http://schemas.microsoft.com/office/powerpoint/2010/main" val="355106014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CBBAA-2A98-F9D5-031C-3782D313C37D}"/>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98E32236-D692-CC8D-DBB9-DFBDE1260F6C}"/>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EEFBEF3D-3BD1-5551-5AD4-624555D51DA1}"/>
              </a:ext>
            </a:extLst>
          </p:cNvPr>
          <p:cNvSpPr>
            <a:spLocks noGrp="1"/>
          </p:cNvSpPr>
          <p:nvPr>
            <p:ph type="body" sz="quarter" idx="11"/>
          </p:nvPr>
        </p:nvSpPr>
        <p:spPr>
          <a:xfrm>
            <a:off x="173672" y="2046286"/>
            <a:ext cx="11635136" cy="2474203"/>
          </a:xfrm>
        </p:spPr>
        <p:txBody>
          <a:bodyPr/>
          <a:lstStyle/>
          <a:p>
            <a:r>
              <a:rPr lang="en-US" altLang="zh-CN" dirty="0"/>
              <a:t>6.2.3</a:t>
            </a:r>
            <a:r>
              <a:rPr lang="zh-CN" altLang="en-US" dirty="0"/>
              <a:t>　单表查询</a:t>
            </a:r>
            <a:endParaRPr lang="en-US" altLang="zh-CN" dirty="0"/>
          </a:p>
          <a:p>
            <a:r>
              <a:rPr lang="en-US" altLang="zh-CN" dirty="0"/>
              <a:t>5. </a:t>
            </a:r>
            <a:r>
              <a:rPr lang="zh-CN" altLang="en-US" dirty="0"/>
              <a:t>使用聚合函数查询</a:t>
            </a:r>
            <a:endParaRPr lang="en-US" altLang="zh-CN" dirty="0"/>
          </a:p>
          <a:p>
            <a:r>
              <a:rPr lang="zh-CN" altLang="en-US" dirty="0"/>
              <a:t>（</a:t>
            </a:r>
            <a:r>
              <a:rPr lang="en-US" altLang="zh-CN" dirty="0"/>
              <a:t>4</a:t>
            </a:r>
            <a:r>
              <a:rPr lang="zh-CN" altLang="en-US" dirty="0"/>
              <a:t>）使用 </a:t>
            </a:r>
            <a:r>
              <a:rPr lang="en-US" altLang="zh-CN" dirty="0"/>
              <a:t>MAX() </a:t>
            </a:r>
            <a:r>
              <a:rPr lang="zh-CN" altLang="en-US" dirty="0"/>
              <a:t>函数查询。</a:t>
            </a:r>
            <a:endParaRPr lang="en-US" altLang="zh-CN" dirty="0"/>
          </a:p>
          <a:p>
            <a:r>
              <a:rPr lang="en-US" altLang="zh-CN" dirty="0"/>
              <a:t>MAX() </a:t>
            </a:r>
            <a:r>
              <a:rPr lang="zh-CN" altLang="en-US" dirty="0"/>
              <a:t>函数用于返回指定字段的最大值。如果指定字段的数据类型是字符串类型，则根据字符串排序的结果获得最大值。例如：</a:t>
            </a:r>
          </a:p>
        </p:txBody>
      </p:sp>
      <p:pic>
        <p:nvPicPr>
          <p:cNvPr id="6" name="图片占位符 5">
            <a:extLst>
              <a:ext uri="{FF2B5EF4-FFF2-40B4-BE49-F238E27FC236}">
                <a16:creationId xmlns:a16="http://schemas.microsoft.com/office/drawing/2014/main" id="{392C9A76-D0C3-BD5F-52CF-BD73AD6B2219}"/>
              </a:ext>
            </a:extLst>
          </p:cNvPr>
          <p:cNvPicPr>
            <a:picLocks noGrp="1" noChangeAspect="1"/>
          </p:cNvPicPr>
          <p:nvPr>
            <p:ph type="pic" sz="quarter" idx="12"/>
          </p:nvPr>
        </p:nvPicPr>
        <p:blipFill rotWithShape="1">
          <a:blip r:embed="rId2"/>
          <a:srcRect t="-153865" b="-153865"/>
          <a:stretch>
            <a:fillRect/>
          </a:stretch>
        </p:blipFill>
        <p:spPr>
          <a:prstGeom prst="rect">
            <a:avLst/>
          </a:prstGeom>
        </p:spPr>
      </p:pic>
    </p:spTree>
    <p:extLst>
      <p:ext uri="{BB962C8B-B14F-4D97-AF65-F5344CB8AC3E}">
        <p14:creationId xmlns:p14="http://schemas.microsoft.com/office/powerpoint/2010/main" val="382513040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3A01D-8453-DD4D-5457-017CE55DDC4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ED0073E8-6793-6E3B-F29A-E2C0D96F9242}"/>
              </a:ext>
            </a:extLst>
          </p:cNvPr>
          <p:cNvSpPr>
            <a:spLocks noGrp="1"/>
          </p:cNvSpPr>
          <p:nvPr>
            <p:ph type="body" sz="quarter" idx="10"/>
          </p:nvPr>
        </p:nvSpPr>
        <p:spPr/>
        <p:txBody>
          <a:bodyPr/>
          <a:lstStyle/>
          <a:p>
            <a:r>
              <a:rPr lang="en-US" altLang="zh-CN"/>
              <a:t>6.2 </a:t>
            </a:r>
            <a:r>
              <a:rPr lang="zh-CN" altLang="en-US"/>
              <a:t>使用 </a:t>
            </a:r>
            <a:r>
              <a:rPr lang="en-US" altLang="zh-CN"/>
              <a:t>T-SQL </a:t>
            </a:r>
            <a:r>
              <a:rPr lang="zh-CN" altLang="en-US"/>
              <a:t>查询数据</a:t>
            </a:r>
            <a:endParaRPr lang="zh-CN" altLang="en-US" dirty="0"/>
          </a:p>
        </p:txBody>
      </p:sp>
      <p:sp>
        <p:nvSpPr>
          <p:cNvPr id="9" name="文本占位符 8">
            <a:extLst>
              <a:ext uri="{FF2B5EF4-FFF2-40B4-BE49-F238E27FC236}">
                <a16:creationId xmlns:a16="http://schemas.microsoft.com/office/drawing/2014/main" id="{93F3C5E1-5455-5744-C203-638A4401ED5D}"/>
              </a:ext>
            </a:extLst>
          </p:cNvPr>
          <p:cNvSpPr>
            <a:spLocks noGrp="1"/>
          </p:cNvSpPr>
          <p:nvPr>
            <p:ph type="body" sz="quarter" idx="11"/>
          </p:nvPr>
        </p:nvSpPr>
        <p:spPr>
          <a:xfrm>
            <a:off x="173672" y="2046286"/>
            <a:ext cx="11635136" cy="2474203"/>
          </a:xfrm>
        </p:spPr>
        <p:txBody>
          <a:bodyPr/>
          <a:lstStyle/>
          <a:p>
            <a:r>
              <a:rPr lang="en-US" altLang="zh-CN" dirty="0"/>
              <a:t>6.2.3</a:t>
            </a:r>
            <a:r>
              <a:rPr lang="zh-CN" altLang="en-US" dirty="0"/>
              <a:t>　单表查询</a:t>
            </a:r>
            <a:endParaRPr lang="en-US" altLang="zh-CN" dirty="0"/>
          </a:p>
          <a:p>
            <a:r>
              <a:rPr lang="en-US" altLang="zh-CN" dirty="0"/>
              <a:t>5. </a:t>
            </a:r>
            <a:r>
              <a:rPr lang="zh-CN" altLang="en-US" dirty="0"/>
              <a:t>使用聚合函数查询</a:t>
            </a:r>
            <a:endParaRPr lang="en-US" altLang="zh-CN" dirty="0"/>
          </a:p>
          <a:p>
            <a:r>
              <a:rPr lang="zh-CN" altLang="en-US" dirty="0"/>
              <a:t>（</a:t>
            </a:r>
            <a:r>
              <a:rPr lang="en-US" altLang="zh-CN" dirty="0"/>
              <a:t>5</a:t>
            </a:r>
            <a:r>
              <a:rPr lang="zh-CN" altLang="en-US" dirty="0"/>
              <a:t>）使用 </a:t>
            </a:r>
            <a:r>
              <a:rPr lang="en-US" altLang="zh-CN" dirty="0"/>
              <a:t>MIN() </a:t>
            </a:r>
            <a:r>
              <a:rPr lang="zh-CN" altLang="en-US" dirty="0"/>
              <a:t>函数查询。</a:t>
            </a:r>
            <a:endParaRPr lang="en-US" altLang="zh-CN" dirty="0"/>
          </a:p>
          <a:p>
            <a:r>
              <a:rPr lang="en-US" altLang="zh-CN" dirty="0"/>
              <a:t>MIN() </a:t>
            </a:r>
            <a:r>
              <a:rPr lang="zh-CN" altLang="en-US" dirty="0"/>
              <a:t>函数用于返回指定字段的最小值。如果指定字段的数据类型是字符串类型，则根据字符串排序的结果获得最小值。例如：</a:t>
            </a:r>
          </a:p>
        </p:txBody>
      </p:sp>
      <p:pic>
        <p:nvPicPr>
          <p:cNvPr id="5" name="图片占位符 4">
            <a:extLst>
              <a:ext uri="{FF2B5EF4-FFF2-40B4-BE49-F238E27FC236}">
                <a16:creationId xmlns:a16="http://schemas.microsoft.com/office/drawing/2014/main" id="{ABC45EEA-2EA8-D89D-8347-9252C6C0E9B3}"/>
              </a:ext>
            </a:extLst>
          </p:cNvPr>
          <p:cNvPicPr>
            <a:picLocks noGrp="1" noChangeAspect="1"/>
          </p:cNvPicPr>
          <p:nvPr>
            <p:ph type="pic" sz="quarter" idx="12"/>
          </p:nvPr>
        </p:nvPicPr>
        <p:blipFill rotWithShape="1">
          <a:blip r:embed="rId2"/>
          <a:srcRect t="-156262" b="-156262"/>
          <a:stretch>
            <a:fillRect/>
          </a:stretch>
        </p:blipFill>
        <p:spPr>
          <a:prstGeom prst="rect">
            <a:avLst/>
          </a:prstGeom>
        </p:spPr>
      </p:pic>
    </p:spTree>
    <p:extLst>
      <p:ext uri="{BB962C8B-B14F-4D97-AF65-F5344CB8AC3E}">
        <p14:creationId xmlns:p14="http://schemas.microsoft.com/office/powerpoint/2010/main" val="208896067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4B45D-240C-51DD-7205-011C6B1F70E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8BE4E77-BE62-0600-F81B-2BCC97073C87}"/>
              </a:ext>
            </a:extLst>
          </p:cNvPr>
          <p:cNvSpPr>
            <a:spLocks noGrp="1"/>
          </p:cNvSpPr>
          <p:nvPr>
            <p:ph type="body" sz="quarter" idx="10"/>
          </p:nvPr>
        </p:nvSpPr>
        <p:spPr/>
        <p:txBody>
          <a:bodyPr/>
          <a:lstStyle/>
          <a:p>
            <a:r>
              <a:rPr lang="en-US" altLang="zh-CN"/>
              <a:t>6.2 </a:t>
            </a:r>
            <a:r>
              <a:rPr lang="zh-CN" altLang="en-US"/>
              <a:t>使用 </a:t>
            </a:r>
            <a:r>
              <a:rPr lang="en-US" altLang="zh-CN"/>
              <a:t>T-SQL </a:t>
            </a:r>
            <a:r>
              <a:rPr lang="zh-CN" altLang="en-US"/>
              <a:t>查询数据</a:t>
            </a:r>
            <a:endParaRPr lang="zh-CN" altLang="en-US" dirty="0"/>
          </a:p>
        </p:txBody>
      </p:sp>
      <p:sp>
        <p:nvSpPr>
          <p:cNvPr id="9" name="文本占位符 8">
            <a:extLst>
              <a:ext uri="{FF2B5EF4-FFF2-40B4-BE49-F238E27FC236}">
                <a16:creationId xmlns:a16="http://schemas.microsoft.com/office/drawing/2014/main" id="{4CDC298E-4050-E714-155D-D016A2D34413}"/>
              </a:ext>
            </a:extLst>
          </p:cNvPr>
          <p:cNvSpPr>
            <a:spLocks noGrp="1"/>
          </p:cNvSpPr>
          <p:nvPr>
            <p:ph type="body" sz="quarter" idx="11"/>
          </p:nvPr>
        </p:nvSpPr>
        <p:spPr>
          <a:xfrm>
            <a:off x="173672" y="2658845"/>
            <a:ext cx="11635136" cy="1986891"/>
          </a:xfrm>
        </p:spPr>
        <p:txBody>
          <a:bodyPr/>
          <a:lstStyle/>
          <a:p>
            <a:r>
              <a:rPr lang="en-US" altLang="zh-CN" dirty="0"/>
              <a:t>6.2.3</a:t>
            </a:r>
            <a:r>
              <a:rPr lang="zh-CN" altLang="en-US" dirty="0"/>
              <a:t>　单表查询</a:t>
            </a:r>
            <a:endParaRPr lang="en-US" altLang="zh-CN" dirty="0"/>
          </a:p>
          <a:p>
            <a:r>
              <a:rPr lang="en-US" altLang="zh-CN" dirty="0"/>
              <a:t>6. </a:t>
            </a:r>
            <a:r>
              <a:rPr lang="zh-CN" altLang="en-US" dirty="0"/>
              <a:t>使用 </a:t>
            </a:r>
            <a:r>
              <a:rPr lang="en-US" altLang="zh-CN" dirty="0"/>
              <a:t>GROUP BY </a:t>
            </a:r>
            <a:r>
              <a:rPr lang="zh-CN" altLang="en-US" dirty="0"/>
              <a:t>子句对查询结果进行分组</a:t>
            </a:r>
            <a:endParaRPr lang="en-US" altLang="zh-CN" dirty="0"/>
          </a:p>
          <a:p>
            <a:r>
              <a:rPr lang="zh-CN" altLang="en-US" dirty="0"/>
              <a:t>在 </a:t>
            </a:r>
            <a:r>
              <a:rPr lang="en-US" altLang="zh-CN" dirty="0"/>
              <a:t>SQL Server </a:t>
            </a:r>
            <a:r>
              <a:rPr lang="zh-CN" altLang="en-US" dirty="0"/>
              <a:t>中，</a:t>
            </a:r>
            <a:r>
              <a:rPr lang="en-US" altLang="zh-CN" dirty="0"/>
              <a:t>GROUP BY </a:t>
            </a:r>
            <a:r>
              <a:rPr lang="zh-CN" altLang="en-US" dirty="0"/>
              <a:t>子句用于对数据进行分组。此时，</a:t>
            </a:r>
            <a:r>
              <a:rPr lang="en-US" altLang="zh-CN" dirty="0"/>
              <a:t>SELECT </a:t>
            </a:r>
            <a:r>
              <a:rPr lang="zh-CN" altLang="en-US" dirty="0"/>
              <a:t>语句的语法格式如下：</a:t>
            </a:r>
          </a:p>
        </p:txBody>
      </p:sp>
      <p:pic>
        <p:nvPicPr>
          <p:cNvPr id="6" name="图片占位符 5">
            <a:extLst>
              <a:ext uri="{FF2B5EF4-FFF2-40B4-BE49-F238E27FC236}">
                <a16:creationId xmlns:a16="http://schemas.microsoft.com/office/drawing/2014/main" id="{19882A14-F95E-B6FA-EC37-A878DAE10F8E}"/>
              </a:ext>
            </a:extLst>
          </p:cNvPr>
          <p:cNvPicPr>
            <a:picLocks noGrp="1" noChangeAspect="1"/>
          </p:cNvPicPr>
          <p:nvPr>
            <p:ph type="pic" sz="quarter" idx="12"/>
          </p:nvPr>
        </p:nvPicPr>
        <p:blipFill rotWithShape="1">
          <a:blip r:embed="rId2"/>
          <a:srcRect t="-322745" b="-322745"/>
          <a:stretch>
            <a:fillRect/>
          </a:stretch>
        </p:blipFill>
        <p:spPr>
          <a:prstGeom prst="rect">
            <a:avLst/>
          </a:prstGeom>
        </p:spPr>
      </p:pic>
    </p:spTree>
    <p:extLst>
      <p:ext uri="{BB962C8B-B14F-4D97-AF65-F5344CB8AC3E}">
        <p14:creationId xmlns:p14="http://schemas.microsoft.com/office/powerpoint/2010/main" val="304209525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66845-EB01-0BC3-720F-0DEF3AB724E9}"/>
            </a:ext>
          </a:extLst>
        </p:cNvPr>
        <p:cNvGrpSpPr/>
        <p:nvPr/>
      </p:nvGrpSpPr>
      <p:grpSpPr>
        <a:xfrm>
          <a:off x="0" y="0"/>
          <a:ext cx="0" cy="0"/>
          <a:chOff x="0" y="0"/>
          <a:chExt cx="0" cy="0"/>
        </a:xfrm>
      </p:grpSpPr>
      <p:pic>
        <p:nvPicPr>
          <p:cNvPr id="5" name="图片占位符 4">
            <a:extLst>
              <a:ext uri="{FF2B5EF4-FFF2-40B4-BE49-F238E27FC236}">
                <a16:creationId xmlns:a16="http://schemas.microsoft.com/office/drawing/2014/main" id="{6C5C28EC-FBDA-7A11-E206-C3A8B255F721}"/>
              </a:ext>
            </a:extLst>
          </p:cNvPr>
          <p:cNvPicPr>
            <a:picLocks noGrp="1" noChangeAspect="1"/>
          </p:cNvPicPr>
          <p:nvPr>
            <p:ph type="pic" sz="quarter" idx="12"/>
          </p:nvPr>
        </p:nvPicPr>
        <p:blipFill rotWithShape="1">
          <a:blip r:embed="rId2"/>
          <a:srcRect t="1104" b="-112664"/>
          <a:stretch>
            <a:fillRect/>
          </a:stretch>
        </p:blipFill>
        <p:spPr>
          <a:xfrm>
            <a:off x="173038" y="3360738"/>
            <a:ext cx="11636375" cy="3303587"/>
          </a:xfrm>
        </p:spPr>
      </p:pic>
      <p:sp>
        <p:nvSpPr>
          <p:cNvPr id="8" name="文本占位符 7">
            <a:extLst>
              <a:ext uri="{FF2B5EF4-FFF2-40B4-BE49-F238E27FC236}">
                <a16:creationId xmlns:a16="http://schemas.microsoft.com/office/drawing/2014/main" id="{114F6815-82E8-B335-1B52-1E0740A7B323}"/>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943C5055-54B4-23C6-45B1-9F623C83AA88}"/>
              </a:ext>
            </a:extLst>
          </p:cNvPr>
          <p:cNvSpPr>
            <a:spLocks noGrp="1"/>
          </p:cNvSpPr>
          <p:nvPr>
            <p:ph type="body" sz="quarter" idx="11"/>
          </p:nvPr>
        </p:nvSpPr>
        <p:spPr>
          <a:xfrm>
            <a:off x="173038" y="1767497"/>
            <a:ext cx="11636375" cy="1499578"/>
          </a:xfrm>
        </p:spPr>
        <p:txBody>
          <a:bodyPr/>
          <a:lstStyle/>
          <a:p>
            <a:r>
              <a:rPr lang="en-US" altLang="zh-CN" dirty="0"/>
              <a:t>6.2.3</a:t>
            </a:r>
            <a:r>
              <a:rPr lang="zh-CN" altLang="en-US" dirty="0"/>
              <a:t>　单表查询</a:t>
            </a:r>
            <a:endParaRPr lang="en-US" altLang="zh-CN" dirty="0"/>
          </a:p>
          <a:p>
            <a:r>
              <a:rPr lang="en-US" altLang="zh-CN" dirty="0"/>
              <a:t>6. </a:t>
            </a:r>
            <a:r>
              <a:rPr lang="zh-CN" altLang="en-US" dirty="0"/>
              <a:t>使用 </a:t>
            </a:r>
            <a:r>
              <a:rPr lang="en-US" altLang="zh-CN" dirty="0"/>
              <a:t>GROUP BY </a:t>
            </a:r>
            <a:r>
              <a:rPr lang="zh-CN" altLang="en-US" dirty="0"/>
              <a:t>子句对查询结果进行分组</a:t>
            </a:r>
            <a:endParaRPr lang="en-US" altLang="zh-CN" dirty="0"/>
          </a:p>
          <a:p>
            <a:r>
              <a:rPr lang="zh-CN" altLang="en-US" dirty="0"/>
              <a:t>（</a:t>
            </a:r>
            <a:r>
              <a:rPr lang="en-US" altLang="zh-CN" dirty="0"/>
              <a:t>1</a:t>
            </a:r>
            <a:r>
              <a:rPr lang="zh-CN" altLang="en-US" dirty="0"/>
              <a:t>）创建分组。</a:t>
            </a:r>
          </a:p>
        </p:txBody>
      </p:sp>
    </p:spTree>
    <p:extLst>
      <p:ext uri="{BB962C8B-B14F-4D97-AF65-F5344CB8AC3E}">
        <p14:creationId xmlns:p14="http://schemas.microsoft.com/office/powerpoint/2010/main" val="139904795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811B6-85A0-257E-9A50-BBCDDF19AAD3}"/>
            </a:ext>
          </a:extLst>
        </p:cNvPr>
        <p:cNvGrpSpPr/>
        <p:nvPr/>
      </p:nvGrpSpPr>
      <p:grpSpPr>
        <a:xfrm>
          <a:off x="0" y="0"/>
          <a:ext cx="0" cy="0"/>
          <a:chOff x="0" y="0"/>
          <a:chExt cx="0" cy="0"/>
        </a:xfrm>
      </p:grpSpPr>
      <p:pic>
        <p:nvPicPr>
          <p:cNvPr id="19" name="图片占位符 18">
            <a:extLst>
              <a:ext uri="{FF2B5EF4-FFF2-40B4-BE49-F238E27FC236}">
                <a16:creationId xmlns:a16="http://schemas.microsoft.com/office/drawing/2014/main" id="{6B5ECD01-B73C-1B56-5688-C214C0520302}"/>
              </a:ext>
            </a:extLst>
          </p:cNvPr>
          <p:cNvPicPr>
            <a:picLocks noGrp="1" noChangeAspect="1"/>
          </p:cNvPicPr>
          <p:nvPr>
            <p:ph type="pic" sz="quarter" idx="12"/>
          </p:nvPr>
        </p:nvPicPr>
        <p:blipFill rotWithShape="1">
          <a:blip r:embed="rId2"/>
          <a:srcRect t="1201" b="-71541"/>
          <a:stretch>
            <a:fillRect/>
          </a:stretch>
        </p:blipFill>
        <p:spPr>
          <a:xfrm>
            <a:off x="173038" y="3360738"/>
            <a:ext cx="11636375" cy="3303587"/>
          </a:xfrm>
        </p:spPr>
      </p:pic>
      <p:sp>
        <p:nvSpPr>
          <p:cNvPr id="8" name="文本占位符 7">
            <a:extLst>
              <a:ext uri="{FF2B5EF4-FFF2-40B4-BE49-F238E27FC236}">
                <a16:creationId xmlns:a16="http://schemas.microsoft.com/office/drawing/2014/main" id="{7DC4192D-9705-609E-8F5F-5B3E6938628E}"/>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20AB8EE1-215D-80E5-43FD-9451A5E1579A}"/>
              </a:ext>
            </a:extLst>
          </p:cNvPr>
          <p:cNvSpPr>
            <a:spLocks noGrp="1"/>
          </p:cNvSpPr>
          <p:nvPr>
            <p:ph type="body" sz="quarter" idx="11"/>
          </p:nvPr>
        </p:nvSpPr>
        <p:spPr>
          <a:xfrm>
            <a:off x="173038" y="1767497"/>
            <a:ext cx="11636375" cy="1499578"/>
          </a:xfrm>
        </p:spPr>
        <p:txBody>
          <a:bodyPr/>
          <a:lstStyle/>
          <a:p>
            <a:r>
              <a:rPr lang="en-US" altLang="zh-CN" dirty="0"/>
              <a:t>6.2.3</a:t>
            </a:r>
            <a:r>
              <a:rPr lang="zh-CN" altLang="en-US" dirty="0"/>
              <a:t>　单表查询</a:t>
            </a:r>
            <a:endParaRPr lang="en-US" altLang="zh-CN" dirty="0"/>
          </a:p>
          <a:p>
            <a:r>
              <a:rPr lang="en-US" altLang="zh-CN" dirty="0"/>
              <a:t>6. </a:t>
            </a:r>
            <a:r>
              <a:rPr lang="zh-CN" altLang="en-US" dirty="0"/>
              <a:t>使用 </a:t>
            </a:r>
            <a:r>
              <a:rPr lang="en-US" altLang="zh-CN" dirty="0"/>
              <a:t>GROUP BY </a:t>
            </a:r>
            <a:r>
              <a:rPr lang="zh-CN" altLang="en-US" dirty="0"/>
              <a:t>子句对查询结果进行分组</a:t>
            </a:r>
            <a:endParaRPr lang="en-US" altLang="zh-CN" dirty="0"/>
          </a:p>
          <a:p>
            <a:r>
              <a:rPr lang="zh-CN" altLang="en-US" dirty="0"/>
              <a:t>（</a:t>
            </a:r>
            <a:r>
              <a:rPr lang="en-US" altLang="zh-CN" dirty="0"/>
              <a:t>3</a:t>
            </a:r>
            <a:r>
              <a:rPr lang="zh-CN" altLang="en-US" dirty="0"/>
              <a:t>）限定分组条件。</a:t>
            </a:r>
            <a:endParaRPr lang="en-US" altLang="zh-CN" dirty="0"/>
          </a:p>
        </p:txBody>
      </p:sp>
    </p:spTree>
    <p:extLst>
      <p:ext uri="{BB962C8B-B14F-4D97-AF65-F5344CB8AC3E}">
        <p14:creationId xmlns:p14="http://schemas.microsoft.com/office/powerpoint/2010/main" val="50151812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E6A02-819D-6919-3466-B5A1DF9F08E7}"/>
            </a:ext>
          </a:extLst>
        </p:cNvPr>
        <p:cNvGrpSpPr/>
        <p:nvPr/>
      </p:nvGrpSpPr>
      <p:grpSpPr>
        <a:xfrm>
          <a:off x="0" y="0"/>
          <a:ext cx="0" cy="0"/>
          <a:chOff x="0" y="0"/>
          <a:chExt cx="0" cy="0"/>
        </a:xfrm>
      </p:grpSpPr>
      <p:pic>
        <p:nvPicPr>
          <p:cNvPr id="5" name="图片占位符 4">
            <a:extLst>
              <a:ext uri="{FF2B5EF4-FFF2-40B4-BE49-F238E27FC236}">
                <a16:creationId xmlns:a16="http://schemas.microsoft.com/office/drawing/2014/main" id="{417E7CD3-34E8-7429-9750-99CE6E023383}"/>
              </a:ext>
            </a:extLst>
          </p:cNvPr>
          <p:cNvPicPr>
            <a:picLocks noGrp="1" noChangeAspect="1"/>
          </p:cNvPicPr>
          <p:nvPr>
            <p:ph type="pic" sz="quarter" idx="12"/>
          </p:nvPr>
        </p:nvPicPr>
        <p:blipFill rotWithShape="1">
          <a:blip r:embed="rId2"/>
          <a:srcRect l="-7423" r="-7423"/>
          <a:stretch>
            <a:fillRect/>
          </a:stretch>
        </p:blipFill>
        <p:spPr>
          <a:xfrm>
            <a:off x="173038" y="3360738"/>
            <a:ext cx="11636375" cy="3303587"/>
          </a:xfrm>
        </p:spPr>
      </p:pic>
      <p:sp>
        <p:nvSpPr>
          <p:cNvPr id="8" name="文本占位符 7">
            <a:extLst>
              <a:ext uri="{FF2B5EF4-FFF2-40B4-BE49-F238E27FC236}">
                <a16:creationId xmlns:a16="http://schemas.microsoft.com/office/drawing/2014/main" id="{6E2518E7-E982-FAB9-1BCB-ABB84D5B8214}"/>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8E3ADA47-9901-5E0B-7DD6-54BD80BC74CD}"/>
              </a:ext>
            </a:extLst>
          </p:cNvPr>
          <p:cNvSpPr>
            <a:spLocks noGrp="1"/>
          </p:cNvSpPr>
          <p:nvPr>
            <p:ph type="body" sz="quarter" idx="11"/>
          </p:nvPr>
        </p:nvSpPr>
        <p:spPr>
          <a:xfrm>
            <a:off x="193675" y="723900"/>
            <a:ext cx="11634788" cy="2474203"/>
          </a:xfrm>
        </p:spPr>
        <p:txBody>
          <a:bodyPr/>
          <a:lstStyle/>
          <a:p>
            <a:r>
              <a:rPr lang="en-US" altLang="zh-CN" dirty="0"/>
              <a:t>6.2.3</a:t>
            </a:r>
            <a:r>
              <a:rPr lang="zh-CN" altLang="en-US" dirty="0"/>
              <a:t>　单表查询</a:t>
            </a:r>
            <a:endParaRPr lang="en-US" altLang="zh-CN" dirty="0"/>
          </a:p>
          <a:p>
            <a:r>
              <a:rPr lang="en-US" altLang="zh-CN" dirty="0"/>
              <a:t>6. </a:t>
            </a:r>
            <a:r>
              <a:rPr lang="zh-CN" altLang="en-US" dirty="0"/>
              <a:t>使用 </a:t>
            </a:r>
            <a:r>
              <a:rPr lang="en-US" altLang="zh-CN" dirty="0"/>
              <a:t>GROUP BY </a:t>
            </a:r>
            <a:r>
              <a:rPr lang="zh-CN" altLang="en-US" dirty="0"/>
              <a:t>子句对查询结果进行分组</a:t>
            </a:r>
            <a:endParaRPr lang="en-US" altLang="zh-CN" dirty="0"/>
          </a:p>
          <a:p>
            <a:r>
              <a:rPr lang="zh-CN" altLang="en-US" dirty="0"/>
              <a:t>（</a:t>
            </a:r>
            <a:r>
              <a:rPr lang="en-US" altLang="zh-CN" dirty="0"/>
              <a:t>4</a:t>
            </a:r>
            <a:r>
              <a:rPr lang="zh-CN" altLang="en-US" dirty="0"/>
              <a:t>）对聚合结果进行分组或过滤。</a:t>
            </a:r>
            <a:endParaRPr lang="en-US" altLang="zh-CN" dirty="0"/>
          </a:p>
          <a:p>
            <a:r>
              <a:rPr lang="zh-CN" altLang="en-US" dirty="0"/>
              <a:t>如果需要对聚合结果进行分组或过滤，可以结合聚合函数、</a:t>
            </a:r>
            <a:r>
              <a:rPr lang="en-US" altLang="zh-CN" dirty="0"/>
              <a:t>GROUP BY </a:t>
            </a:r>
            <a:r>
              <a:rPr lang="zh-CN" altLang="en-US" dirty="0"/>
              <a:t>和 </a:t>
            </a:r>
            <a:r>
              <a:rPr lang="en-US" altLang="zh-CN" dirty="0"/>
              <a:t>HAVING</a:t>
            </a:r>
            <a:r>
              <a:rPr lang="zh-CN" altLang="en-US" dirty="0"/>
              <a:t>子句使用。例如：</a:t>
            </a:r>
            <a:endParaRPr lang="en-US" altLang="zh-CN" dirty="0"/>
          </a:p>
        </p:txBody>
      </p:sp>
    </p:spTree>
    <p:extLst>
      <p:ext uri="{BB962C8B-B14F-4D97-AF65-F5344CB8AC3E}">
        <p14:creationId xmlns:p14="http://schemas.microsoft.com/office/powerpoint/2010/main" val="291079601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96CDA-E8DC-DF95-88E9-610716DAB134}"/>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B8BE14D3-CC55-47EB-1343-2E58891C27C6}"/>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4473D1B9-1CA7-E4AD-C8E7-81B9D5B4C63A}"/>
              </a:ext>
            </a:extLst>
          </p:cNvPr>
          <p:cNvSpPr>
            <a:spLocks noGrp="1"/>
          </p:cNvSpPr>
          <p:nvPr>
            <p:ph type="body" sz="quarter" idx="11"/>
          </p:nvPr>
        </p:nvSpPr>
        <p:spPr>
          <a:xfrm>
            <a:off x="174020" y="1939181"/>
            <a:ext cx="11634788" cy="1986891"/>
          </a:xfrm>
        </p:spPr>
        <p:txBody>
          <a:bodyPr/>
          <a:lstStyle/>
          <a:p>
            <a:r>
              <a:rPr lang="en-US" altLang="zh-CN" dirty="0"/>
              <a:t>6.2.3</a:t>
            </a:r>
            <a:r>
              <a:rPr lang="zh-CN" altLang="en-US" dirty="0"/>
              <a:t>　单表查询</a:t>
            </a:r>
            <a:endParaRPr lang="en-US" altLang="zh-CN" dirty="0"/>
          </a:p>
          <a:p>
            <a:r>
              <a:rPr lang="en-US" altLang="zh-CN" dirty="0"/>
              <a:t>7. </a:t>
            </a:r>
            <a:r>
              <a:rPr lang="zh-CN" altLang="en-US" dirty="0"/>
              <a:t>使用 </a:t>
            </a:r>
            <a:r>
              <a:rPr lang="en-US" altLang="zh-CN" dirty="0"/>
              <a:t>ORDER BY </a:t>
            </a:r>
            <a:r>
              <a:rPr lang="zh-CN" altLang="en-US" dirty="0"/>
              <a:t>关键字对查询结果进行排序</a:t>
            </a:r>
            <a:endParaRPr lang="en-US" altLang="zh-CN" dirty="0"/>
          </a:p>
          <a:p>
            <a:r>
              <a:rPr lang="zh-CN" altLang="en-US" dirty="0"/>
              <a:t>在 </a:t>
            </a:r>
            <a:r>
              <a:rPr lang="en-US" altLang="zh-CN" dirty="0"/>
              <a:t>SQL Server </a:t>
            </a:r>
            <a:r>
              <a:rPr lang="zh-CN" altLang="en-US" dirty="0"/>
              <a:t>中，可以使用 </a:t>
            </a:r>
            <a:r>
              <a:rPr lang="en-US" altLang="zh-CN" dirty="0"/>
              <a:t>ORDER BY </a:t>
            </a:r>
            <a:r>
              <a:rPr lang="zh-CN" altLang="en-US" dirty="0"/>
              <a:t>关键字对查询结果进行排序。此时，</a:t>
            </a:r>
            <a:r>
              <a:rPr lang="en-US" altLang="zh-CN" dirty="0"/>
              <a:t>SELECT</a:t>
            </a:r>
            <a:r>
              <a:rPr lang="zh-CN" altLang="en-US" dirty="0"/>
              <a:t>语句的语法格式如下：</a:t>
            </a:r>
            <a:endParaRPr lang="en-US" altLang="zh-CN" dirty="0"/>
          </a:p>
        </p:txBody>
      </p:sp>
      <p:pic>
        <p:nvPicPr>
          <p:cNvPr id="6" name="图片占位符 5">
            <a:extLst>
              <a:ext uri="{FF2B5EF4-FFF2-40B4-BE49-F238E27FC236}">
                <a16:creationId xmlns:a16="http://schemas.microsoft.com/office/drawing/2014/main" id="{85A875DD-F20C-B9F0-B8EB-6FF82592696D}"/>
              </a:ext>
            </a:extLst>
          </p:cNvPr>
          <p:cNvPicPr>
            <a:picLocks noGrp="1" noChangeAspect="1"/>
          </p:cNvPicPr>
          <p:nvPr>
            <p:ph type="pic" sz="quarter" idx="12"/>
          </p:nvPr>
        </p:nvPicPr>
        <p:blipFill rotWithShape="1">
          <a:blip r:embed="rId2"/>
          <a:srcRect l="-169" t="-161283" r="169" b="-501610"/>
          <a:stretch>
            <a:fillRect/>
          </a:stretch>
        </p:blipFill>
        <p:spPr>
          <a:xfrm>
            <a:off x="173672" y="3361409"/>
            <a:ext cx="11635136" cy="3303556"/>
          </a:xfrm>
          <a:prstGeom prst="rect">
            <a:avLst/>
          </a:prstGeom>
          <a:noFill/>
        </p:spPr>
      </p:pic>
    </p:spTree>
    <p:extLst>
      <p:ext uri="{BB962C8B-B14F-4D97-AF65-F5344CB8AC3E}">
        <p14:creationId xmlns:p14="http://schemas.microsoft.com/office/powerpoint/2010/main" val="279285691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F40E2DAF-0725-C55E-6C5C-9B61A7FDA101}"/>
              </a:ext>
            </a:extLst>
          </p:cNvPr>
          <p:cNvSpPr>
            <a:spLocks noGrp="1"/>
          </p:cNvSpPr>
          <p:nvPr>
            <p:ph type="body" sz="quarter" idx="14"/>
          </p:nvPr>
        </p:nvSpPr>
        <p:spPr/>
        <p:txBody>
          <a:bodyPr/>
          <a:lstStyle/>
          <a:p>
            <a:r>
              <a:rPr lang="zh-CN" altLang="en-US" dirty="0"/>
              <a:t>数据库设计</a:t>
            </a:r>
          </a:p>
        </p:txBody>
      </p:sp>
      <p:sp>
        <p:nvSpPr>
          <p:cNvPr id="6" name="文本占位符 5">
            <a:extLst>
              <a:ext uri="{FF2B5EF4-FFF2-40B4-BE49-F238E27FC236}">
                <a16:creationId xmlns:a16="http://schemas.microsoft.com/office/drawing/2014/main" id="{2908587F-A590-1EC6-96CB-EF67496D3E86}"/>
              </a:ext>
            </a:extLst>
          </p:cNvPr>
          <p:cNvSpPr>
            <a:spLocks noGrp="1"/>
          </p:cNvSpPr>
          <p:nvPr>
            <p:ph type="body" sz="quarter" idx="15"/>
          </p:nvPr>
        </p:nvSpPr>
        <p:spPr/>
        <p:txBody>
          <a:bodyPr/>
          <a:lstStyle/>
          <a:p>
            <a:r>
              <a:rPr lang="zh-CN" altLang="en-US" dirty="0"/>
              <a:t>任务</a:t>
            </a:r>
            <a:r>
              <a:rPr lang="en-US" altLang="zh-CN" dirty="0"/>
              <a:t>2</a:t>
            </a:r>
            <a:endParaRPr lang="zh-CN" altLang="en-US" dirty="0"/>
          </a:p>
        </p:txBody>
      </p:sp>
    </p:spTree>
    <p:extLst>
      <p:ext uri="{BB962C8B-B14F-4D97-AF65-F5344CB8AC3E}">
        <p14:creationId xmlns:p14="http://schemas.microsoft.com/office/powerpoint/2010/main" val="159877383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387A8-3E45-65CD-F426-9F90EF5D04B5}"/>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8491F64-D9FF-A24C-5451-80F11CE28EF9}"/>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0C0DED07-258C-C13D-F33E-4A8E62B514BF}"/>
              </a:ext>
            </a:extLst>
          </p:cNvPr>
          <p:cNvSpPr>
            <a:spLocks noGrp="1"/>
          </p:cNvSpPr>
          <p:nvPr>
            <p:ph type="body" sz="quarter" idx="11"/>
          </p:nvPr>
        </p:nvSpPr>
        <p:spPr>
          <a:xfrm>
            <a:off x="173038" y="1767497"/>
            <a:ext cx="11636375" cy="1499578"/>
          </a:xfrm>
        </p:spPr>
        <p:txBody>
          <a:bodyPr/>
          <a:lstStyle/>
          <a:p>
            <a:r>
              <a:rPr lang="en-US" altLang="zh-CN" dirty="0"/>
              <a:t>6.2.3</a:t>
            </a:r>
            <a:r>
              <a:rPr lang="zh-CN" altLang="en-US" dirty="0"/>
              <a:t>　单表查询</a:t>
            </a:r>
            <a:endParaRPr lang="en-US" altLang="zh-CN" dirty="0"/>
          </a:p>
          <a:p>
            <a:r>
              <a:rPr lang="en-US" altLang="zh-CN" dirty="0"/>
              <a:t>7. </a:t>
            </a:r>
            <a:r>
              <a:rPr lang="zh-CN" altLang="en-US" dirty="0"/>
              <a:t>使用 </a:t>
            </a:r>
            <a:r>
              <a:rPr lang="en-US" altLang="zh-CN" dirty="0"/>
              <a:t>ORDER BY </a:t>
            </a:r>
            <a:r>
              <a:rPr lang="zh-CN" altLang="en-US" dirty="0"/>
              <a:t>关键字对查询结果进行排序</a:t>
            </a:r>
            <a:endParaRPr lang="en-US" altLang="zh-CN" dirty="0"/>
          </a:p>
          <a:p>
            <a:r>
              <a:rPr lang="zh-CN" altLang="en-US" dirty="0"/>
              <a:t>（</a:t>
            </a:r>
            <a:r>
              <a:rPr lang="en-US" altLang="zh-CN" dirty="0"/>
              <a:t>1</a:t>
            </a:r>
            <a:r>
              <a:rPr lang="zh-CN" altLang="en-US" dirty="0"/>
              <a:t>）单字段排序。</a:t>
            </a:r>
            <a:endParaRPr lang="en-US" altLang="zh-CN" dirty="0"/>
          </a:p>
        </p:txBody>
      </p:sp>
      <p:pic>
        <p:nvPicPr>
          <p:cNvPr id="11" name="图片占位符 10">
            <a:extLst>
              <a:ext uri="{FF2B5EF4-FFF2-40B4-BE49-F238E27FC236}">
                <a16:creationId xmlns:a16="http://schemas.microsoft.com/office/drawing/2014/main" id="{1CD80EED-3467-D7C0-EC8C-D237D154FAAC}"/>
              </a:ext>
            </a:extLst>
          </p:cNvPr>
          <p:cNvPicPr>
            <a:picLocks noGrp="1" noChangeAspect="1"/>
          </p:cNvPicPr>
          <p:nvPr>
            <p:ph type="pic" sz="quarter" idx="12"/>
          </p:nvPr>
        </p:nvPicPr>
        <p:blipFill rotWithShape="1">
          <a:blip r:embed="rId2"/>
          <a:srcRect l="5" t="-28024" r="-5" b="-275348"/>
          <a:stretch>
            <a:fillRect/>
          </a:stretch>
        </p:blipFill>
        <p:spPr>
          <a:xfrm>
            <a:off x="173657" y="3267075"/>
            <a:ext cx="11635136" cy="3303556"/>
          </a:xfrm>
          <a:prstGeom prst="rect">
            <a:avLst/>
          </a:prstGeom>
        </p:spPr>
      </p:pic>
    </p:spTree>
    <p:extLst>
      <p:ext uri="{BB962C8B-B14F-4D97-AF65-F5344CB8AC3E}">
        <p14:creationId xmlns:p14="http://schemas.microsoft.com/office/powerpoint/2010/main" val="10935710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44249-3DB2-BDC9-9439-B787D769FA57}"/>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5A333B9-F3B6-4D69-FB23-13DE92630482}"/>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CB5307E2-1E09-505E-DF6E-3CAA31441626}"/>
              </a:ext>
            </a:extLst>
          </p:cNvPr>
          <p:cNvSpPr>
            <a:spLocks noGrp="1"/>
          </p:cNvSpPr>
          <p:nvPr>
            <p:ph type="body" sz="quarter" idx="11"/>
          </p:nvPr>
        </p:nvSpPr>
        <p:spPr>
          <a:xfrm>
            <a:off x="173038" y="1280184"/>
            <a:ext cx="11636375" cy="1986891"/>
          </a:xfrm>
        </p:spPr>
        <p:txBody>
          <a:bodyPr/>
          <a:lstStyle/>
          <a:p>
            <a:r>
              <a:rPr lang="en-US" altLang="zh-CN" dirty="0"/>
              <a:t>6.2.3</a:t>
            </a:r>
            <a:r>
              <a:rPr lang="zh-CN" altLang="en-US" dirty="0"/>
              <a:t>　单表查询</a:t>
            </a:r>
            <a:endParaRPr lang="en-US" altLang="zh-CN" dirty="0"/>
          </a:p>
          <a:p>
            <a:r>
              <a:rPr lang="en-US" altLang="zh-CN" dirty="0"/>
              <a:t>7. </a:t>
            </a:r>
            <a:r>
              <a:rPr lang="zh-CN" altLang="en-US" dirty="0"/>
              <a:t>使用 </a:t>
            </a:r>
            <a:r>
              <a:rPr lang="en-US" altLang="zh-CN" dirty="0"/>
              <a:t>ORDER BY </a:t>
            </a:r>
            <a:r>
              <a:rPr lang="zh-CN" altLang="en-US" dirty="0"/>
              <a:t>关键字对查询结果进行排序</a:t>
            </a:r>
            <a:endParaRPr lang="en-US" altLang="zh-CN" dirty="0"/>
          </a:p>
          <a:p>
            <a:r>
              <a:rPr lang="zh-CN" altLang="en-US" dirty="0"/>
              <a:t>（</a:t>
            </a:r>
            <a:r>
              <a:rPr lang="en-US" altLang="zh-CN" dirty="0"/>
              <a:t>2</a:t>
            </a:r>
            <a:r>
              <a:rPr lang="zh-CN" altLang="en-US" dirty="0"/>
              <a:t>）多字段排序。</a:t>
            </a:r>
            <a:endParaRPr lang="en-US" altLang="zh-CN" dirty="0"/>
          </a:p>
          <a:p>
            <a:r>
              <a:rPr lang="zh-CN" altLang="en-US" dirty="0"/>
              <a:t>在进行多字段排序时，需要排序的各个字段按照从左至右的顺序决定优先级。例如：</a:t>
            </a:r>
            <a:endParaRPr lang="en-US" altLang="zh-CN" dirty="0"/>
          </a:p>
        </p:txBody>
      </p:sp>
      <p:pic>
        <p:nvPicPr>
          <p:cNvPr id="5" name="图片占位符 4">
            <a:extLst>
              <a:ext uri="{FF2B5EF4-FFF2-40B4-BE49-F238E27FC236}">
                <a16:creationId xmlns:a16="http://schemas.microsoft.com/office/drawing/2014/main" id="{2275823F-7C70-E8B3-5BCB-4F2A2199602D}"/>
              </a:ext>
            </a:extLst>
          </p:cNvPr>
          <p:cNvPicPr>
            <a:picLocks noGrp="1" noChangeAspect="1"/>
          </p:cNvPicPr>
          <p:nvPr>
            <p:ph type="pic" sz="quarter" idx="12"/>
          </p:nvPr>
        </p:nvPicPr>
        <p:blipFill rotWithShape="1">
          <a:blip r:embed="rId2"/>
          <a:srcRect l="5" t="-28684" r="-5" b="-284181"/>
          <a:stretch>
            <a:fillRect/>
          </a:stretch>
        </p:blipFill>
        <p:spPr>
          <a:xfrm>
            <a:off x="173672" y="3361409"/>
            <a:ext cx="11635136" cy="3303556"/>
          </a:xfrm>
          <a:prstGeom prst="rect">
            <a:avLst/>
          </a:prstGeom>
        </p:spPr>
      </p:pic>
    </p:spTree>
    <p:extLst>
      <p:ext uri="{BB962C8B-B14F-4D97-AF65-F5344CB8AC3E}">
        <p14:creationId xmlns:p14="http://schemas.microsoft.com/office/powerpoint/2010/main" val="288707601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6ADD1-5845-DCF2-229E-EF219F919585}"/>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8140C830-1465-AA3A-E41B-9C57969A82FC}"/>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432246CC-9A92-13A9-FC2D-5C20222A3667}"/>
              </a:ext>
            </a:extLst>
          </p:cNvPr>
          <p:cNvSpPr>
            <a:spLocks noGrp="1"/>
          </p:cNvSpPr>
          <p:nvPr>
            <p:ph type="body" sz="quarter" idx="11"/>
          </p:nvPr>
        </p:nvSpPr>
        <p:spPr>
          <a:xfrm>
            <a:off x="173038" y="1280184"/>
            <a:ext cx="11636375" cy="1986891"/>
          </a:xfrm>
        </p:spPr>
        <p:txBody>
          <a:bodyPr/>
          <a:lstStyle/>
          <a:p>
            <a:r>
              <a:rPr lang="en-US" altLang="zh-CN" dirty="0"/>
              <a:t>6.2.4</a:t>
            </a:r>
            <a:r>
              <a:rPr lang="zh-CN" altLang="en-US" dirty="0"/>
              <a:t>　多表查询</a:t>
            </a:r>
            <a:endParaRPr lang="en-US" altLang="zh-CN" dirty="0"/>
          </a:p>
          <a:p>
            <a:r>
              <a:rPr lang="en-US" altLang="zh-CN" dirty="0"/>
              <a:t>1. </a:t>
            </a:r>
            <a:r>
              <a:rPr lang="zh-CN" altLang="en-US" dirty="0"/>
              <a:t>内连接（</a:t>
            </a:r>
            <a:r>
              <a:rPr lang="en-US" altLang="zh-CN" dirty="0"/>
              <a:t>INNER JOIN</a:t>
            </a:r>
            <a:r>
              <a:rPr lang="zh-CN" altLang="en-US" dirty="0"/>
              <a:t>）</a:t>
            </a:r>
            <a:endParaRPr lang="en-US" altLang="zh-CN" dirty="0"/>
          </a:p>
          <a:p>
            <a:r>
              <a:rPr lang="zh-CN" altLang="en-US" dirty="0"/>
              <a:t>内连接查询会返回两个表中符合连接条件的记录，即只返回两个表中都存在的记录。内连接语句的语法格式如下：</a:t>
            </a:r>
            <a:endParaRPr lang="en-US" altLang="zh-CN" dirty="0"/>
          </a:p>
        </p:txBody>
      </p:sp>
      <p:pic>
        <p:nvPicPr>
          <p:cNvPr id="6" name="图片占位符 5">
            <a:extLst>
              <a:ext uri="{FF2B5EF4-FFF2-40B4-BE49-F238E27FC236}">
                <a16:creationId xmlns:a16="http://schemas.microsoft.com/office/drawing/2014/main" id="{9B4574A5-3ADC-CFC9-7724-AAEF52CEC1DD}"/>
              </a:ext>
            </a:extLst>
          </p:cNvPr>
          <p:cNvPicPr>
            <a:picLocks noGrp="1" noChangeAspect="1"/>
          </p:cNvPicPr>
          <p:nvPr>
            <p:ph type="pic" sz="quarter" idx="12"/>
          </p:nvPr>
        </p:nvPicPr>
        <p:blipFill rotWithShape="1">
          <a:blip r:embed="rId2"/>
          <a:srcRect t="-2265" b="-2265"/>
          <a:stretch>
            <a:fillRect/>
          </a:stretch>
        </p:blipFill>
        <p:spPr>
          <a:prstGeom prst="rect">
            <a:avLst/>
          </a:prstGeom>
        </p:spPr>
      </p:pic>
    </p:spTree>
    <p:extLst>
      <p:ext uri="{BB962C8B-B14F-4D97-AF65-F5344CB8AC3E}">
        <p14:creationId xmlns:p14="http://schemas.microsoft.com/office/powerpoint/2010/main" val="350881534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C7F6F-82D2-27E9-CEF6-401C6C871C6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5805A317-342C-305C-FFEB-4F64D7BA4E50}"/>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9AF2C63D-ABCB-558C-465C-06EDB64D9730}"/>
              </a:ext>
            </a:extLst>
          </p:cNvPr>
          <p:cNvSpPr>
            <a:spLocks noGrp="1"/>
          </p:cNvSpPr>
          <p:nvPr>
            <p:ph type="body" sz="quarter" idx="11"/>
          </p:nvPr>
        </p:nvSpPr>
        <p:spPr>
          <a:xfrm>
            <a:off x="173038" y="792872"/>
            <a:ext cx="11636375" cy="2474203"/>
          </a:xfrm>
        </p:spPr>
        <p:txBody>
          <a:bodyPr/>
          <a:lstStyle/>
          <a:p>
            <a:r>
              <a:rPr lang="en-US" altLang="zh-CN" dirty="0"/>
              <a:t>6.2.4</a:t>
            </a:r>
            <a:r>
              <a:rPr lang="zh-CN" altLang="en-US" dirty="0"/>
              <a:t>　多表查询</a:t>
            </a:r>
            <a:endParaRPr lang="en-US" altLang="zh-CN" dirty="0"/>
          </a:p>
          <a:p>
            <a:r>
              <a:rPr lang="en-US" altLang="zh-CN" dirty="0"/>
              <a:t>2. </a:t>
            </a:r>
            <a:r>
              <a:rPr lang="zh-CN" altLang="en-US" dirty="0"/>
              <a:t>自连接（</a:t>
            </a:r>
            <a:r>
              <a:rPr lang="en-US" altLang="zh-CN" dirty="0"/>
              <a:t>SELF JOIN</a:t>
            </a:r>
            <a:r>
              <a:rPr lang="zh-CN" altLang="en-US" dirty="0"/>
              <a:t>）</a:t>
            </a:r>
            <a:endParaRPr lang="en-US" altLang="zh-CN" dirty="0"/>
          </a:p>
          <a:p>
            <a:r>
              <a:rPr lang="zh-CN" altLang="en-US" dirty="0"/>
              <a:t>自连接查询是指连接同一张表中的两个或多个实例。自连接是一种特殊的连接，相互连接的表在物理意义上为同一张表，但在逻辑意义上被分成了两张表。这种查询通常用于需要比较同一个表中不同记录之间关系的情况。自连接语句的语法格式如下：</a:t>
            </a:r>
            <a:endParaRPr lang="en-US" altLang="zh-CN" dirty="0"/>
          </a:p>
        </p:txBody>
      </p:sp>
      <p:pic>
        <p:nvPicPr>
          <p:cNvPr id="5" name="图片占位符 4">
            <a:extLst>
              <a:ext uri="{FF2B5EF4-FFF2-40B4-BE49-F238E27FC236}">
                <a16:creationId xmlns:a16="http://schemas.microsoft.com/office/drawing/2014/main" id="{B24633C4-607A-1C8B-7605-A6BFA9E5430C}"/>
              </a:ext>
            </a:extLst>
          </p:cNvPr>
          <p:cNvPicPr>
            <a:picLocks noGrp="1" noChangeAspect="1"/>
          </p:cNvPicPr>
          <p:nvPr>
            <p:ph type="pic" sz="quarter" idx="12"/>
          </p:nvPr>
        </p:nvPicPr>
        <p:blipFill rotWithShape="1">
          <a:blip r:embed="rId2"/>
          <a:srcRect l="-3856" r="-3856"/>
          <a:stretch>
            <a:fillRect/>
          </a:stretch>
        </p:blipFill>
        <p:spPr>
          <a:prstGeom prst="rect">
            <a:avLst/>
          </a:prstGeom>
        </p:spPr>
      </p:pic>
    </p:spTree>
    <p:extLst>
      <p:ext uri="{BB962C8B-B14F-4D97-AF65-F5344CB8AC3E}">
        <p14:creationId xmlns:p14="http://schemas.microsoft.com/office/powerpoint/2010/main" val="368134949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49C2C-53E9-1806-0EF0-D3D55EB3964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D005A3B0-FFAD-FF2B-0D01-CDA1F6161142}"/>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BCC85713-1FA8-DC85-20F7-0D51F08584EF}"/>
              </a:ext>
            </a:extLst>
          </p:cNvPr>
          <p:cNvSpPr>
            <a:spLocks noGrp="1"/>
          </p:cNvSpPr>
          <p:nvPr>
            <p:ph type="body" sz="quarter" idx="11"/>
          </p:nvPr>
        </p:nvSpPr>
        <p:spPr>
          <a:xfrm>
            <a:off x="173038" y="792872"/>
            <a:ext cx="11636375" cy="2474203"/>
          </a:xfrm>
        </p:spPr>
        <p:txBody>
          <a:bodyPr/>
          <a:lstStyle/>
          <a:p>
            <a:r>
              <a:rPr lang="en-US" altLang="zh-CN" dirty="0"/>
              <a:t>6.2.4</a:t>
            </a:r>
            <a:r>
              <a:rPr lang="zh-CN" altLang="en-US" dirty="0"/>
              <a:t>　多表查询</a:t>
            </a:r>
            <a:endParaRPr lang="en-US" altLang="zh-CN" dirty="0"/>
          </a:p>
          <a:p>
            <a:r>
              <a:rPr lang="en-US" altLang="zh-CN" dirty="0"/>
              <a:t>3. </a:t>
            </a:r>
            <a:r>
              <a:rPr lang="zh-CN" altLang="en-US" dirty="0"/>
              <a:t>交叉连接（</a:t>
            </a:r>
            <a:r>
              <a:rPr lang="en-US" altLang="zh-CN" dirty="0"/>
              <a:t>CROSS JOIN</a:t>
            </a:r>
            <a:r>
              <a:rPr lang="zh-CN" altLang="en-US" dirty="0"/>
              <a:t>）</a:t>
            </a:r>
            <a:endParaRPr lang="en-US" altLang="zh-CN" dirty="0"/>
          </a:p>
          <a:p>
            <a:r>
              <a:rPr lang="zh-CN" altLang="en-US" dirty="0"/>
              <a:t>交叉连接查询即求两个表的笛卡儿积，返回的是两个表中所有可能的组合结果。交叉连接的结果集的行数为两个表行数的乘积，结果集的列数为两个表列数之和。这种查询适用于需要比较两个表之间所有可能匹配项的情况。交叉连接语句的语法格式如下：</a:t>
            </a:r>
            <a:endParaRPr lang="en-US" altLang="zh-CN" dirty="0"/>
          </a:p>
        </p:txBody>
      </p:sp>
      <p:pic>
        <p:nvPicPr>
          <p:cNvPr id="6" name="图片占位符 5">
            <a:extLst>
              <a:ext uri="{FF2B5EF4-FFF2-40B4-BE49-F238E27FC236}">
                <a16:creationId xmlns:a16="http://schemas.microsoft.com/office/drawing/2014/main" id="{7664EA88-1F68-21D2-B5AB-EA94D5614C40}"/>
              </a:ext>
            </a:extLst>
          </p:cNvPr>
          <p:cNvPicPr>
            <a:picLocks noGrp="1" noChangeAspect="1"/>
          </p:cNvPicPr>
          <p:nvPr>
            <p:ph type="pic" sz="quarter" idx="12"/>
          </p:nvPr>
        </p:nvPicPr>
        <p:blipFill rotWithShape="1">
          <a:blip r:embed="rId2"/>
          <a:srcRect l="5" t="-7985" r="-5" b="-88070"/>
          <a:stretch>
            <a:fillRect/>
          </a:stretch>
        </p:blipFill>
        <p:spPr>
          <a:xfrm>
            <a:off x="173672" y="3361409"/>
            <a:ext cx="11635136" cy="3303556"/>
          </a:xfrm>
          <a:prstGeom prst="rect">
            <a:avLst/>
          </a:prstGeom>
        </p:spPr>
      </p:pic>
    </p:spTree>
    <p:extLst>
      <p:ext uri="{BB962C8B-B14F-4D97-AF65-F5344CB8AC3E}">
        <p14:creationId xmlns:p14="http://schemas.microsoft.com/office/powerpoint/2010/main" val="163946150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44025-F003-4C23-C0F4-BDD2BF066D9B}"/>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C071A38A-83A9-6BD7-F753-0D0BC09EB8EE}"/>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D98AC2BA-21C3-87C2-5B27-96472A890F5C}"/>
              </a:ext>
            </a:extLst>
          </p:cNvPr>
          <p:cNvSpPr>
            <a:spLocks noGrp="1"/>
          </p:cNvSpPr>
          <p:nvPr>
            <p:ph type="body" sz="quarter" idx="11"/>
          </p:nvPr>
        </p:nvSpPr>
        <p:spPr>
          <a:xfrm>
            <a:off x="172433" y="882608"/>
            <a:ext cx="11636375" cy="2961516"/>
          </a:xfrm>
        </p:spPr>
        <p:txBody>
          <a:bodyPr/>
          <a:lstStyle/>
          <a:p>
            <a:r>
              <a:rPr lang="en-US" altLang="zh-CN" dirty="0"/>
              <a:t>6.2.4</a:t>
            </a:r>
            <a:r>
              <a:rPr lang="zh-CN" altLang="en-US" dirty="0"/>
              <a:t>　多表查询</a:t>
            </a:r>
            <a:endParaRPr lang="en-US" altLang="zh-CN" dirty="0"/>
          </a:p>
          <a:p>
            <a:r>
              <a:rPr lang="en-US" altLang="zh-CN" dirty="0"/>
              <a:t>4. </a:t>
            </a:r>
            <a:r>
              <a:rPr lang="zh-CN" altLang="en-US" dirty="0"/>
              <a:t>外连接（</a:t>
            </a:r>
            <a:r>
              <a:rPr lang="en-US" altLang="zh-CN" dirty="0"/>
              <a:t>OUTER JOIN</a:t>
            </a:r>
            <a:r>
              <a:rPr lang="zh-CN" altLang="en-US" dirty="0"/>
              <a:t>）</a:t>
            </a:r>
            <a:endParaRPr lang="en-US" altLang="zh-CN" dirty="0"/>
          </a:p>
          <a:p>
            <a:r>
              <a:rPr lang="zh-CN" altLang="en-US" dirty="0"/>
              <a:t>（</a:t>
            </a:r>
            <a:r>
              <a:rPr lang="en-US" altLang="zh-CN" dirty="0"/>
              <a:t>1</a:t>
            </a:r>
            <a:r>
              <a:rPr lang="zh-CN" altLang="en-US" dirty="0"/>
              <a:t>）左外连接。</a:t>
            </a:r>
            <a:endParaRPr lang="en-US" altLang="zh-CN" dirty="0"/>
          </a:p>
          <a:p>
            <a:r>
              <a:rPr lang="zh-CN" altLang="en-US" dirty="0"/>
              <a:t>左外连接将返回左表中的所有记录以及右表中连接字段相等的记录。如果左表中的某行在右表中没有匹配行，则在结果行中，右表的所有选择列表中的列均为空值。左外连接语句的语法格式如下：</a:t>
            </a:r>
            <a:endParaRPr lang="en-US" altLang="zh-CN" dirty="0"/>
          </a:p>
        </p:txBody>
      </p:sp>
      <p:pic>
        <p:nvPicPr>
          <p:cNvPr id="5" name="图片占位符 4">
            <a:extLst>
              <a:ext uri="{FF2B5EF4-FFF2-40B4-BE49-F238E27FC236}">
                <a16:creationId xmlns:a16="http://schemas.microsoft.com/office/drawing/2014/main" id="{103C9936-E637-27BD-B9C8-18E4C335A800}"/>
              </a:ext>
            </a:extLst>
          </p:cNvPr>
          <p:cNvPicPr>
            <a:picLocks noGrp="1" noChangeAspect="1"/>
          </p:cNvPicPr>
          <p:nvPr>
            <p:ph type="pic" sz="quarter" idx="12"/>
          </p:nvPr>
        </p:nvPicPr>
        <p:blipFill rotWithShape="1">
          <a:blip r:embed="rId2"/>
          <a:srcRect l="11" t="-77476" r="-11" b="-221311"/>
          <a:stretch>
            <a:fillRect/>
          </a:stretch>
        </p:blipFill>
        <p:spPr>
          <a:xfrm>
            <a:off x="173672" y="3361409"/>
            <a:ext cx="11635136" cy="3303556"/>
          </a:xfrm>
          <a:prstGeom prst="rect">
            <a:avLst/>
          </a:prstGeom>
        </p:spPr>
      </p:pic>
    </p:spTree>
    <p:extLst>
      <p:ext uri="{BB962C8B-B14F-4D97-AF65-F5344CB8AC3E}">
        <p14:creationId xmlns:p14="http://schemas.microsoft.com/office/powerpoint/2010/main" val="89905057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AD519-E627-4641-222A-35556A40969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9EE875F3-CC29-A131-92D7-D61821FDC4DD}"/>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A84BA58F-013F-B21A-A58A-DD7706D81C8E}"/>
              </a:ext>
            </a:extLst>
          </p:cNvPr>
          <p:cNvSpPr>
            <a:spLocks noGrp="1"/>
          </p:cNvSpPr>
          <p:nvPr>
            <p:ph type="body" sz="quarter" idx="11"/>
          </p:nvPr>
        </p:nvSpPr>
        <p:spPr>
          <a:xfrm>
            <a:off x="172433" y="882608"/>
            <a:ext cx="11636375" cy="2961516"/>
          </a:xfrm>
        </p:spPr>
        <p:txBody>
          <a:bodyPr/>
          <a:lstStyle/>
          <a:p>
            <a:r>
              <a:rPr lang="en-US" altLang="zh-CN" dirty="0"/>
              <a:t>6.2.4</a:t>
            </a:r>
            <a:r>
              <a:rPr lang="zh-CN" altLang="en-US" dirty="0"/>
              <a:t>　多表查询</a:t>
            </a:r>
            <a:endParaRPr lang="en-US" altLang="zh-CN" dirty="0"/>
          </a:p>
          <a:p>
            <a:r>
              <a:rPr lang="en-US" altLang="zh-CN" dirty="0"/>
              <a:t>4. </a:t>
            </a:r>
            <a:r>
              <a:rPr lang="zh-CN" altLang="en-US" dirty="0"/>
              <a:t>外连接（</a:t>
            </a:r>
            <a:r>
              <a:rPr lang="en-US" altLang="zh-CN" dirty="0"/>
              <a:t>OUTER JOIN</a:t>
            </a:r>
            <a:r>
              <a:rPr lang="zh-CN" altLang="en-US" dirty="0"/>
              <a:t>）</a:t>
            </a:r>
            <a:endParaRPr lang="en-US" altLang="zh-CN" dirty="0"/>
          </a:p>
          <a:p>
            <a:r>
              <a:rPr lang="zh-CN" altLang="en-US" dirty="0"/>
              <a:t>（</a:t>
            </a:r>
            <a:r>
              <a:rPr lang="en-US" altLang="zh-CN" dirty="0"/>
              <a:t>2</a:t>
            </a:r>
            <a:r>
              <a:rPr lang="zh-CN" altLang="en-US" dirty="0"/>
              <a:t>）右外连接。</a:t>
            </a:r>
            <a:endParaRPr lang="en-US" altLang="zh-CN" dirty="0"/>
          </a:p>
          <a:p>
            <a:r>
              <a:rPr lang="zh-CN" altLang="en-US" dirty="0"/>
              <a:t>右外连接将返回右表中的所有记录以及左表中连接字段相等的记录。如果右表中的某行在左表中没有匹配行，则在结果行中，左表的所有选择列表中的列均为空值。右外连接语句的语法格式如下：</a:t>
            </a:r>
            <a:endParaRPr lang="en-US" altLang="zh-CN" dirty="0"/>
          </a:p>
        </p:txBody>
      </p:sp>
      <p:pic>
        <p:nvPicPr>
          <p:cNvPr id="6" name="图片占位符 5">
            <a:extLst>
              <a:ext uri="{FF2B5EF4-FFF2-40B4-BE49-F238E27FC236}">
                <a16:creationId xmlns:a16="http://schemas.microsoft.com/office/drawing/2014/main" id="{4227D98A-CC62-01F1-238A-DC0DA30743E4}"/>
              </a:ext>
            </a:extLst>
          </p:cNvPr>
          <p:cNvPicPr>
            <a:picLocks noGrp="1" noChangeAspect="1"/>
          </p:cNvPicPr>
          <p:nvPr>
            <p:ph type="pic" sz="quarter" idx="12"/>
          </p:nvPr>
        </p:nvPicPr>
        <p:blipFill rotWithShape="1">
          <a:blip r:embed="rId2"/>
          <a:srcRect t="-80143" b="-232381"/>
          <a:stretch>
            <a:fillRect/>
          </a:stretch>
        </p:blipFill>
        <p:spPr>
          <a:xfrm>
            <a:off x="173672" y="3361409"/>
            <a:ext cx="11635136" cy="3303556"/>
          </a:xfrm>
          <a:prstGeom prst="rect">
            <a:avLst/>
          </a:prstGeom>
        </p:spPr>
      </p:pic>
    </p:spTree>
    <p:extLst>
      <p:ext uri="{BB962C8B-B14F-4D97-AF65-F5344CB8AC3E}">
        <p14:creationId xmlns:p14="http://schemas.microsoft.com/office/powerpoint/2010/main" val="329348230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82E24-50B1-F3B9-7873-8C0F2B3A69B8}"/>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D8E8CE3C-05FE-4705-F9B7-56E789F8AFAA}"/>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D9E07A76-124D-7AE1-FC80-830774E3C9CD}"/>
              </a:ext>
            </a:extLst>
          </p:cNvPr>
          <p:cNvSpPr>
            <a:spLocks noGrp="1"/>
          </p:cNvSpPr>
          <p:nvPr>
            <p:ph type="body" sz="quarter" idx="11"/>
          </p:nvPr>
        </p:nvSpPr>
        <p:spPr>
          <a:xfrm>
            <a:off x="172433" y="1857233"/>
            <a:ext cx="11636375" cy="1986891"/>
          </a:xfrm>
        </p:spPr>
        <p:txBody>
          <a:bodyPr/>
          <a:lstStyle/>
          <a:p>
            <a:r>
              <a:rPr lang="en-US" altLang="zh-CN" dirty="0"/>
              <a:t>6.2.5</a:t>
            </a:r>
            <a:r>
              <a:rPr lang="zh-CN" altLang="en-US" dirty="0"/>
              <a:t>　嵌套查询</a:t>
            </a:r>
            <a:endParaRPr lang="en-US" altLang="zh-CN" dirty="0"/>
          </a:p>
          <a:p>
            <a:r>
              <a:rPr lang="en-US" altLang="zh-CN" dirty="0"/>
              <a:t>1. </a:t>
            </a:r>
            <a:r>
              <a:rPr lang="zh-CN" altLang="en-US" dirty="0"/>
              <a:t>带 </a:t>
            </a:r>
            <a:r>
              <a:rPr lang="en-US" altLang="zh-CN" dirty="0"/>
              <a:t>IN </a:t>
            </a:r>
            <a:r>
              <a:rPr lang="zh-CN" altLang="en-US" dirty="0"/>
              <a:t>关键字的子查询</a:t>
            </a:r>
            <a:endParaRPr lang="en-US" altLang="zh-CN" dirty="0"/>
          </a:p>
          <a:p>
            <a:r>
              <a:rPr lang="zh-CN" altLang="en-US" dirty="0"/>
              <a:t>使用 </a:t>
            </a:r>
            <a:r>
              <a:rPr lang="en-US" altLang="zh-CN" dirty="0"/>
              <a:t>IN </a:t>
            </a:r>
            <a:r>
              <a:rPr lang="zh-CN" altLang="en-US" dirty="0"/>
              <a:t>关键字时，</a:t>
            </a:r>
            <a:r>
              <a:rPr lang="en-US" altLang="zh-CN" dirty="0"/>
              <a:t>IN </a:t>
            </a:r>
            <a:r>
              <a:rPr lang="zh-CN" altLang="en-US" dirty="0"/>
              <a:t>之前的字段或表达式会与 </a:t>
            </a:r>
            <a:r>
              <a:rPr lang="en-US" altLang="zh-CN" dirty="0"/>
              <a:t>IN </a:t>
            </a:r>
            <a:r>
              <a:rPr lang="zh-CN" altLang="en-US" dirty="0"/>
              <a:t>之后的子查询返回列表中的每一个值进行相等比较，从而实现与多个值的相等比较。</a:t>
            </a:r>
            <a:endParaRPr lang="en-US" altLang="zh-CN" dirty="0"/>
          </a:p>
        </p:txBody>
      </p:sp>
      <p:pic>
        <p:nvPicPr>
          <p:cNvPr id="5" name="图片占位符 4">
            <a:extLst>
              <a:ext uri="{FF2B5EF4-FFF2-40B4-BE49-F238E27FC236}">
                <a16:creationId xmlns:a16="http://schemas.microsoft.com/office/drawing/2014/main" id="{C0CD654D-362A-306F-3EE8-1FDEBCCB5A4E}"/>
              </a:ext>
            </a:extLst>
          </p:cNvPr>
          <p:cNvPicPr>
            <a:picLocks noGrp="1" noChangeAspect="1"/>
          </p:cNvPicPr>
          <p:nvPr>
            <p:ph type="pic" sz="quarter" idx="12"/>
          </p:nvPr>
        </p:nvPicPr>
        <p:blipFill rotWithShape="1">
          <a:blip r:embed="rId2"/>
          <a:srcRect t="-30705" b="-79437"/>
          <a:stretch>
            <a:fillRect/>
          </a:stretch>
        </p:blipFill>
        <p:spPr>
          <a:xfrm>
            <a:off x="173672" y="3361409"/>
            <a:ext cx="11635136" cy="3303556"/>
          </a:xfrm>
          <a:prstGeom prst="rect">
            <a:avLst/>
          </a:prstGeom>
        </p:spPr>
      </p:pic>
    </p:spTree>
    <p:extLst>
      <p:ext uri="{BB962C8B-B14F-4D97-AF65-F5344CB8AC3E}">
        <p14:creationId xmlns:p14="http://schemas.microsoft.com/office/powerpoint/2010/main" val="60651013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6BFB0-D64A-0E85-3908-15FD42C962B5}"/>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A074055A-414B-0B20-998D-895DE4F35444}"/>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576C1452-BF79-565A-91C0-04BA280E9FCD}"/>
              </a:ext>
            </a:extLst>
          </p:cNvPr>
          <p:cNvSpPr>
            <a:spLocks noGrp="1"/>
          </p:cNvSpPr>
          <p:nvPr>
            <p:ph type="body" sz="quarter" idx="11"/>
          </p:nvPr>
        </p:nvSpPr>
        <p:spPr>
          <a:xfrm>
            <a:off x="172433" y="1857233"/>
            <a:ext cx="11636375" cy="1986891"/>
          </a:xfrm>
        </p:spPr>
        <p:txBody>
          <a:bodyPr/>
          <a:lstStyle/>
          <a:p>
            <a:r>
              <a:rPr lang="en-US" altLang="zh-CN" dirty="0"/>
              <a:t>6.2.5</a:t>
            </a:r>
            <a:r>
              <a:rPr lang="zh-CN" altLang="en-US" dirty="0"/>
              <a:t>　嵌套查询</a:t>
            </a:r>
            <a:endParaRPr lang="en-US" altLang="zh-CN" dirty="0"/>
          </a:p>
          <a:p>
            <a:r>
              <a:rPr lang="en-US" altLang="zh-CN" dirty="0"/>
              <a:t>2. </a:t>
            </a:r>
            <a:r>
              <a:rPr lang="zh-CN" altLang="en-US" dirty="0"/>
              <a:t>带 </a:t>
            </a:r>
            <a:r>
              <a:rPr lang="en-US" altLang="zh-CN" dirty="0"/>
              <a:t>ALL </a:t>
            </a:r>
            <a:r>
              <a:rPr lang="zh-CN" altLang="en-US" dirty="0"/>
              <a:t>关键字的子查询</a:t>
            </a:r>
            <a:endParaRPr lang="en-US" altLang="zh-CN" dirty="0"/>
          </a:p>
          <a:p>
            <a:r>
              <a:rPr lang="zh-CN" altLang="en-US" dirty="0"/>
              <a:t>使用 </a:t>
            </a:r>
            <a:r>
              <a:rPr lang="en-US" altLang="zh-CN" dirty="0"/>
              <a:t>ALL </a:t>
            </a:r>
            <a:r>
              <a:rPr lang="zh-CN" altLang="en-US" dirty="0"/>
              <a:t>关键字时，只有满足内层查询返回的所有值时才可以执行外层查询。</a:t>
            </a:r>
            <a:r>
              <a:rPr lang="en-US" altLang="zh-CN" dirty="0"/>
              <a:t>“&lt;ALL”</a:t>
            </a:r>
            <a:r>
              <a:rPr lang="zh-CN" altLang="en-US" dirty="0"/>
              <a:t>表示小于子查询结果中的最小值，“</a:t>
            </a:r>
            <a:r>
              <a:rPr lang="en-US" altLang="zh-CN" dirty="0"/>
              <a:t>&gt;ALL”</a:t>
            </a:r>
            <a:r>
              <a:rPr lang="zh-CN" altLang="en-US" dirty="0"/>
              <a:t>表示大于子查询结果中的最大值。</a:t>
            </a:r>
            <a:endParaRPr lang="en-US" altLang="zh-CN" dirty="0"/>
          </a:p>
        </p:txBody>
      </p:sp>
      <p:pic>
        <p:nvPicPr>
          <p:cNvPr id="6" name="图片占位符 5">
            <a:extLst>
              <a:ext uri="{FF2B5EF4-FFF2-40B4-BE49-F238E27FC236}">
                <a16:creationId xmlns:a16="http://schemas.microsoft.com/office/drawing/2014/main" id="{983B1A06-1E90-284F-DCFA-2855038D9876}"/>
              </a:ext>
            </a:extLst>
          </p:cNvPr>
          <p:cNvPicPr>
            <a:picLocks noGrp="1" noChangeAspect="1"/>
          </p:cNvPicPr>
          <p:nvPr>
            <p:ph type="pic" sz="quarter" idx="12"/>
          </p:nvPr>
        </p:nvPicPr>
        <p:blipFill rotWithShape="1">
          <a:blip r:embed="rId2"/>
          <a:srcRect t="-30840" b="-80224"/>
          <a:stretch>
            <a:fillRect/>
          </a:stretch>
        </p:blipFill>
        <p:spPr>
          <a:xfrm>
            <a:off x="173672" y="3361409"/>
            <a:ext cx="11635136" cy="3303556"/>
          </a:xfrm>
          <a:prstGeom prst="rect">
            <a:avLst/>
          </a:prstGeom>
        </p:spPr>
      </p:pic>
    </p:spTree>
    <p:extLst>
      <p:ext uri="{BB962C8B-B14F-4D97-AF65-F5344CB8AC3E}">
        <p14:creationId xmlns:p14="http://schemas.microsoft.com/office/powerpoint/2010/main" val="224915978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35C2E-8F27-379E-8DC3-CC7CAF7BF8E0}"/>
            </a:ext>
          </a:extLst>
        </p:cNvPr>
        <p:cNvGrpSpPr/>
        <p:nvPr/>
      </p:nvGrpSpPr>
      <p:grpSpPr>
        <a:xfrm>
          <a:off x="0" y="0"/>
          <a:ext cx="0" cy="0"/>
          <a:chOff x="0" y="0"/>
          <a:chExt cx="0" cy="0"/>
        </a:xfrm>
      </p:grpSpPr>
      <p:pic>
        <p:nvPicPr>
          <p:cNvPr id="5" name="图片占位符 4">
            <a:extLst>
              <a:ext uri="{FF2B5EF4-FFF2-40B4-BE49-F238E27FC236}">
                <a16:creationId xmlns:a16="http://schemas.microsoft.com/office/drawing/2014/main" id="{F0BE5D11-C024-AD74-8168-4CBAEF1BFA42}"/>
              </a:ext>
            </a:extLst>
          </p:cNvPr>
          <p:cNvPicPr>
            <a:picLocks noGrp="1" noChangeAspect="1"/>
          </p:cNvPicPr>
          <p:nvPr>
            <p:ph type="pic" sz="quarter" idx="12"/>
          </p:nvPr>
        </p:nvPicPr>
        <p:blipFill rotWithShape="1">
          <a:blip r:embed="rId2"/>
          <a:srcRect t="-25156" b="-47011"/>
          <a:stretch>
            <a:fillRect/>
          </a:stretch>
        </p:blipFill>
        <p:spPr>
          <a:xfrm>
            <a:off x="173672" y="3361409"/>
            <a:ext cx="11635136" cy="3303556"/>
          </a:xfrm>
          <a:prstGeom prst="rect">
            <a:avLst/>
          </a:prstGeom>
        </p:spPr>
      </p:pic>
      <p:sp>
        <p:nvSpPr>
          <p:cNvPr id="8" name="文本占位符 7">
            <a:extLst>
              <a:ext uri="{FF2B5EF4-FFF2-40B4-BE49-F238E27FC236}">
                <a16:creationId xmlns:a16="http://schemas.microsoft.com/office/drawing/2014/main" id="{2E2ADEFA-8B7F-E101-7E33-21046CD5E28C}"/>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7C713909-6FDD-55DA-E421-07A555588FEC}"/>
              </a:ext>
            </a:extLst>
          </p:cNvPr>
          <p:cNvSpPr>
            <a:spLocks noGrp="1"/>
          </p:cNvSpPr>
          <p:nvPr>
            <p:ph type="body" sz="quarter" idx="11"/>
          </p:nvPr>
        </p:nvSpPr>
        <p:spPr>
          <a:xfrm>
            <a:off x="172433" y="1857233"/>
            <a:ext cx="11636375" cy="1986891"/>
          </a:xfrm>
        </p:spPr>
        <p:txBody>
          <a:bodyPr/>
          <a:lstStyle/>
          <a:p>
            <a:r>
              <a:rPr lang="en-US" altLang="zh-CN" dirty="0"/>
              <a:t>6.2.5</a:t>
            </a:r>
            <a:r>
              <a:rPr lang="zh-CN" altLang="en-US" dirty="0"/>
              <a:t>　嵌套查询</a:t>
            </a:r>
            <a:endParaRPr lang="en-US" altLang="zh-CN" dirty="0"/>
          </a:p>
          <a:p>
            <a:r>
              <a:rPr lang="en-US" altLang="zh-CN" dirty="0"/>
              <a:t>3. </a:t>
            </a:r>
            <a:r>
              <a:rPr lang="zh-CN" altLang="en-US" dirty="0"/>
              <a:t>带 </a:t>
            </a:r>
            <a:r>
              <a:rPr lang="en-US" altLang="zh-CN" dirty="0"/>
              <a:t>ANY </a:t>
            </a:r>
            <a:r>
              <a:rPr lang="zh-CN" altLang="en-US" dirty="0"/>
              <a:t>关键字的子查询</a:t>
            </a:r>
            <a:endParaRPr lang="en-US" altLang="zh-CN" dirty="0"/>
          </a:p>
          <a:p>
            <a:r>
              <a:rPr lang="zh-CN" altLang="en-US" dirty="0"/>
              <a:t>使用 </a:t>
            </a:r>
            <a:r>
              <a:rPr lang="en-US" altLang="zh-CN" dirty="0"/>
              <a:t>ANY </a:t>
            </a:r>
            <a:r>
              <a:rPr lang="zh-CN" altLang="en-US" dirty="0"/>
              <a:t>关键字时，只要满足内层查询返回值中的任意一个，就可以执行外层查询。</a:t>
            </a:r>
            <a:r>
              <a:rPr lang="en-US" altLang="zh-CN" dirty="0"/>
              <a:t>“&lt;ANY”</a:t>
            </a:r>
            <a:r>
              <a:rPr lang="zh-CN" altLang="en-US" dirty="0"/>
              <a:t>表示小于子查询结果中的最大值；“</a:t>
            </a:r>
            <a:r>
              <a:rPr lang="en-US" altLang="zh-CN" dirty="0"/>
              <a:t>&gt;ANY”</a:t>
            </a:r>
            <a:r>
              <a:rPr lang="zh-CN" altLang="en-US" dirty="0"/>
              <a:t>表示大于子查询结果中的最小值。</a:t>
            </a:r>
            <a:endParaRPr lang="en-US" altLang="zh-CN" dirty="0"/>
          </a:p>
        </p:txBody>
      </p:sp>
    </p:spTree>
    <p:extLst>
      <p:ext uri="{BB962C8B-B14F-4D97-AF65-F5344CB8AC3E}">
        <p14:creationId xmlns:p14="http://schemas.microsoft.com/office/powerpoint/2010/main" val="258053363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90F5C8A-6965-07D3-5983-C1B8E2C17665}"/>
              </a:ext>
            </a:extLst>
          </p:cNvPr>
          <p:cNvSpPr>
            <a:spLocks noGrp="1"/>
          </p:cNvSpPr>
          <p:nvPr>
            <p:ph type="body" sz="quarter" idx="10"/>
          </p:nvPr>
        </p:nvSpPr>
        <p:spPr/>
        <p:txBody>
          <a:bodyPr/>
          <a:lstStyle/>
          <a:p>
            <a:r>
              <a:rPr lang="en-US" altLang="zh-CN" dirty="0"/>
              <a:t>2.1 </a:t>
            </a:r>
            <a:r>
              <a:rPr lang="zh-CN" altLang="en-US" dirty="0"/>
              <a:t>需求分析</a:t>
            </a:r>
          </a:p>
        </p:txBody>
      </p:sp>
      <p:sp>
        <p:nvSpPr>
          <p:cNvPr id="5" name="文本占位符 4">
            <a:extLst>
              <a:ext uri="{FF2B5EF4-FFF2-40B4-BE49-F238E27FC236}">
                <a16:creationId xmlns:a16="http://schemas.microsoft.com/office/drawing/2014/main" id="{A1BFBC86-4485-BD58-A424-E8B493B35002}"/>
              </a:ext>
            </a:extLst>
          </p:cNvPr>
          <p:cNvSpPr>
            <a:spLocks noGrp="1"/>
          </p:cNvSpPr>
          <p:nvPr>
            <p:ph type="body" sz="quarter" idx="11"/>
          </p:nvPr>
        </p:nvSpPr>
        <p:spPr>
          <a:xfrm>
            <a:off x="193192" y="1328124"/>
            <a:ext cx="11635136" cy="4916859"/>
          </a:xfrm>
        </p:spPr>
        <p:txBody>
          <a:bodyPr/>
          <a:lstStyle/>
          <a:p>
            <a:r>
              <a:rPr lang="en-US" altLang="zh-CN" dirty="0"/>
              <a:t>2.1.1</a:t>
            </a:r>
            <a:r>
              <a:rPr lang="zh-CN" altLang="en-US" dirty="0"/>
              <a:t>　需求分析的内容</a:t>
            </a:r>
            <a:endParaRPr lang="en-US" altLang="zh-CN" dirty="0"/>
          </a:p>
          <a:p>
            <a:r>
              <a:rPr lang="zh-CN" altLang="en-US" dirty="0"/>
              <a:t>在进行数据库设计之前，开发人员要确定待开发的系统需要做什么，需要存储和使用哪些数据，以及需要什么样的运行环境并达到什么样的性能指标。</a:t>
            </a:r>
            <a:endParaRPr lang="en-US" altLang="zh-CN" dirty="0"/>
          </a:p>
          <a:p>
            <a:r>
              <a:rPr lang="zh-CN" altLang="en-US" dirty="0"/>
              <a:t>需求分析分为信息需求、处理需求、安全性和完整性需求 </a:t>
            </a:r>
            <a:r>
              <a:rPr lang="en-US" altLang="zh-CN" dirty="0"/>
              <a:t>3 </a:t>
            </a:r>
            <a:r>
              <a:rPr lang="zh-CN" altLang="en-US" dirty="0"/>
              <a:t>个方面。其中，信息需求描述了用户将向数据库中输入和输出的数据，以及数据之间的联系；处理需求描述了系统需要执行的操作功能和优先级，以及用户响应的时间和处理方式；安全性和完整性需求描述了不同用户对数据库的使用和操作情况，以及数据之间的关联关系和取值范围。</a:t>
            </a:r>
          </a:p>
          <a:p>
            <a:r>
              <a:rPr lang="zh-CN" altLang="en-US" dirty="0"/>
              <a:t>需求分析阶段的输出是需求说明书，它是用户和设计者之间的“合同”，设计者先以其为依据进行数据库设计，再以其为依据测试和验收数据库。</a:t>
            </a:r>
          </a:p>
        </p:txBody>
      </p:sp>
    </p:spTree>
    <p:extLst>
      <p:ext uri="{BB962C8B-B14F-4D97-AF65-F5344CB8AC3E}">
        <p14:creationId xmlns:p14="http://schemas.microsoft.com/office/powerpoint/2010/main" val="419442398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9D07C-CA51-9C72-91B5-BC1FE08CCE12}"/>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20668866-3716-BFFE-14A0-455473A09EAB}"/>
              </a:ext>
            </a:extLst>
          </p:cNvPr>
          <p:cNvSpPr>
            <a:spLocks noGrp="1"/>
          </p:cNvSpPr>
          <p:nvPr>
            <p:ph type="body" sz="quarter" idx="10"/>
          </p:nvPr>
        </p:nvSpPr>
        <p:spPr>
          <a:xfrm>
            <a:off x="934668" y="164713"/>
            <a:ext cx="10878161" cy="558800"/>
          </a:xfrm>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A2CA5A8E-9EF9-D892-18EF-97CE3656B858}"/>
              </a:ext>
            </a:extLst>
          </p:cNvPr>
          <p:cNvSpPr>
            <a:spLocks noGrp="1"/>
          </p:cNvSpPr>
          <p:nvPr>
            <p:ph type="body" sz="quarter" idx="11"/>
          </p:nvPr>
        </p:nvSpPr>
        <p:spPr>
          <a:xfrm>
            <a:off x="172433" y="1369921"/>
            <a:ext cx="11636375" cy="2474203"/>
          </a:xfrm>
        </p:spPr>
        <p:txBody>
          <a:bodyPr/>
          <a:lstStyle/>
          <a:p>
            <a:r>
              <a:rPr lang="en-US" altLang="zh-CN" dirty="0"/>
              <a:t>6.2.5</a:t>
            </a:r>
            <a:r>
              <a:rPr lang="zh-CN" altLang="en-US" dirty="0"/>
              <a:t>　嵌套查询</a:t>
            </a:r>
            <a:endParaRPr lang="en-US" altLang="zh-CN" dirty="0"/>
          </a:p>
          <a:p>
            <a:r>
              <a:rPr lang="en-US" altLang="zh-CN" dirty="0"/>
              <a:t>4. </a:t>
            </a:r>
            <a:r>
              <a:rPr lang="zh-CN" altLang="en-US" dirty="0"/>
              <a:t>带 </a:t>
            </a:r>
            <a:r>
              <a:rPr lang="en-US" altLang="zh-CN" dirty="0"/>
              <a:t>EXISTS </a:t>
            </a:r>
            <a:r>
              <a:rPr lang="zh-CN" altLang="en-US" dirty="0"/>
              <a:t>关键字的子查询</a:t>
            </a:r>
            <a:endParaRPr lang="en-US" altLang="zh-CN" dirty="0"/>
          </a:p>
          <a:p>
            <a:r>
              <a:rPr lang="en-US" altLang="zh-CN" dirty="0"/>
              <a:t>EXISTS </a:t>
            </a:r>
            <a:r>
              <a:rPr lang="zh-CN" altLang="en-US" dirty="0"/>
              <a:t>关键字用于比较子查询返回结果的每一行。使用 </a:t>
            </a:r>
            <a:r>
              <a:rPr lang="en-US" altLang="zh-CN" dirty="0"/>
              <a:t>EXISTS </a:t>
            </a:r>
            <a:r>
              <a:rPr lang="zh-CN" altLang="en-US" dirty="0"/>
              <a:t>关键字时应注意，外层查询的 </a:t>
            </a:r>
            <a:r>
              <a:rPr lang="en-US" altLang="zh-CN" dirty="0"/>
              <a:t>WHERE </a:t>
            </a:r>
            <a:r>
              <a:rPr lang="zh-CN" altLang="en-US" dirty="0"/>
              <a:t>子句格式为 </a:t>
            </a:r>
            <a:r>
              <a:rPr lang="en-US" altLang="zh-CN" dirty="0"/>
              <a:t>WHERE EXISTS </a:t>
            </a:r>
            <a:r>
              <a:rPr lang="zh-CN" altLang="en-US" dirty="0"/>
              <a:t>；内层子查询中必须有 </a:t>
            </a:r>
            <a:r>
              <a:rPr lang="en-US" altLang="zh-CN" dirty="0"/>
              <a:t>WHERE </a:t>
            </a:r>
            <a:r>
              <a:rPr lang="zh-CN" altLang="en-US" dirty="0"/>
              <a:t>子句，用于给出外层查询和内层子查询所使用的表的连接条件。</a:t>
            </a:r>
            <a:endParaRPr lang="en-US" altLang="zh-CN" dirty="0"/>
          </a:p>
        </p:txBody>
      </p:sp>
      <p:pic>
        <p:nvPicPr>
          <p:cNvPr id="6" name="图片占位符 5">
            <a:extLst>
              <a:ext uri="{FF2B5EF4-FFF2-40B4-BE49-F238E27FC236}">
                <a16:creationId xmlns:a16="http://schemas.microsoft.com/office/drawing/2014/main" id="{917278BE-0924-4EEA-22D8-26288CC418A5}"/>
              </a:ext>
            </a:extLst>
          </p:cNvPr>
          <p:cNvPicPr>
            <a:picLocks noGrp="1" noChangeAspect="1"/>
          </p:cNvPicPr>
          <p:nvPr>
            <p:ph type="pic" sz="quarter" idx="12"/>
          </p:nvPr>
        </p:nvPicPr>
        <p:blipFill rotWithShape="1">
          <a:blip r:embed="rId2"/>
          <a:srcRect t="-35984" b="-75254"/>
          <a:stretch>
            <a:fillRect/>
          </a:stretch>
        </p:blipFill>
        <p:spPr>
          <a:xfrm>
            <a:off x="173672" y="3361409"/>
            <a:ext cx="11635136" cy="3303556"/>
          </a:xfrm>
          <a:prstGeom prst="rect">
            <a:avLst/>
          </a:prstGeom>
        </p:spPr>
      </p:pic>
    </p:spTree>
    <p:extLst>
      <p:ext uri="{BB962C8B-B14F-4D97-AF65-F5344CB8AC3E}">
        <p14:creationId xmlns:p14="http://schemas.microsoft.com/office/powerpoint/2010/main" val="53150728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DF51D-1BE4-89AF-A98F-F4AE174ADFED}"/>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C0AFC53-917A-08B0-2A8E-599A1E363095}"/>
              </a:ext>
            </a:extLst>
          </p:cNvPr>
          <p:cNvSpPr>
            <a:spLocks noGrp="1"/>
          </p:cNvSpPr>
          <p:nvPr>
            <p:ph type="body" sz="quarter" idx="10"/>
          </p:nvPr>
        </p:nvSpPr>
        <p:spPr/>
        <p:txBody>
          <a:bodyPr/>
          <a:lstStyle/>
          <a:p>
            <a:r>
              <a:rPr lang="en-US" altLang="zh-CN" dirty="0"/>
              <a:t>6.2 </a:t>
            </a:r>
            <a:r>
              <a:rPr lang="zh-CN" altLang="en-US" dirty="0"/>
              <a:t>使用 </a:t>
            </a:r>
            <a:r>
              <a:rPr lang="en-US" altLang="zh-CN" dirty="0"/>
              <a:t>T-SQL </a:t>
            </a:r>
            <a:r>
              <a:rPr lang="zh-CN" altLang="en-US" dirty="0"/>
              <a:t>查询数据</a:t>
            </a:r>
          </a:p>
        </p:txBody>
      </p:sp>
      <p:sp>
        <p:nvSpPr>
          <p:cNvPr id="9" name="文本占位符 8">
            <a:extLst>
              <a:ext uri="{FF2B5EF4-FFF2-40B4-BE49-F238E27FC236}">
                <a16:creationId xmlns:a16="http://schemas.microsoft.com/office/drawing/2014/main" id="{45AEAA9C-A634-2A71-6545-5D9C63F7F211}"/>
              </a:ext>
            </a:extLst>
          </p:cNvPr>
          <p:cNvSpPr>
            <a:spLocks noGrp="1"/>
          </p:cNvSpPr>
          <p:nvPr>
            <p:ph type="body" sz="quarter" idx="11"/>
          </p:nvPr>
        </p:nvSpPr>
        <p:spPr>
          <a:xfrm>
            <a:off x="193192" y="2305795"/>
            <a:ext cx="11635136" cy="2961516"/>
          </a:xfrm>
        </p:spPr>
        <p:txBody>
          <a:bodyPr/>
          <a:lstStyle/>
          <a:p>
            <a:r>
              <a:rPr lang="en-US" altLang="zh-CN" dirty="0"/>
              <a:t>6.2.5</a:t>
            </a:r>
            <a:r>
              <a:rPr lang="zh-CN" altLang="en-US" dirty="0"/>
              <a:t>　嵌套查询</a:t>
            </a:r>
            <a:endParaRPr lang="en-US" altLang="zh-CN" dirty="0"/>
          </a:p>
          <a:p>
            <a:r>
              <a:rPr lang="en-US" altLang="zh-CN" dirty="0"/>
              <a:t>4. </a:t>
            </a:r>
            <a:r>
              <a:rPr lang="zh-CN" altLang="en-US" dirty="0"/>
              <a:t>带 </a:t>
            </a:r>
            <a:r>
              <a:rPr lang="en-US" altLang="zh-CN" dirty="0"/>
              <a:t>EXISTS </a:t>
            </a:r>
            <a:r>
              <a:rPr lang="zh-CN" altLang="en-US" dirty="0"/>
              <a:t>关键字的子查询</a:t>
            </a:r>
            <a:endParaRPr lang="en-US" altLang="zh-CN" dirty="0"/>
          </a:p>
          <a:p>
            <a:r>
              <a:rPr lang="en-US" altLang="zh-CN" dirty="0"/>
              <a:t>EXISTS </a:t>
            </a:r>
            <a:r>
              <a:rPr lang="zh-CN" altLang="en-US" dirty="0"/>
              <a:t>关键字用于检查子查询是否有返回行。如果子查询返回至少一行，则</a:t>
            </a:r>
            <a:r>
              <a:rPr lang="en-US" altLang="zh-CN" dirty="0"/>
              <a:t>EXISTS </a:t>
            </a:r>
            <a:r>
              <a:rPr lang="zh-CN" altLang="en-US" dirty="0"/>
              <a:t>条件为真，执行外层查询，否则不执行外层查询。</a:t>
            </a:r>
          </a:p>
          <a:p>
            <a:r>
              <a:rPr lang="zh-CN" altLang="en-US" dirty="0"/>
              <a:t>虽然子查询功能强大，但在某些情况下可能会导致性能下降的问题，特别是在处理大数据集时。因此需要评估是否可以通过连接查询来替代子查询以提高效率。</a:t>
            </a:r>
            <a:endParaRPr lang="en-US" altLang="zh-CN" dirty="0"/>
          </a:p>
        </p:txBody>
      </p:sp>
    </p:spTree>
    <p:extLst>
      <p:ext uri="{BB962C8B-B14F-4D97-AF65-F5344CB8AC3E}">
        <p14:creationId xmlns:p14="http://schemas.microsoft.com/office/powerpoint/2010/main" val="328324284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C7D00C97-B18A-FA17-CACF-A6BEBFA6C657}"/>
              </a:ext>
            </a:extLst>
          </p:cNvPr>
          <p:cNvSpPr>
            <a:spLocks noGrp="1"/>
          </p:cNvSpPr>
          <p:nvPr>
            <p:ph type="body" sz="quarter" idx="14"/>
          </p:nvPr>
        </p:nvSpPr>
        <p:spPr>
          <a:xfrm>
            <a:off x="2743441" y="2673707"/>
            <a:ext cx="7989662" cy="1467068"/>
          </a:xfrm>
        </p:spPr>
        <p:txBody>
          <a:bodyPr/>
          <a:lstStyle/>
          <a:p>
            <a:r>
              <a:rPr lang="en-US" altLang="zh-CN" dirty="0"/>
              <a:t>EB-Shop </a:t>
            </a:r>
            <a:r>
              <a:rPr lang="zh-CN" altLang="en-US" dirty="0"/>
              <a:t>线上书城数据录入与</a:t>
            </a:r>
            <a:endParaRPr lang="en-US" altLang="zh-CN" dirty="0"/>
          </a:p>
          <a:p>
            <a:r>
              <a:rPr lang="zh-CN" altLang="en-US" dirty="0"/>
              <a:t>查询实现</a:t>
            </a:r>
          </a:p>
        </p:txBody>
      </p:sp>
      <p:sp>
        <p:nvSpPr>
          <p:cNvPr id="5" name="文本占位符 4">
            <a:extLst>
              <a:ext uri="{FF2B5EF4-FFF2-40B4-BE49-F238E27FC236}">
                <a16:creationId xmlns:a16="http://schemas.microsoft.com/office/drawing/2014/main" id="{E5B83334-01E3-3DAF-5D3B-C14EC93D28A1}"/>
              </a:ext>
            </a:extLst>
          </p:cNvPr>
          <p:cNvSpPr>
            <a:spLocks noGrp="1"/>
          </p:cNvSpPr>
          <p:nvPr>
            <p:ph type="body" sz="quarter" idx="15"/>
          </p:nvPr>
        </p:nvSpPr>
        <p:spPr/>
        <p:txBody>
          <a:bodyPr/>
          <a:lstStyle/>
          <a:p>
            <a:r>
              <a:rPr lang="zh-CN" altLang="en-US" dirty="0"/>
              <a:t>任务实施</a:t>
            </a:r>
          </a:p>
        </p:txBody>
      </p:sp>
    </p:spTree>
    <p:extLst>
      <p:ext uri="{BB962C8B-B14F-4D97-AF65-F5344CB8AC3E}">
        <p14:creationId xmlns:p14="http://schemas.microsoft.com/office/powerpoint/2010/main" val="309331497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89FF36F-B821-7C23-A628-616E512D25E0}"/>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0824FB6E-F404-8213-F0AA-989696BF645E}"/>
              </a:ext>
            </a:extLst>
          </p:cNvPr>
          <p:cNvSpPr>
            <a:spLocks noGrp="1"/>
          </p:cNvSpPr>
          <p:nvPr>
            <p:ph type="body" sz="quarter" idx="11"/>
          </p:nvPr>
        </p:nvSpPr>
        <p:spPr>
          <a:xfrm>
            <a:off x="193192" y="1331169"/>
            <a:ext cx="5623146" cy="4910768"/>
          </a:xfrm>
        </p:spPr>
        <p:txBody>
          <a:bodyPr/>
          <a:lstStyle/>
          <a:p>
            <a:r>
              <a:rPr lang="en-US" altLang="zh-CN" dirty="0"/>
              <a:t>1. </a:t>
            </a:r>
            <a:r>
              <a:rPr lang="zh-CN" altLang="en-US" dirty="0"/>
              <a:t>使用 </a:t>
            </a:r>
            <a:r>
              <a:rPr lang="en-US" altLang="zh-CN" dirty="0"/>
              <a:t>SSMS </a:t>
            </a:r>
            <a:r>
              <a:rPr lang="zh-CN" altLang="en-US" dirty="0"/>
              <a:t>插入数据</a:t>
            </a:r>
            <a:endParaRPr lang="en-US" altLang="zh-CN" dirty="0"/>
          </a:p>
          <a:p>
            <a:r>
              <a:rPr lang="zh-CN" altLang="en-US" dirty="0"/>
              <a:t>表格创建完成后，即可插入数据。使用 </a:t>
            </a:r>
            <a:r>
              <a:rPr lang="en-US" altLang="zh-CN" dirty="0"/>
              <a:t>SSMS </a:t>
            </a:r>
            <a:r>
              <a:rPr lang="zh-CN" altLang="en-US" dirty="0"/>
              <a:t>插入数据的方法有两种。</a:t>
            </a:r>
            <a:endParaRPr lang="en-US" altLang="zh-CN" dirty="0"/>
          </a:p>
          <a:p>
            <a:r>
              <a:rPr lang="zh-CN" altLang="en-US" dirty="0"/>
              <a:t>方法一：使用“编辑前 </a:t>
            </a:r>
            <a:r>
              <a:rPr lang="en-US" altLang="zh-CN" dirty="0"/>
              <a:t>200 </a:t>
            </a:r>
            <a:r>
              <a:rPr lang="zh-CN" altLang="en-US" dirty="0"/>
              <a:t>行”命令（以 </a:t>
            </a:r>
            <a:r>
              <a:rPr lang="en-US" altLang="zh-CN" dirty="0"/>
              <a:t>Books </a:t>
            </a:r>
            <a:r>
              <a:rPr lang="zh-CN" altLang="en-US" dirty="0"/>
              <a:t>表为例）。在对象资源管理器中展开 </a:t>
            </a:r>
            <a:r>
              <a:rPr lang="en-US" altLang="zh-CN" dirty="0" err="1"/>
              <a:t>EB_Shop</a:t>
            </a:r>
            <a:r>
              <a:rPr lang="en-US" altLang="zh-CN" dirty="0"/>
              <a:t> </a:t>
            </a:r>
            <a:r>
              <a:rPr lang="zh-CN" altLang="en-US" dirty="0"/>
              <a:t>数据库中的“表”节点，右键单击 </a:t>
            </a:r>
            <a:r>
              <a:rPr lang="en-US" altLang="zh-CN" dirty="0"/>
              <a:t>Books </a:t>
            </a:r>
            <a:r>
              <a:rPr lang="zh-CN" altLang="en-US" dirty="0"/>
              <a:t>表，在弹出的快捷菜单中选择“编辑前 </a:t>
            </a:r>
            <a:r>
              <a:rPr lang="en-US" altLang="zh-CN" dirty="0"/>
              <a:t>200 </a:t>
            </a:r>
            <a:r>
              <a:rPr lang="zh-CN" altLang="en-US" dirty="0"/>
              <a:t>行”选项，如图 </a:t>
            </a:r>
            <a:r>
              <a:rPr lang="en-US" altLang="zh-CN" dirty="0"/>
              <a:t>6-1 </a:t>
            </a:r>
            <a:r>
              <a:rPr lang="zh-CN" altLang="en-US" dirty="0"/>
              <a:t>所示。这时将打开一个表编辑界面，可以直接在表中添加或修改数据，如图 </a:t>
            </a:r>
            <a:r>
              <a:rPr lang="en-US" altLang="zh-CN" dirty="0"/>
              <a:t>6-2 </a:t>
            </a:r>
            <a:r>
              <a:rPr lang="zh-CN" altLang="en-US" dirty="0"/>
              <a:t>所示。</a:t>
            </a:r>
          </a:p>
        </p:txBody>
      </p:sp>
      <p:pic>
        <p:nvPicPr>
          <p:cNvPr id="16" name="图片占位符 15">
            <a:extLst>
              <a:ext uri="{FF2B5EF4-FFF2-40B4-BE49-F238E27FC236}">
                <a16:creationId xmlns:a16="http://schemas.microsoft.com/office/drawing/2014/main" id="{481FDF99-BE36-2660-DE29-1E6EEDE6CF90}"/>
              </a:ext>
            </a:extLst>
          </p:cNvPr>
          <p:cNvPicPr>
            <a:picLocks noGrp="1" noChangeAspect="1"/>
          </p:cNvPicPr>
          <p:nvPr>
            <p:ph type="pic" sz="quarter" idx="12"/>
          </p:nvPr>
        </p:nvPicPr>
        <p:blipFill rotWithShape="1">
          <a:blip r:embed="rId2"/>
          <a:srcRect l="-23592" r="-23592"/>
          <a:stretch>
            <a:fillRect/>
          </a:stretch>
        </p:blipFill>
        <p:spPr>
          <a:prstGeom prst="rect">
            <a:avLst/>
          </a:prstGeom>
        </p:spPr>
      </p:pic>
    </p:spTree>
    <p:extLst>
      <p:ext uri="{BB962C8B-B14F-4D97-AF65-F5344CB8AC3E}">
        <p14:creationId xmlns:p14="http://schemas.microsoft.com/office/powerpoint/2010/main" val="288233530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EF58F-B513-CDD9-02B9-E2D501FE20B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D1C47FE-A13A-2C3E-D6E7-73876F66E689}"/>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B8AC44C0-27E5-5046-4320-D6CC48DE48F0}"/>
              </a:ext>
            </a:extLst>
          </p:cNvPr>
          <p:cNvSpPr>
            <a:spLocks noGrp="1"/>
          </p:cNvSpPr>
          <p:nvPr>
            <p:ph type="body" sz="quarter" idx="11"/>
          </p:nvPr>
        </p:nvSpPr>
        <p:spPr>
          <a:xfrm>
            <a:off x="193192" y="2549452"/>
            <a:ext cx="5623146" cy="2474203"/>
          </a:xfrm>
        </p:spPr>
        <p:txBody>
          <a:bodyPr/>
          <a:lstStyle/>
          <a:p>
            <a:r>
              <a:rPr lang="en-US" altLang="zh-CN" dirty="0"/>
              <a:t>1. </a:t>
            </a:r>
            <a:r>
              <a:rPr lang="zh-CN" altLang="en-US" dirty="0"/>
              <a:t>使用 </a:t>
            </a:r>
            <a:r>
              <a:rPr lang="en-US" altLang="zh-CN" dirty="0"/>
              <a:t>SSMS </a:t>
            </a:r>
            <a:r>
              <a:rPr lang="zh-CN" altLang="en-US" dirty="0"/>
              <a:t>插入数据</a:t>
            </a:r>
            <a:endParaRPr lang="en-US" altLang="zh-CN" dirty="0"/>
          </a:p>
          <a:p>
            <a:r>
              <a:rPr lang="zh-CN" altLang="en-US" dirty="0"/>
              <a:t>接下来在各列中输入新记录的数据，对于每一行新数据，只需从左至右依次填写对应的字段值，一列输入完毕，按 </a:t>
            </a:r>
            <a:r>
              <a:rPr lang="en-US" altLang="zh-CN" dirty="0"/>
              <a:t>Enter </a:t>
            </a:r>
            <a:r>
              <a:rPr lang="zh-CN" altLang="en-US" dirty="0"/>
              <a:t>键即可，如图 </a:t>
            </a:r>
            <a:r>
              <a:rPr lang="en-US" altLang="zh-CN" dirty="0"/>
              <a:t>6-3 </a:t>
            </a:r>
            <a:r>
              <a:rPr lang="zh-CN" altLang="en-US" dirty="0"/>
              <a:t>所示。</a:t>
            </a:r>
            <a:endParaRPr lang="en-US" altLang="zh-CN" dirty="0"/>
          </a:p>
        </p:txBody>
      </p:sp>
      <p:pic>
        <p:nvPicPr>
          <p:cNvPr id="7" name="图片占位符 6">
            <a:extLst>
              <a:ext uri="{FF2B5EF4-FFF2-40B4-BE49-F238E27FC236}">
                <a16:creationId xmlns:a16="http://schemas.microsoft.com/office/drawing/2014/main" id="{19CEE8F7-75E9-A135-BF79-BECD1E680D0C}"/>
              </a:ext>
            </a:extLst>
          </p:cNvPr>
          <p:cNvPicPr>
            <a:picLocks noGrp="1" noChangeAspect="1"/>
          </p:cNvPicPr>
          <p:nvPr>
            <p:ph type="pic" sz="quarter" idx="12"/>
          </p:nvPr>
        </p:nvPicPr>
        <p:blipFill rotWithShape="1">
          <a:blip r:embed="rId2"/>
          <a:srcRect t="-35505" b="-35505"/>
          <a:stretch>
            <a:fillRect/>
          </a:stretch>
        </p:blipFill>
        <p:spPr>
          <a:prstGeom prst="rect">
            <a:avLst/>
          </a:prstGeom>
        </p:spPr>
      </p:pic>
    </p:spTree>
    <p:extLst>
      <p:ext uri="{BB962C8B-B14F-4D97-AF65-F5344CB8AC3E}">
        <p14:creationId xmlns:p14="http://schemas.microsoft.com/office/powerpoint/2010/main" val="41933895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4B349-8397-F6C5-93D1-03878242526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A6473E9-524F-7833-55ED-F0689734694B}"/>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DF49D8DC-7995-E06F-D683-AEBDBB0A726C}"/>
              </a:ext>
            </a:extLst>
          </p:cNvPr>
          <p:cNvSpPr>
            <a:spLocks noGrp="1"/>
          </p:cNvSpPr>
          <p:nvPr>
            <p:ph type="body" sz="quarter" idx="11"/>
          </p:nvPr>
        </p:nvSpPr>
        <p:spPr>
          <a:xfrm>
            <a:off x="193192" y="843857"/>
            <a:ext cx="5623146" cy="5885394"/>
          </a:xfrm>
        </p:spPr>
        <p:txBody>
          <a:bodyPr/>
          <a:lstStyle/>
          <a:p>
            <a:r>
              <a:rPr lang="en-US" altLang="zh-CN" dirty="0"/>
              <a:t>1. </a:t>
            </a:r>
            <a:r>
              <a:rPr lang="zh-CN" altLang="en-US" dirty="0"/>
              <a:t>使用 </a:t>
            </a:r>
            <a:r>
              <a:rPr lang="en-US" altLang="zh-CN" dirty="0"/>
              <a:t>SSMS </a:t>
            </a:r>
            <a:r>
              <a:rPr lang="zh-CN" altLang="en-US" dirty="0"/>
              <a:t>插入数据</a:t>
            </a:r>
            <a:endParaRPr lang="en-US" altLang="zh-CN" dirty="0"/>
          </a:p>
          <a:p>
            <a:r>
              <a:rPr lang="zh-CN" altLang="en-US" dirty="0"/>
              <a:t>由于 </a:t>
            </a:r>
            <a:r>
              <a:rPr lang="en-US" altLang="zh-CN" dirty="0"/>
              <a:t>Books </a:t>
            </a:r>
            <a:r>
              <a:rPr lang="zh-CN" altLang="en-US" dirty="0"/>
              <a:t>表结构定义中，</a:t>
            </a:r>
            <a:r>
              <a:rPr lang="en-US" altLang="zh-CN" dirty="0" err="1"/>
              <a:t>b_id</a:t>
            </a:r>
            <a:r>
              <a:rPr lang="en-US" altLang="zh-CN" dirty="0"/>
              <a:t> </a:t>
            </a:r>
            <a:r>
              <a:rPr lang="zh-CN" altLang="en-US" dirty="0"/>
              <a:t>是一个自增的主键 </a:t>
            </a:r>
            <a:r>
              <a:rPr lang="en-US" altLang="zh-CN" dirty="0"/>
              <a:t>IDENTITY(1,1)</a:t>
            </a:r>
            <a:r>
              <a:rPr lang="zh-CN" altLang="en-US" dirty="0"/>
              <a:t>，这意味着每插入一条新记录，</a:t>
            </a:r>
            <a:r>
              <a:rPr lang="en-US" altLang="zh-CN" dirty="0"/>
              <a:t>SQL Server </a:t>
            </a:r>
            <a:r>
              <a:rPr lang="zh-CN" altLang="en-US" dirty="0"/>
              <a:t>会自动为这个字段生成一个唯一的递增值，从 </a:t>
            </a:r>
            <a:r>
              <a:rPr lang="en-US" altLang="zh-CN" dirty="0"/>
              <a:t>1 </a:t>
            </a:r>
            <a:r>
              <a:rPr lang="zh-CN" altLang="en-US" dirty="0"/>
              <a:t>开始，每次递增 </a:t>
            </a:r>
            <a:r>
              <a:rPr lang="en-US" altLang="zh-CN" dirty="0"/>
              <a:t>1</a:t>
            </a:r>
            <a:r>
              <a:rPr lang="zh-CN" altLang="en-US" dirty="0"/>
              <a:t>。因此，在插入数据时，不需要手动指定 </a:t>
            </a:r>
            <a:r>
              <a:rPr lang="en-US" altLang="zh-CN" dirty="0" err="1"/>
              <a:t>b_id</a:t>
            </a:r>
            <a:r>
              <a:rPr lang="en-US" altLang="zh-CN" dirty="0"/>
              <a:t> </a:t>
            </a:r>
            <a:r>
              <a:rPr lang="zh-CN" altLang="en-US" dirty="0"/>
              <a:t>的值，</a:t>
            </a:r>
            <a:r>
              <a:rPr lang="en-US" altLang="zh-CN" dirty="0"/>
              <a:t>SQL Server </a:t>
            </a:r>
            <a:r>
              <a:rPr lang="zh-CN" altLang="en-US" dirty="0"/>
              <a:t>会自动处理这一部分，只需确保在插入语句中不包含 </a:t>
            </a:r>
            <a:r>
              <a:rPr lang="en-US" altLang="zh-CN" dirty="0" err="1"/>
              <a:t>b_id</a:t>
            </a:r>
            <a:r>
              <a:rPr lang="en-US" altLang="zh-CN" dirty="0"/>
              <a:t> </a:t>
            </a:r>
            <a:r>
              <a:rPr lang="zh-CN" altLang="en-US" dirty="0"/>
              <a:t>字段即可。</a:t>
            </a:r>
          </a:p>
          <a:p>
            <a:r>
              <a:rPr lang="zh-CN" altLang="en-US" dirty="0"/>
              <a:t>为 </a:t>
            </a:r>
            <a:r>
              <a:rPr lang="en-US" altLang="zh-CN" dirty="0"/>
              <a:t>Books </a:t>
            </a:r>
            <a:r>
              <a:rPr lang="zh-CN" altLang="en-US" dirty="0"/>
              <a:t>表录入 </a:t>
            </a:r>
            <a:r>
              <a:rPr lang="en-US" altLang="zh-CN" dirty="0"/>
              <a:t>10 </a:t>
            </a:r>
            <a:r>
              <a:rPr lang="zh-CN" altLang="en-US" dirty="0"/>
              <a:t>条数据，如图 </a:t>
            </a:r>
            <a:r>
              <a:rPr lang="en-US" altLang="zh-CN" dirty="0"/>
              <a:t>6-4 </a:t>
            </a:r>
            <a:r>
              <a:rPr lang="zh-CN" altLang="en-US" dirty="0"/>
              <a:t>所示。录入完成后，关闭窗口，系统会自动保存所做的更改。</a:t>
            </a:r>
            <a:endParaRPr lang="en-US" altLang="zh-CN" dirty="0"/>
          </a:p>
        </p:txBody>
      </p:sp>
      <p:pic>
        <p:nvPicPr>
          <p:cNvPr id="6" name="图片占位符 5">
            <a:extLst>
              <a:ext uri="{FF2B5EF4-FFF2-40B4-BE49-F238E27FC236}">
                <a16:creationId xmlns:a16="http://schemas.microsoft.com/office/drawing/2014/main" id="{46E10CE8-DB28-D1A8-A044-D6D4DE105A64}"/>
              </a:ext>
            </a:extLst>
          </p:cNvPr>
          <p:cNvPicPr>
            <a:picLocks noGrp="1" noChangeAspect="1"/>
          </p:cNvPicPr>
          <p:nvPr>
            <p:ph type="pic" sz="quarter" idx="12"/>
          </p:nvPr>
        </p:nvPicPr>
        <p:blipFill rotWithShape="1">
          <a:blip r:embed="rId2"/>
          <a:srcRect t="-45564" b="-45564"/>
          <a:stretch>
            <a:fillRect/>
          </a:stretch>
        </p:blipFill>
        <p:spPr>
          <a:prstGeom prst="rect">
            <a:avLst/>
          </a:prstGeom>
        </p:spPr>
      </p:pic>
    </p:spTree>
    <p:extLst>
      <p:ext uri="{BB962C8B-B14F-4D97-AF65-F5344CB8AC3E}">
        <p14:creationId xmlns:p14="http://schemas.microsoft.com/office/powerpoint/2010/main" val="415132391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28E27-BC2C-EA4E-415D-A35F49B45A1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AEE3E10-7470-59B2-1CFC-07E9615A5D46}"/>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3B4F0AC3-3B81-9A0B-1706-B8522F41E29F}"/>
              </a:ext>
            </a:extLst>
          </p:cNvPr>
          <p:cNvSpPr>
            <a:spLocks noGrp="1"/>
          </p:cNvSpPr>
          <p:nvPr>
            <p:ph type="body" sz="quarter" idx="11"/>
          </p:nvPr>
        </p:nvSpPr>
        <p:spPr>
          <a:xfrm>
            <a:off x="193192" y="1818484"/>
            <a:ext cx="5623146" cy="3936142"/>
          </a:xfrm>
        </p:spPr>
        <p:txBody>
          <a:bodyPr/>
          <a:lstStyle/>
          <a:p>
            <a:r>
              <a:rPr lang="en-US" altLang="zh-CN" dirty="0"/>
              <a:t>1. </a:t>
            </a:r>
            <a:r>
              <a:rPr lang="zh-CN" altLang="en-US" dirty="0"/>
              <a:t>使用 </a:t>
            </a:r>
            <a:r>
              <a:rPr lang="en-US" altLang="zh-CN" dirty="0"/>
              <a:t>SSMS </a:t>
            </a:r>
            <a:r>
              <a:rPr lang="zh-CN" altLang="en-US" dirty="0"/>
              <a:t>插入数据</a:t>
            </a:r>
            <a:endParaRPr lang="en-US" altLang="zh-CN" dirty="0"/>
          </a:p>
          <a:p>
            <a:r>
              <a:rPr lang="zh-CN" altLang="en-US" dirty="0"/>
              <a:t>方法二：使用“新建查询”执行 </a:t>
            </a:r>
            <a:r>
              <a:rPr lang="en-US" altLang="zh-CN" dirty="0"/>
              <a:t>INSERT </a:t>
            </a:r>
            <a:r>
              <a:rPr lang="zh-CN" altLang="en-US" dirty="0"/>
              <a:t>语句（以 </a:t>
            </a:r>
            <a:r>
              <a:rPr lang="en-US" altLang="zh-CN" dirty="0"/>
              <a:t>Users </a:t>
            </a:r>
            <a:r>
              <a:rPr lang="zh-CN" altLang="en-US" dirty="0"/>
              <a:t>表为例）。</a:t>
            </a:r>
            <a:endParaRPr lang="en-US" altLang="zh-CN" dirty="0"/>
          </a:p>
          <a:p>
            <a:r>
              <a:rPr lang="zh-CN" altLang="en-US" dirty="0"/>
              <a:t>在工具栏中单击“新建查询”按钮，展开查询窗口，然后在查询窗口中，编写</a:t>
            </a:r>
            <a:r>
              <a:rPr lang="en-US" altLang="zh-CN" dirty="0"/>
              <a:t>INSERT INTO </a:t>
            </a:r>
            <a:r>
              <a:rPr lang="zh-CN" altLang="en-US" dirty="0"/>
              <a:t>语句向表中插入数据。例如，在 </a:t>
            </a:r>
            <a:r>
              <a:rPr lang="en-US" altLang="zh-CN" dirty="0"/>
              <a:t>Users </a:t>
            </a:r>
            <a:r>
              <a:rPr lang="zh-CN" altLang="en-US" dirty="0"/>
              <a:t>表中插入 </a:t>
            </a:r>
            <a:r>
              <a:rPr lang="en-US" altLang="zh-CN" dirty="0"/>
              <a:t>10 </a:t>
            </a:r>
            <a:r>
              <a:rPr lang="zh-CN" altLang="en-US" dirty="0"/>
              <a:t>条数据，如图 </a:t>
            </a:r>
            <a:r>
              <a:rPr lang="en-US" altLang="zh-CN" dirty="0"/>
              <a:t>6-5 </a:t>
            </a:r>
            <a:r>
              <a:rPr lang="zh-CN" altLang="en-US" dirty="0"/>
              <a:t>所示。</a:t>
            </a:r>
            <a:endParaRPr lang="en-US" altLang="zh-CN" dirty="0"/>
          </a:p>
        </p:txBody>
      </p:sp>
      <p:pic>
        <p:nvPicPr>
          <p:cNvPr id="6" name="图片占位符 5">
            <a:extLst>
              <a:ext uri="{FF2B5EF4-FFF2-40B4-BE49-F238E27FC236}">
                <a16:creationId xmlns:a16="http://schemas.microsoft.com/office/drawing/2014/main" id="{796EDB9D-1ECF-F61F-A998-2CCEB866D460}"/>
              </a:ext>
            </a:extLst>
          </p:cNvPr>
          <p:cNvPicPr>
            <a:picLocks noGrp="1" noChangeAspect="1"/>
          </p:cNvPicPr>
          <p:nvPr>
            <p:ph type="pic" sz="quarter" idx="12"/>
          </p:nvPr>
        </p:nvPicPr>
        <p:blipFill rotWithShape="1">
          <a:blip r:embed="rId2"/>
          <a:srcRect t="-48265" b="-48265"/>
          <a:stretch>
            <a:fillRect/>
          </a:stretch>
        </p:blipFill>
        <p:spPr>
          <a:prstGeom prst="rect">
            <a:avLst/>
          </a:prstGeom>
        </p:spPr>
      </p:pic>
    </p:spTree>
    <p:extLst>
      <p:ext uri="{BB962C8B-B14F-4D97-AF65-F5344CB8AC3E}">
        <p14:creationId xmlns:p14="http://schemas.microsoft.com/office/powerpoint/2010/main" val="367912703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8B51B-93F3-13B3-42FA-2C7AA635521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A4C27C8-4002-27E8-25E6-3DA3107A8B06}"/>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DFB1B62D-1129-DA27-B21B-9151B1CC9D73}"/>
              </a:ext>
            </a:extLst>
          </p:cNvPr>
          <p:cNvSpPr>
            <a:spLocks noGrp="1"/>
          </p:cNvSpPr>
          <p:nvPr>
            <p:ph type="body" sz="quarter" idx="11"/>
          </p:nvPr>
        </p:nvSpPr>
        <p:spPr>
          <a:xfrm>
            <a:off x="193192" y="2793109"/>
            <a:ext cx="5623146" cy="1986891"/>
          </a:xfrm>
        </p:spPr>
        <p:txBody>
          <a:bodyPr/>
          <a:lstStyle/>
          <a:p>
            <a:r>
              <a:rPr lang="en-US" altLang="zh-CN" dirty="0"/>
              <a:t>1. </a:t>
            </a:r>
            <a:r>
              <a:rPr lang="zh-CN" altLang="en-US" dirty="0"/>
              <a:t>使用 </a:t>
            </a:r>
            <a:r>
              <a:rPr lang="en-US" altLang="zh-CN" dirty="0"/>
              <a:t>SSMS </a:t>
            </a:r>
            <a:r>
              <a:rPr lang="zh-CN" altLang="en-US" dirty="0"/>
              <a:t>插入数据</a:t>
            </a:r>
            <a:endParaRPr lang="en-US" altLang="zh-CN" dirty="0"/>
          </a:p>
          <a:p>
            <a:r>
              <a:rPr lang="zh-CN" altLang="en-US" dirty="0"/>
              <a:t>单击“执行”按钮或按 </a:t>
            </a:r>
            <a:r>
              <a:rPr lang="en-US" altLang="zh-CN" dirty="0"/>
              <a:t>F5 </a:t>
            </a:r>
            <a:r>
              <a:rPr lang="zh-CN" altLang="en-US" dirty="0"/>
              <a:t>键，即可为 </a:t>
            </a:r>
            <a:r>
              <a:rPr lang="en-US" altLang="zh-CN" dirty="0"/>
              <a:t>Users </a:t>
            </a:r>
            <a:r>
              <a:rPr lang="zh-CN" altLang="en-US" dirty="0"/>
              <a:t>表插入数据。代码执行情况如图 </a:t>
            </a:r>
            <a:r>
              <a:rPr lang="en-US" altLang="zh-CN" dirty="0"/>
              <a:t>6-6 </a:t>
            </a:r>
            <a:r>
              <a:rPr lang="zh-CN" altLang="en-US" dirty="0"/>
              <a:t>所示。单击“保存”按钮，可保存脚本文件。</a:t>
            </a:r>
            <a:endParaRPr lang="en-US" altLang="zh-CN" dirty="0"/>
          </a:p>
        </p:txBody>
      </p:sp>
      <p:pic>
        <p:nvPicPr>
          <p:cNvPr id="8" name="图片占位符 7">
            <a:extLst>
              <a:ext uri="{FF2B5EF4-FFF2-40B4-BE49-F238E27FC236}">
                <a16:creationId xmlns:a16="http://schemas.microsoft.com/office/drawing/2014/main" id="{2E745E93-665C-605E-3463-EF19B4995E74}"/>
              </a:ext>
            </a:extLst>
          </p:cNvPr>
          <p:cNvPicPr>
            <a:picLocks noGrp="1" noChangeAspect="1"/>
          </p:cNvPicPr>
          <p:nvPr>
            <p:ph type="pic" sz="quarter" idx="12"/>
          </p:nvPr>
        </p:nvPicPr>
        <p:blipFill rotWithShape="1">
          <a:blip r:embed="rId2"/>
          <a:srcRect t="-48180" b="-48180"/>
          <a:stretch>
            <a:fillRect/>
          </a:stretch>
        </p:blipFill>
        <p:spPr>
          <a:prstGeom prst="rect">
            <a:avLst/>
          </a:prstGeom>
        </p:spPr>
      </p:pic>
    </p:spTree>
    <p:extLst>
      <p:ext uri="{BB962C8B-B14F-4D97-AF65-F5344CB8AC3E}">
        <p14:creationId xmlns:p14="http://schemas.microsoft.com/office/powerpoint/2010/main" val="41324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60B89-B374-367D-BFFE-B85CDE26D09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4D88C84-047C-CEE1-062C-B4A537016944}"/>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BC10192E-3BC2-94FE-E7D3-62D672EFAACD}"/>
              </a:ext>
            </a:extLst>
          </p:cNvPr>
          <p:cNvSpPr>
            <a:spLocks noGrp="1"/>
          </p:cNvSpPr>
          <p:nvPr>
            <p:ph type="body" sz="quarter" idx="11"/>
          </p:nvPr>
        </p:nvSpPr>
        <p:spPr>
          <a:xfrm>
            <a:off x="193192" y="2305797"/>
            <a:ext cx="5623146" cy="2961516"/>
          </a:xfrm>
        </p:spPr>
        <p:txBody>
          <a:bodyPr/>
          <a:lstStyle/>
          <a:p>
            <a:r>
              <a:rPr lang="en-US" altLang="zh-CN" dirty="0"/>
              <a:t>1. </a:t>
            </a:r>
            <a:r>
              <a:rPr lang="zh-CN" altLang="en-US" dirty="0"/>
              <a:t>使用 </a:t>
            </a:r>
            <a:r>
              <a:rPr lang="en-US" altLang="zh-CN" dirty="0"/>
              <a:t>SSMS </a:t>
            </a:r>
            <a:r>
              <a:rPr lang="zh-CN" altLang="en-US" dirty="0"/>
              <a:t>插入数据</a:t>
            </a:r>
            <a:endParaRPr lang="en-US" altLang="zh-CN" dirty="0"/>
          </a:p>
          <a:p>
            <a:r>
              <a:rPr lang="zh-CN" altLang="en-US" dirty="0"/>
              <a:t>在对象资源管理器中展开 </a:t>
            </a:r>
            <a:r>
              <a:rPr lang="en-US" altLang="zh-CN" dirty="0" err="1"/>
              <a:t>EB_Shop</a:t>
            </a:r>
            <a:r>
              <a:rPr lang="en-US" altLang="zh-CN" dirty="0"/>
              <a:t> </a:t>
            </a:r>
            <a:r>
              <a:rPr lang="zh-CN" altLang="en-US" dirty="0"/>
              <a:t>数据库中的“表”节点，右键单击 </a:t>
            </a:r>
            <a:r>
              <a:rPr lang="en-US" altLang="zh-CN" dirty="0"/>
              <a:t>Users </a:t>
            </a:r>
            <a:r>
              <a:rPr lang="zh-CN" altLang="en-US" dirty="0"/>
              <a:t>表，在弹出的快捷菜单中选择“编辑前 </a:t>
            </a:r>
            <a:r>
              <a:rPr lang="en-US" altLang="zh-CN" dirty="0"/>
              <a:t>200 </a:t>
            </a:r>
            <a:r>
              <a:rPr lang="zh-CN" altLang="en-US" dirty="0"/>
              <a:t>行”选项，右侧窗口显示了新插入的 </a:t>
            </a:r>
            <a:r>
              <a:rPr lang="en-US" altLang="zh-CN" dirty="0"/>
              <a:t>10 </a:t>
            </a:r>
            <a:r>
              <a:rPr lang="zh-CN" altLang="en-US" dirty="0"/>
              <a:t>条数据，如图 </a:t>
            </a:r>
            <a:r>
              <a:rPr lang="en-US" altLang="zh-CN" dirty="0"/>
              <a:t>6-7 </a:t>
            </a:r>
            <a:r>
              <a:rPr lang="zh-CN" altLang="en-US" dirty="0"/>
              <a:t>所示。</a:t>
            </a:r>
            <a:endParaRPr lang="en-US" altLang="zh-CN" dirty="0"/>
          </a:p>
        </p:txBody>
      </p:sp>
      <p:pic>
        <p:nvPicPr>
          <p:cNvPr id="6" name="图片占位符 5">
            <a:extLst>
              <a:ext uri="{FF2B5EF4-FFF2-40B4-BE49-F238E27FC236}">
                <a16:creationId xmlns:a16="http://schemas.microsoft.com/office/drawing/2014/main" id="{C55421B8-A021-E35B-4E43-CAABFA7BB3EF}"/>
              </a:ext>
            </a:extLst>
          </p:cNvPr>
          <p:cNvPicPr>
            <a:picLocks noGrp="1" noChangeAspect="1"/>
          </p:cNvPicPr>
          <p:nvPr>
            <p:ph type="pic" sz="quarter" idx="12"/>
          </p:nvPr>
        </p:nvPicPr>
        <p:blipFill rotWithShape="1">
          <a:blip r:embed="rId2"/>
          <a:srcRect t="-46544" b="-46544"/>
          <a:stretch>
            <a:fillRect/>
          </a:stretch>
        </p:blipFill>
        <p:spPr>
          <a:prstGeom prst="rect">
            <a:avLst/>
          </a:prstGeom>
        </p:spPr>
      </p:pic>
    </p:spTree>
    <p:extLst>
      <p:ext uri="{BB962C8B-B14F-4D97-AF65-F5344CB8AC3E}">
        <p14:creationId xmlns:p14="http://schemas.microsoft.com/office/powerpoint/2010/main" val="424586919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A477D-5C85-AA63-DC56-E736DF86930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E2ED857-2658-DE2F-ABD6-FEF306806417}"/>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B547F5C1-A036-7B37-C041-C272C55F86DF}"/>
              </a:ext>
            </a:extLst>
          </p:cNvPr>
          <p:cNvSpPr>
            <a:spLocks noGrp="1"/>
          </p:cNvSpPr>
          <p:nvPr>
            <p:ph type="body" sz="quarter" idx="11"/>
          </p:nvPr>
        </p:nvSpPr>
        <p:spPr>
          <a:xfrm>
            <a:off x="193192" y="2549453"/>
            <a:ext cx="5623146" cy="2474203"/>
          </a:xfrm>
        </p:spPr>
        <p:txBody>
          <a:bodyPr/>
          <a:lstStyle/>
          <a:p>
            <a:r>
              <a:rPr lang="en-US" altLang="zh-CN" dirty="0"/>
              <a:t>1. </a:t>
            </a:r>
            <a:r>
              <a:rPr lang="zh-CN" altLang="en-US" dirty="0"/>
              <a:t>使用 </a:t>
            </a:r>
            <a:r>
              <a:rPr lang="en-US" altLang="zh-CN" dirty="0"/>
              <a:t>SSMS </a:t>
            </a:r>
            <a:r>
              <a:rPr lang="zh-CN" altLang="en-US" dirty="0"/>
              <a:t>插入数据</a:t>
            </a:r>
            <a:endParaRPr lang="en-US" altLang="zh-CN" dirty="0"/>
          </a:p>
          <a:p>
            <a:r>
              <a:rPr lang="zh-CN" altLang="en-US" dirty="0"/>
              <a:t>按照上述方法，依次为购物车表（</a:t>
            </a:r>
            <a:r>
              <a:rPr lang="en-US" altLang="zh-CN" dirty="0" err="1"/>
              <a:t>ShoppingCart</a:t>
            </a:r>
            <a:r>
              <a:rPr lang="zh-CN" altLang="en-US" dirty="0"/>
              <a:t>）、快递表（</a:t>
            </a:r>
            <a:r>
              <a:rPr lang="en-US" altLang="zh-CN" dirty="0"/>
              <a:t>Express</a:t>
            </a:r>
            <a:r>
              <a:rPr lang="zh-CN" altLang="en-US" dirty="0"/>
              <a:t>）、订单表（</a:t>
            </a:r>
            <a:r>
              <a:rPr lang="en-US" altLang="zh-CN" dirty="0"/>
              <a:t>Orders</a:t>
            </a:r>
            <a:r>
              <a:rPr lang="zh-CN" altLang="en-US" dirty="0"/>
              <a:t>）和评价表（</a:t>
            </a:r>
            <a:r>
              <a:rPr lang="en-US" altLang="zh-CN" dirty="0"/>
              <a:t>Reviews</a:t>
            </a:r>
            <a:r>
              <a:rPr lang="zh-CN" altLang="en-US" dirty="0"/>
              <a:t>）各插入 </a:t>
            </a:r>
            <a:r>
              <a:rPr lang="en-US" altLang="zh-CN" dirty="0"/>
              <a:t>10 </a:t>
            </a:r>
            <a:r>
              <a:rPr lang="zh-CN" altLang="en-US" dirty="0"/>
              <a:t>条数据，如图 </a:t>
            </a:r>
            <a:r>
              <a:rPr lang="en-US" altLang="zh-CN" dirty="0"/>
              <a:t>6-8 </a:t>
            </a:r>
            <a:r>
              <a:rPr lang="zh-CN" altLang="en-US" dirty="0"/>
              <a:t>～图 </a:t>
            </a:r>
            <a:r>
              <a:rPr lang="en-US" altLang="zh-CN" dirty="0"/>
              <a:t>6-11 </a:t>
            </a:r>
            <a:r>
              <a:rPr lang="zh-CN" altLang="en-US" dirty="0"/>
              <a:t>所示。</a:t>
            </a:r>
            <a:endParaRPr lang="en-US" altLang="zh-CN" dirty="0"/>
          </a:p>
        </p:txBody>
      </p:sp>
      <p:pic>
        <p:nvPicPr>
          <p:cNvPr id="6" name="图片占位符 5">
            <a:extLst>
              <a:ext uri="{FF2B5EF4-FFF2-40B4-BE49-F238E27FC236}">
                <a16:creationId xmlns:a16="http://schemas.microsoft.com/office/drawing/2014/main" id="{09F373A6-4872-9F71-F406-5807197BFFA6}"/>
              </a:ext>
            </a:extLst>
          </p:cNvPr>
          <p:cNvPicPr>
            <a:picLocks noGrp="1" noChangeAspect="1"/>
          </p:cNvPicPr>
          <p:nvPr>
            <p:ph type="pic" sz="quarter" idx="12"/>
          </p:nvPr>
        </p:nvPicPr>
        <p:blipFill rotWithShape="1">
          <a:blip r:embed="rId2"/>
          <a:srcRect t="-64317" b="-64317"/>
          <a:stretch>
            <a:fillRect/>
          </a:stretch>
        </p:blipFill>
        <p:spPr>
          <a:prstGeom prst="rect">
            <a:avLst/>
          </a:prstGeom>
        </p:spPr>
      </p:pic>
    </p:spTree>
    <p:extLst>
      <p:ext uri="{BB962C8B-B14F-4D97-AF65-F5344CB8AC3E}">
        <p14:creationId xmlns:p14="http://schemas.microsoft.com/office/powerpoint/2010/main" val="282649742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AEB26-FB74-A9F4-A607-2C0BB5D88EF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8BF94B4-4ABD-977E-E10F-CA5C9EEE1C61}"/>
              </a:ext>
            </a:extLst>
          </p:cNvPr>
          <p:cNvSpPr>
            <a:spLocks noGrp="1"/>
          </p:cNvSpPr>
          <p:nvPr>
            <p:ph type="body" sz="quarter" idx="10"/>
          </p:nvPr>
        </p:nvSpPr>
        <p:spPr/>
        <p:txBody>
          <a:bodyPr/>
          <a:lstStyle/>
          <a:p>
            <a:r>
              <a:rPr lang="en-US" altLang="zh-CN" dirty="0"/>
              <a:t>2.1 </a:t>
            </a:r>
            <a:r>
              <a:rPr lang="zh-CN" altLang="en-US" dirty="0"/>
              <a:t>需求分析</a:t>
            </a:r>
          </a:p>
        </p:txBody>
      </p:sp>
      <p:sp>
        <p:nvSpPr>
          <p:cNvPr id="5" name="文本占位符 4">
            <a:extLst>
              <a:ext uri="{FF2B5EF4-FFF2-40B4-BE49-F238E27FC236}">
                <a16:creationId xmlns:a16="http://schemas.microsoft.com/office/drawing/2014/main" id="{2BC1B601-52EB-EEE4-27C1-7764F552EFBF}"/>
              </a:ext>
            </a:extLst>
          </p:cNvPr>
          <p:cNvSpPr>
            <a:spLocks noGrp="1"/>
          </p:cNvSpPr>
          <p:nvPr>
            <p:ph type="body" sz="quarter" idx="11"/>
          </p:nvPr>
        </p:nvSpPr>
        <p:spPr>
          <a:xfrm>
            <a:off x="193192" y="1571781"/>
            <a:ext cx="11635136" cy="4429546"/>
          </a:xfrm>
        </p:spPr>
        <p:txBody>
          <a:bodyPr/>
          <a:lstStyle/>
          <a:p>
            <a:r>
              <a:rPr lang="en-US" altLang="zh-CN" dirty="0"/>
              <a:t>2.1.2</a:t>
            </a:r>
            <a:r>
              <a:rPr lang="zh-CN" altLang="en-US" dirty="0"/>
              <a:t>　需求分析的方法</a:t>
            </a:r>
            <a:endParaRPr lang="en-US" altLang="zh-CN" dirty="0"/>
          </a:p>
          <a:p>
            <a:r>
              <a:rPr lang="zh-CN" altLang="en-US" dirty="0"/>
              <a:t>进行需求分析时有多种方法可供选择，包括检查文档、问卷调查、与用户交谈和现场调查等。其中，检查文档可以更深入地了解与原系统有关的业务信息；问卷调查可以收集用户的职责范围、业务工作目标结果、业务处理过程与使用的数据、与其他业务工作的联系等信息；与用户交谈是最直接、最有效的方法，可以了解各业务的功能、逻辑与数据使用、执行管理等方面的规律；现场调查可以深入了解用户的业务活动，收集有关资料以弥补前面工作的不足。</a:t>
            </a:r>
          </a:p>
          <a:p>
            <a:r>
              <a:rPr lang="zh-CN" altLang="en-US" dirty="0"/>
              <a:t>在使用任何一种方法时，都需要用户积极参与和配合。通常需要同时采用多种方法，以获得全面的信息。</a:t>
            </a:r>
          </a:p>
        </p:txBody>
      </p:sp>
    </p:spTree>
    <p:extLst>
      <p:ext uri="{BB962C8B-B14F-4D97-AF65-F5344CB8AC3E}">
        <p14:creationId xmlns:p14="http://schemas.microsoft.com/office/powerpoint/2010/main" val="191806578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3D8CA-8B9E-5889-8C68-308C064E3BE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E494AA4-D310-5927-86C1-B065AC4232D6}"/>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pic>
        <p:nvPicPr>
          <p:cNvPr id="9" name="图片占位符 8">
            <a:extLst>
              <a:ext uri="{FF2B5EF4-FFF2-40B4-BE49-F238E27FC236}">
                <a16:creationId xmlns:a16="http://schemas.microsoft.com/office/drawing/2014/main" id="{A2F2DDB2-E895-EBF5-1CB0-4AFE75146852}"/>
              </a:ext>
            </a:extLst>
          </p:cNvPr>
          <p:cNvPicPr>
            <a:picLocks noGrp="1" noChangeAspect="1"/>
          </p:cNvPicPr>
          <p:nvPr>
            <p:ph type="pic" sz="quarter" idx="12"/>
          </p:nvPr>
        </p:nvPicPr>
        <p:blipFill rotWithShape="1">
          <a:blip r:embed="rId2"/>
          <a:srcRect t="-7916" b="-7916"/>
          <a:stretch>
            <a:fillRect/>
          </a:stretch>
        </p:blipFill>
        <p:spPr>
          <a:prstGeom prst="rect">
            <a:avLst/>
          </a:prstGeom>
        </p:spPr>
      </p:pic>
    </p:spTree>
    <p:extLst>
      <p:ext uri="{BB962C8B-B14F-4D97-AF65-F5344CB8AC3E}">
        <p14:creationId xmlns:p14="http://schemas.microsoft.com/office/powerpoint/2010/main" val="307222824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194C1-5DD3-4CC0-6023-CB8ECBE49ED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8E8C22C-13CA-4B36-67DA-10F8DA6B6114}"/>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pic>
        <p:nvPicPr>
          <p:cNvPr id="3" name="图片占位符 2">
            <a:extLst>
              <a:ext uri="{FF2B5EF4-FFF2-40B4-BE49-F238E27FC236}">
                <a16:creationId xmlns:a16="http://schemas.microsoft.com/office/drawing/2014/main" id="{43FF5849-6AB8-51A7-9D19-D341113C85CC}"/>
              </a:ext>
            </a:extLst>
          </p:cNvPr>
          <p:cNvPicPr>
            <a:picLocks noGrp="1" noChangeAspect="1"/>
          </p:cNvPicPr>
          <p:nvPr>
            <p:ph type="pic" sz="quarter" idx="12"/>
          </p:nvPr>
        </p:nvPicPr>
        <p:blipFill rotWithShape="1">
          <a:blip r:embed="rId2"/>
          <a:srcRect t="-7630" b="-7630"/>
          <a:stretch>
            <a:fillRect/>
          </a:stretch>
        </p:blipFill>
        <p:spPr>
          <a:prstGeom prst="rect">
            <a:avLst/>
          </a:prstGeom>
        </p:spPr>
      </p:pic>
    </p:spTree>
    <p:extLst>
      <p:ext uri="{BB962C8B-B14F-4D97-AF65-F5344CB8AC3E}">
        <p14:creationId xmlns:p14="http://schemas.microsoft.com/office/powerpoint/2010/main" val="108724956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688C8-3DDE-8E9C-9559-04B1FEEFDC3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F972816-FE1C-4280-1087-22E690297A08}"/>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pic>
        <p:nvPicPr>
          <p:cNvPr id="3" name="图片占位符 2">
            <a:extLst>
              <a:ext uri="{FF2B5EF4-FFF2-40B4-BE49-F238E27FC236}">
                <a16:creationId xmlns:a16="http://schemas.microsoft.com/office/drawing/2014/main" id="{C859BF74-CA2D-A9B4-BDA6-2579ABFDED62}"/>
              </a:ext>
            </a:extLst>
          </p:cNvPr>
          <p:cNvPicPr>
            <a:picLocks noGrp="1" noChangeAspect="1"/>
          </p:cNvPicPr>
          <p:nvPr>
            <p:ph type="pic" sz="quarter" idx="12"/>
          </p:nvPr>
        </p:nvPicPr>
        <p:blipFill rotWithShape="1">
          <a:blip r:embed="rId2"/>
          <a:srcRect t="-8078" b="-8078"/>
          <a:stretch>
            <a:fillRect/>
          </a:stretch>
        </p:blipFill>
        <p:spPr>
          <a:prstGeom prst="rect">
            <a:avLst/>
          </a:prstGeom>
        </p:spPr>
      </p:pic>
    </p:spTree>
    <p:extLst>
      <p:ext uri="{BB962C8B-B14F-4D97-AF65-F5344CB8AC3E}">
        <p14:creationId xmlns:p14="http://schemas.microsoft.com/office/powerpoint/2010/main" val="110986235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E64F1B-0AE9-3BF9-C165-0BA0C648549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4858A4B-38F0-3B2B-9EB5-4CAB8106C7C7}"/>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C52A82C9-20E7-1F63-CB6E-C6E1A71C7730}"/>
              </a:ext>
            </a:extLst>
          </p:cNvPr>
          <p:cNvSpPr>
            <a:spLocks noGrp="1"/>
          </p:cNvSpPr>
          <p:nvPr>
            <p:ph type="body" sz="quarter" idx="11"/>
          </p:nvPr>
        </p:nvSpPr>
        <p:spPr>
          <a:xfrm>
            <a:off x="193192" y="2305794"/>
            <a:ext cx="11635136" cy="2961516"/>
          </a:xfrm>
        </p:spPr>
        <p:txBody>
          <a:bodyPr/>
          <a:lstStyle/>
          <a:p>
            <a:r>
              <a:rPr lang="en-US" altLang="zh-CN" dirty="0"/>
              <a:t>2. </a:t>
            </a:r>
            <a:r>
              <a:rPr lang="zh-CN" altLang="en-US" dirty="0"/>
              <a:t>使用 </a:t>
            </a:r>
            <a:r>
              <a:rPr lang="en-US" altLang="zh-CN" dirty="0"/>
              <a:t>SSMS </a:t>
            </a:r>
            <a:r>
              <a:rPr lang="zh-CN" altLang="en-US" dirty="0"/>
              <a:t>查询表中的记录</a:t>
            </a:r>
            <a:endParaRPr lang="en-US" altLang="zh-CN" dirty="0"/>
          </a:p>
          <a:p>
            <a:r>
              <a:rPr lang="zh-CN" altLang="en-US" dirty="0"/>
              <a:t>表创建完成后，可以通过 </a:t>
            </a:r>
            <a:r>
              <a:rPr lang="en-US" altLang="zh-CN" dirty="0"/>
              <a:t>SSMS </a:t>
            </a:r>
            <a:r>
              <a:rPr lang="zh-CN" altLang="en-US" dirty="0"/>
              <a:t>查询其中的记录。查询记录涉及几个基本步骤，包括连接数据库、编写查询语句、执行查询和查看结果。具体实现方法如下：</a:t>
            </a:r>
          </a:p>
          <a:p>
            <a:r>
              <a:rPr lang="zh-CN" altLang="en-US" dirty="0"/>
              <a:t>步骤 </a:t>
            </a:r>
            <a:r>
              <a:rPr lang="en-US" altLang="zh-CN" dirty="0"/>
              <a:t>01</a:t>
            </a:r>
            <a:r>
              <a:rPr lang="zh-CN" altLang="en-US" dirty="0"/>
              <a:t>　启动 </a:t>
            </a:r>
            <a:r>
              <a:rPr lang="en-US" altLang="zh-CN" dirty="0"/>
              <a:t>SSMS </a:t>
            </a:r>
            <a:r>
              <a:rPr lang="zh-CN" altLang="en-US" dirty="0"/>
              <a:t>并成功连接到服务器后，在对象资源管理器中展开数据库节点，找到想要查询的数据库。右键单击该数据库，然后单击“新建查询”按钮，这时将打开一个新的查询编辑器窗口，并自动设置上下文为此数据库。</a:t>
            </a:r>
            <a:endParaRPr lang="en-US" altLang="zh-CN" dirty="0"/>
          </a:p>
        </p:txBody>
      </p:sp>
    </p:spTree>
    <p:extLst>
      <p:ext uri="{BB962C8B-B14F-4D97-AF65-F5344CB8AC3E}">
        <p14:creationId xmlns:p14="http://schemas.microsoft.com/office/powerpoint/2010/main" val="50548910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AC5DC-5052-3BA7-70ED-4792DA7C1EB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A576799-D220-CEE6-27C9-0539E6CD43E0}"/>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B037EE15-1177-FAE5-0F9A-19C7F31B688B}"/>
              </a:ext>
            </a:extLst>
          </p:cNvPr>
          <p:cNvSpPr>
            <a:spLocks noGrp="1"/>
          </p:cNvSpPr>
          <p:nvPr>
            <p:ph type="body" sz="quarter" idx="11"/>
          </p:nvPr>
        </p:nvSpPr>
        <p:spPr>
          <a:xfrm>
            <a:off x="193192" y="3036763"/>
            <a:ext cx="11635136" cy="1499578"/>
          </a:xfrm>
        </p:spPr>
        <p:txBody>
          <a:bodyPr/>
          <a:lstStyle/>
          <a:p>
            <a:r>
              <a:rPr lang="en-US" altLang="zh-CN" dirty="0"/>
              <a:t>2. </a:t>
            </a:r>
            <a:r>
              <a:rPr lang="zh-CN" altLang="en-US" dirty="0"/>
              <a:t>使用 </a:t>
            </a:r>
            <a:r>
              <a:rPr lang="en-US" altLang="zh-CN" dirty="0"/>
              <a:t>SSMS </a:t>
            </a:r>
            <a:r>
              <a:rPr lang="zh-CN" altLang="en-US" dirty="0"/>
              <a:t>查询表中的记录</a:t>
            </a:r>
            <a:endParaRPr lang="en-US" altLang="zh-CN" dirty="0"/>
          </a:p>
          <a:p>
            <a:r>
              <a:rPr lang="zh-CN" altLang="en-US" dirty="0"/>
              <a:t>步骤 </a:t>
            </a:r>
            <a:r>
              <a:rPr lang="en-US" altLang="zh-CN" dirty="0"/>
              <a:t>02</a:t>
            </a:r>
            <a:r>
              <a:rPr lang="zh-CN" altLang="en-US" dirty="0"/>
              <a:t>　在这个新的查询编辑器窗口中，可以编写 </a:t>
            </a:r>
            <a:r>
              <a:rPr lang="en-US" altLang="zh-CN" dirty="0"/>
              <a:t>SQL </a:t>
            </a:r>
            <a:r>
              <a:rPr lang="zh-CN" altLang="en-US" dirty="0"/>
              <a:t>查询语句。每个查询都是针对具体问题设计的，因此了解数据结构和业务需求是构建有效查询的关键。</a:t>
            </a:r>
          </a:p>
        </p:txBody>
      </p:sp>
    </p:spTree>
    <p:extLst>
      <p:ext uri="{BB962C8B-B14F-4D97-AF65-F5344CB8AC3E}">
        <p14:creationId xmlns:p14="http://schemas.microsoft.com/office/powerpoint/2010/main" val="357366570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8ED3E-B564-1C54-3302-4550F2C816D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46926EC-94B6-5AB1-6405-7FEBC18DA3F5}"/>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6746E293-3E86-D343-062D-34BF7E7140E1}"/>
              </a:ext>
            </a:extLst>
          </p:cNvPr>
          <p:cNvSpPr>
            <a:spLocks noGrp="1"/>
          </p:cNvSpPr>
          <p:nvPr>
            <p:ph type="body" sz="quarter" idx="11"/>
          </p:nvPr>
        </p:nvSpPr>
        <p:spPr>
          <a:xfrm>
            <a:off x="193192" y="2793107"/>
            <a:ext cx="11635136" cy="1986891"/>
          </a:xfrm>
        </p:spPr>
        <p:txBody>
          <a:bodyPr/>
          <a:lstStyle/>
          <a:p>
            <a:r>
              <a:rPr lang="en-US" altLang="zh-CN" dirty="0"/>
              <a:t>2. </a:t>
            </a:r>
            <a:r>
              <a:rPr lang="zh-CN" altLang="en-US" dirty="0"/>
              <a:t>使用 </a:t>
            </a:r>
            <a:r>
              <a:rPr lang="en-US" altLang="zh-CN" dirty="0"/>
              <a:t>SSMS </a:t>
            </a:r>
            <a:r>
              <a:rPr lang="zh-CN" altLang="en-US" dirty="0"/>
              <a:t>查询表中的记录</a:t>
            </a:r>
            <a:endParaRPr lang="en-US" altLang="zh-CN" dirty="0"/>
          </a:p>
          <a:p>
            <a:r>
              <a:rPr lang="zh-CN" altLang="en-US" dirty="0"/>
              <a:t>步骤 </a:t>
            </a:r>
            <a:r>
              <a:rPr lang="en-US" altLang="zh-CN" dirty="0"/>
              <a:t>03</a:t>
            </a:r>
            <a:r>
              <a:rPr lang="zh-CN" altLang="en-US" dirty="0"/>
              <a:t>　在执行查询语句之前，最好先检查 </a:t>
            </a:r>
            <a:r>
              <a:rPr lang="en-US" altLang="zh-CN" dirty="0"/>
              <a:t>SQL </a:t>
            </a:r>
            <a:r>
              <a:rPr lang="zh-CN" altLang="en-US" dirty="0"/>
              <a:t>语句的语法是否正确，可以通过单击工具栏中的“分析”按钮来完成。确认无误后，单击工具栏上的“执行”按钮或者按 </a:t>
            </a:r>
            <a:r>
              <a:rPr lang="en-US" altLang="zh-CN" dirty="0"/>
              <a:t>F5 </a:t>
            </a:r>
            <a:r>
              <a:rPr lang="zh-CN" altLang="en-US" dirty="0"/>
              <a:t>键来运行查询。</a:t>
            </a:r>
            <a:endParaRPr lang="en-US" altLang="zh-CN" dirty="0"/>
          </a:p>
        </p:txBody>
      </p:sp>
    </p:spTree>
    <p:extLst>
      <p:ext uri="{BB962C8B-B14F-4D97-AF65-F5344CB8AC3E}">
        <p14:creationId xmlns:p14="http://schemas.microsoft.com/office/powerpoint/2010/main" val="141582646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C8907-A062-728F-4BDC-BA534FE5A0B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85FCA94-033E-8E7F-ED0F-BEFDCD112950}"/>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1B4DF389-D054-0ECD-E2EA-F4547FA83234}"/>
              </a:ext>
            </a:extLst>
          </p:cNvPr>
          <p:cNvSpPr>
            <a:spLocks noGrp="1"/>
          </p:cNvSpPr>
          <p:nvPr>
            <p:ph type="body" sz="quarter" idx="11"/>
          </p:nvPr>
        </p:nvSpPr>
        <p:spPr>
          <a:xfrm>
            <a:off x="193192" y="3036763"/>
            <a:ext cx="11635136" cy="1499578"/>
          </a:xfrm>
        </p:spPr>
        <p:txBody>
          <a:bodyPr/>
          <a:lstStyle/>
          <a:p>
            <a:r>
              <a:rPr lang="en-US" altLang="zh-CN" dirty="0"/>
              <a:t>2. </a:t>
            </a:r>
            <a:r>
              <a:rPr lang="zh-CN" altLang="en-US" dirty="0"/>
              <a:t>使用 </a:t>
            </a:r>
            <a:r>
              <a:rPr lang="en-US" altLang="zh-CN" dirty="0"/>
              <a:t>SSMS </a:t>
            </a:r>
            <a:r>
              <a:rPr lang="zh-CN" altLang="en-US" dirty="0"/>
              <a:t>查询表中的记录</a:t>
            </a:r>
            <a:endParaRPr lang="en-US" altLang="zh-CN" dirty="0"/>
          </a:p>
          <a:p>
            <a:r>
              <a:rPr lang="zh-CN" altLang="en-US" dirty="0"/>
              <a:t>步骤 </a:t>
            </a:r>
            <a:r>
              <a:rPr lang="en-US" altLang="zh-CN" dirty="0"/>
              <a:t>04</a:t>
            </a:r>
            <a:r>
              <a:rPr lang="zh-CN" altLang="en-US" dirty="0"/>
              <a:t>　查询执行后，结果会显示在查询窗口下方的结果窗格中。每一行代表一条记录，列对应于在 </a:t>
            </a:r>
            <a:r>
              <a:rPr lang="en-US" altLang="zh-CN" dirty="0"/>
              <a:t>SELECT </a:t>
            </a:r>
            <a:r>
              <a:rPr lang="zh-CN" altLang="en-US" dirty="0"/>
              <a:t>子句中指定的字段。</a:t>
            </a:r>
            <a:endParaRPr lang="en-US" altLang="zh-CN" dirty="0"/>
          </a:p>
        </p:txBody>
      </p:sp>
    </p:spTree>
    <p:extLst>
      <p:ext uri="{BB962C8B-B14F-4D97-AF65-F5344CB8AC3E}">
        <p14:creationId xmlns:p14="http://schemas.microsoft.com/office/powerpoint/2010/main" val="35143492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0F877-77BE-C0F3-FD5C-984BD4C0120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7EF7E29-22F5-305B-E16F-D1C2018FB118}"/>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3C945E2C-7A2D-5AAE-00C6-4B104AB3866D}"/>
              </a:ext>
            </a:extLst>
          </p:cNvPr>
          <p:cNvSpPr>
            <a:spLocks noGrp="1"/>
          </p:cNvSpPr>
          <p:nvPr>
            <p:ph type="body" sz="quarter" idx="11"/>
          </p:nvPr>
        </p:nvSpPr>
        <p:spPr>
          <a:xfrm>
            <a:off x="193192" y="2549451"/>
            <a:ext cx="11635136" cy="2474203"/>
          </a:xfrm>
        </p:spPr>
        <p:txBody>
          <a:bodyPr/>
          <a:lstStyle/>
          <a:p>
            <a:r>
              <a:rPr lang="en-US" altLang="zh-CN" dirty="0"/>
              <a:t>2. </a:t>
            </a:r>
            <a:r>
              <a:rPr lang="zh-CN" altLang="en-US" dirty="0"/>
              <a:t>使用 </a:t>
            </a:r>
            <a:r>
              <a:rPr lang="en-US" altLang="zh-CN" dirty="0"/>
              <a:t>SSMS </a:t>
            </a:r>
            <a:r>
              <a:rPr lang="zh-CN" altLang="en-US" dirty="0"/>
              <a:t>查询表中的记录</a:t>
            </a:r>
            <a:endParaRPr lang="en-US" altLang="zh-CN" dirty="0"/>
          </a:p>
          <a:p>
            <a:r>
              <a:rPr lang="zh-CN" altLang="en-US" dirty="0"/>
              <a:t>如果需要调整查询条件或增加 </a:t>
            </a:r>
            <a:r>
              <a:rPr lang="en-US" altLang="zh-CN" dirty="0"/>
              <a:t>/ </a:t>
            </a:r>
            <a:r>
              <a:rPr lang="zh-CN" altLang="en-US" dirty="0"/>
              <a:t>减少返回的字段，只需直接在查询编辑器中修改</a:t>
            </a:r>
            <a:r>
              <a:rPr lang="en-US" altLang="zh-CN" dirty="0"/>
              <a:t>SQL </a:t>
            </a:r>
            <a:r>
              <a:rPr lang="zh-CN" altLang="en-US" dirty="0"/>
              <a:t>语句，然后再次执行。可以将查询保存为 </a:t>
            </a:r>
            <a:r>
              <a:rPr lang="en-US" altLang="zh-CN" dirty="0"/>
              <a:t>.</a:t>
            </a:r>
            <a:r>
              <a:rPr lang="en-US" altLang="zh-CN" dirty="0" err="1"/>
              <a:t>sql</a:t>
            </a:r>
            <a:r>
              <a:rPr lang="en-US" altLang="zh-CN" dirty="0"/>
              <a:t> </a:t>
            </a:r>
            <a:r>
              <a:rPr lang="zh-CN" altLang="en-US" dirty="0"/>
              <a:t>文件，方便以后重用。如果需要将查询结果导出，可以右键单击结果窗格中的数据区域，选择“将结果另存为”选项，然后选择合适的格式即可。</a:t>
            </a:r>
            <a:endParaRPr lang="en-US" altLang="zh-CN" dirty="0"/>
          </a:p>
        </p:txBody>
      </p:sp>
    </p:spTree>
    <p:extLst>
      <p:ext uri="{BB962C8B-B14F-4D97-AF65-F5344CB8AC3E}">
        <p14:creationId xmlns:p14="http://schemas.microsoft.com/office/powerpoint/2010/main" val="362990103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5E37C-1D2A-7034-787C-8FD0DA1AF0A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293CD54-4AA9-3F91-14B0-078912B29ED3}"/>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E39952C2-A9BA-A423-3175-57A727B00402}"/>
              </a:ext>
            </a:extLst>
          </p:cNvPr>
          <p:cNvSpPr>
            <a:spLocks noGrp="1"/>
          </p:cNvSpPr>
          <p:nvPr>
            <p:ph type="body" sz="quarter" idx="11"/>
          </p:nvPr>
        </p:nvSpPr>
        <p:spPr>
          <a:xfrm>
            <a:off x="193192" y="1331169"/>
            <a:ext cx="5623146" cy="4910768"/>
          </a:xfrm>
        </p:spPr>
        <p:txBody>
          <a:bodyPr/>
          <a:lstStyle/>
          <a:p>
            <a:r>
              <a:rPr lang="en-US" altLang="zh-CN" dirty="0"/>
              <a:t>2. </a:t>
            </a:r>
            <a:r>
              <a:rPr lang="zh-CN" altLang="en-US" dirty="0"/>
              <a:t>使用 </a:t>
            </a:r>
            <a:r>
              <a:rPr lang="en-US" altLang="zh-CN" dirty="0"/>
              <a:t>SSMS </a:t>
            </a:r>
            <a:r>
              <a:rPr lang="zh-CN" altLang="en-US" dirty="0"/>
              <a:t>查询表中的记录</a:t>
            </a:r>
            <a:endParaRPr lang="en-US" altLang="zh-CN" dirty="0"/>
          </a:p>
          <a:p>
            <a:r>
              <a:rPr lang="zh-CN" altLang="en-US" dirty="0"/>
              <a:t>实现上述查询的具体步骤如下：</a:t>
            </a:r>
            <a:endParaRPr lang="en-US" altLang="zh-CN" dirty="0"/>
          </a:p>
          <a:p>
            <a:r>
              <a:rPr lang="zh-CN" altLang="en-US" dirty="0"/>
              <a:t>步骤 </a:t>
            </a:r>
            <a:r>
              <a:rPr lang="en-US" altLang="zh-CN" dirty="0"/>
              <a:t>01</a:t>
            </a:r>
            <a:r>
              <a:rPr lang="zh-CN" altLang="en-US" dirty="0"/>
              <a:t>　启动 </a:t>
            </a:r>
            <a:r>
              <a:rPr lang="en-US" altLang="zh-CN" dirty="0"/>
              <a:t>SSMS </a:t>
            </a:r>
            <a:r>
              <a:rPr lang="zh-CN" altLang="en-US" dirty="0"/>
              <a:t>并连接到数据库后，在 </a:t>
            </a:r>
            <a:r>
              <a:rPr lang="en-US" altLang="zh-CN" dirty="0"/>
              <a:t>SSMS </a:t>
            </a:r>
            <a:r>
              <a:rPr lang="zh-CN" altLang="en-US" dirty="0"/>
              <a:t>主界面中，单击顶部菜单栏中的“新建查询”按钮，这时将打开一个新的查询编辑器窗口，如图 </a:t>
            </a:r>
            <a:r>
              <a:rPr lang="en-US" altLang="zh-CN" dirty="0"/>
              <a:t>6-12 </a:t>
            </a:r>
            <a:r>
              <a:rPr lang="zh-CN" altLang="en-US" dirty="0"/>
              <a:t>所示。在该窗口中可以编写查询语句。本例的查询需要连接多个表：</a:t>
            </a:r>
            <a:r>
              <a:rPr lang="en-US" altLang="zh-CN" dirty="0"/>
              <a:t>Users</a:t>
            </a:r>
            <a:r>
              <a:rPr lang="zh-CN" altLang="en-US" dirty="0"/>
              <a:t>、</a:t>
            </a:r>
            <a:r>
              <a:rPr lang="en-US" altLang="zh-CN" dirty="0"/>
              <a:t>Books</a:t>
            </a:r>
            <a:r>
              <a:rPr lang="zh-CN" altLang="en-US" dirty="0"/>
              <a:t>、</a:t>
            </a:r>
            <a:r>
              <a:rPr lang="en-US" altLang="zh-CN" dirty="0"/>
              <a:t>Orders</a:t>
            </a:r>
            <a:r>
              <a:rPr lang="zh-CN" altLang="en-US" dirty="0"/>
              <a:t>、</a:t>
            </a:r>
            <a:r>
              <a:rPr lang="en-US" altLang="zh-CN" dirty="0"/>
              <a:t>Reviews </a:t>
            </a:r>
            <a:r>
              <a:rPr lang="zh-CN" altLang="en-US" dirty="0"/>
              <a:t>和 </a:t>
            </a:r>
            <a:r>
              <a:rPr lang="en-US" altLang="zh-CN" dirty="0"/>
              <a:t>Express</a:t>
            </a:r>
            <a:r>
              <a:rPr lang="zh-CN" altLang="en-US" dirty="0"/>
              <a:t>，并过滤出符合条件的记录。</a:t>
            </a:r>
            <a:endParaRPr lang="en-US" altLang="zh-CN" dirty="0"/>
          </a:p>
        </p:txBody>
      </p:sp>
      <p:pic>
        <p:nvPicPr>
          <p:cNvPr id="6" name="图片占位符 5">
            <a:extLst>
              <a:ext uri="{FF2B5EF4-FFF2-40B4-BE49-F238E27FC236}">
                <a16:creationId xmlns:a16="http://schemas.microsoft.com/office/drawing/2014/main" id="{FAF28437-9E2B-3EC6-32D0-9A9CCF658BC2}"/>
              </a:ext>
            </a:extLst>
          </p:cNvPr>
          <p:cNvPicPr>
            <a:picLocks noGrp="1" noChangeAspect="1"/>
          </p:cNvPicPr>
          <p:nvPr>
            <p:ph type="pic" sz="quarter" idx="12"/>
          </p:nvPr>
        </p:nvPicPr>
        <p:blipFill rotWithShape="1">
          <a:blip r:embed="rId2"/>
          <a:srcRect t="-26443" b="-26443"/>
          <a:stretch>
            <a:fillRect/>
          </a:stretch>
        </p:blipFill>
        <p:spPr>
          <a:prstGeom prst="rect">
            <a:avLst/>
          </a:prstGeom>
        </p:spPr>
      </p:pic>
    </p:spTree>
    <p:extLst>
      <p:ext uri="{BB962C8B-B14F-4D97-AF65-F5344CB8AC3E}">
        <p14:creationId xmlns:p14="http://schemas.microsoft.com/office/powerpoint/2010/main" val="411880149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13C6A-6586-F452-C342-8A82473F3A1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20D52A1-4B69-8EAE-4A35-E91EB71CBFED}"/>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D59584B5-FF82-97AA-2C2E-1EAF79D678A8}"/>
              </a:ext>
            </a:extLst>
          </p:cNvPr>
          <p:cNvSpPr>
            <a:spLocks noGrp="1"/>
          </p:cNvSpPr>
          <p:nvPr>
            <p:ph type="body" sz="quarter" idx="11"/>
          </p:nvPr>
        </p:nvSpPr>
        <p:spPr>
          <a:xfrm>
            <a:off x="193192" y="2793107"/>
            <a:ext cx="5623146" cy="1986891"/>
          </a:xfrm>
        </p:spPr>
        <p:txBody>
          <a:bodyPr/>
          <a:lstStyle/>
          <a:p>
            <a:r>
              <a:rPr lang="en-US" altLang="zh-CN" dirty="0"/>
              <a:t>2. </a:t>
            </a:r>
            <a:r>
              <a:rPr lang="zh-CN" altLang="en-US" dirty="0"/>
              <a:t>使用 </a:t>
            </a:r>
            <a:r>
              <a:rPr lang="en-US" altLang="zh-CN" dirty="0"/>
              <a:t>SSMS </a:t>
            </a:r>
            <a:r>
              <a:rPr lang="zh-CN" altLang="en-US" dirty="0"/>
              <a:t>查询表中的记录</a:t>
            </a:r>
            <a:endParaRPr lang="en-US" altLang="zh-CN" dirty="0"/>
          </a:p>
          <a:p>
            <a:r>
              <a:rPr lang="zh-CN" altLang="en-US" dirty="0"/>
              <a:t>实现上述查询的具体步骤如下：</a:t>
            </a:r>
            <a:endParaRPr lang="en-US" altLang="zh-CN" dirty="0"/>
          </a:p>
          <a:p>
            <a:r>
              <a:rPr lang="zh-CN" altLang="en-US" dirty="0"/>
              <a:t>步骤 </a:t>
            </a:r>
            <a:r>
              <a:rPr lang="en-US" altLang="zh-CN" dirty="0"/>
              <a:t>02</a:t>
            </a:r>
            <a:r>
              <a:rPr lang="zh-CN" altLang="en-US" dirty="0"/>
              <a:t>　在查询编辑器窗口中输入查询语句，语句内容如下：</a:t>
            </a:r>
            <a:endParaRPr lang="en-US" altLang="zh-CN" dirty="0"/>
          </a:p>
        </p:txBody>
      </p:sp>
      <p:pic>
        <p:nvPicPr>
          <p:cNvPr id="12" name="图片占位符 11">
            <a:extLst>
              <a:ext uri="{FF2B5EF4-FFF2-40B4-BE49-F238E27FC236}">
                <a16:creationId xmlns:a16="http://schemas.microsoft.com/office/drawing/2014/main" id="{F943950D-989F-1D23-3F1B-F5D55856ECE2}"/>
              </a:ext>
            </a:extLst>
          </p:cNvPr>
          <p:cNvPicPr>
            <a:picLocks noGrp="1" noChangeAspect="1"/>
          </p:cNvPicPr>
          <p:nvPr>
            <p:ph type="pic" sz="quarter" idx="12"/>
          </p:nvPr>
        </p:nvPicPr>
        <p:blipFill rotWithShape="1">
          <a:blip r:embed="rId2"/>
          <a:srcRect t="-46369" b="-46369"/>
          <a:stretch>
            <a:fillRect/>
          </a:stretch>
        </p:blipFill>
        <p:spPr>
          <a:prstGeom prst="rect">
            <a:avLst/>
          </a:prstGeom>
        </p:spPr>
      </p:pic>
    </p:spTree>
    <p:extLst>
      <p:ext uri="{BB962C8B-B14F-4D97-AF65-F5344CB8AC3E}">
        <p14:creationId xmlns:p14="http://schemas.microsoft.com/office/powerpoint/2010/main" val="4264141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ACEA5-25D3-DE7F-C584-38439EE3A8E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9FBD719-A2F9-0BD9-1C66-8EB2247A31E9}"/>
              </a:ext>
            </a:extLst>
          </p:cNvPr>
          <p:cNvSpPr>
            <a:spLocks noGrp="1"/>
          </p:cNvSpPr>
          <p:nvPr>
            <p:ph type="body" sz="quarter" idx="10"/>
          </p:nvPr>
        </p:nvSpPr>
        <p:spPr/>
        <p:txBody>
          <a:bodyPr/>
          <a:lstStyle/>
          <a:p>
            <a:r>
              <a:rPr lang="en-US" altLang="zh-CN" dirty="0"/>
              <a:t>2.1 </a:t>
            </a:r>
            <a:r>
              <a:rPr lang="zh-CN" altLang="en-US" dirty="0"/>
              <a:t>需求分析</a:t>
            </a:r>
          </a:p>
        </p:txBody>
      </p:sp>
      <p:sp>
        <p:nvSpPr>
          <p:cNvPr id="5" name="文本占位符 4">
            <a:extLst>
              <a:ext uri="{FF2B5EF4-FFF2-40B4-BE49-F238E27FC236}">
                <a16:creationId xmlns:a16="http://schemas.microsoft.com/office/drawing/2014/main" id="{B4DB89C2-889D-238A-AF4C-FCE5BECDA807}"/>
              </a:ext>
            </a:extLst>
          </p:cNvPr>
          <p:cNvSpPr>
            <a:spLocks noGrp="1"/>
          </p:cNvSpPr>
          <p:nvPr>
            <p:ph type="body" sz="quarter" idx="11"/>
          </p:nvPr>
        </p:nvSpPr>
        <p:spPr>
          <a:xfrm>
            <a:off x="193192" y="2546408"/>
            <a:ext cx="11635136" cy="2480294"/>
          </a:xfrm>
        </p:spPr>
        <p:txBody>
          <a:bodyPr/>
          <a:lstStyle/>
          <a:p>
            <a:r>
              <a:rPr lang="en-US" altLang="zh-CN" dirty="0"/>
              <a:t>2.1.2</a:t>
            </a:r>
            <a:r>
              <a:rPr lang="zh-CN" altLang="en-US" dirty="0"/>
              <a:t>　需求分析的方法</a:t>
            </a:r>
            <a:endParaRPr lang="en-US" altLang="zh-CN" dirty="0"/>
          </a:p>
          <a:p>
            <a:r>
              <a:rPr lang="zh-CN" altLang="en-US" dirty="0"/>
              <a:t>对该选课系统数据库进行需求分析，具体步骤如下：</a:t>
            </a:r>
            <a:endParaRPr lang="en-US" altLang="zh-CN" dirty="0"/>
          </a:p>
          <a:p>
            <a:r>
              <a:rPr lang="zh-CN" altLang="en-US" dirty="0"/>
              <a:t>步骤 </a:t>
            </a:r>
            <a:r>
              <a:rPr lang="en-US" altLang="zh-CN" dirty="0"/>
              <a:t>01</a:t>
            </a:r>
            <a:r>
              <a:rPr lang="zh-CN" altLang="en-US" dirty="0"/>
              <a:t>　通过与学生、授课教师、系统操作者等进行交谈及发放调查问卷等方式，收集需求信息，并据此设定如下系统目标。</a:t>
            </a:r>
            <a:endParaRPr lang="en-US" altLang="zh-CN" dirty="0"/>
          </a:p>
          <a:p>
            <a:r>
              <a:rPr lang="zh-CN" altLang="en-US" dirty="0"/>
              <a:t>步骤 </a:t>
            </a:r>
            <a:r>
              <a:rPr lang="en-US" altLang="zh-CN" dirty="0"/>
              <a:t>02</a:t>
            </a:r>
            <a:r>
              <a:rPr lang="zh-CN" altLang="en-US" dirty="0"/>
              <a:t>　根据系统目标，经需求分析，拟定如下需求清单。</a:t>
            </a:r>
            <a:endParaRPr lang="en-US" altLang="zh-CN" b="1" dirty="0"/>
          </a:p>
        </p:txBody>
      </p:sp>
    </p:spTree>
    <p:extLst>
      <p:ext uri="{BB962C8B-B14F-4D97-AF65-F5344CB8AC3E}">
        <p14:creationId xmlns:p14="http://schemas.microsoft.com/office/powerpoint/2010/main" val="414270928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7FC15-D065-95B3-963B-257EE805475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3138EF6-BE5B-527A-4138-AD3F7469DF65}"/>
              </a:ext>
            </a:extLst>
          </p:cNvPr>
          <p:cNvSpPr>
            <a:spLocks noGrp="1"/>
          </p:cNvSpPr>
          <p:nvPr>
            <p:ph type="body" sz="quarter" idx="10"/>
          </p:nvPr>
        </p:nvSpPr>
        <p:spPr/>
        <p:txBody>
          <a:bodyPr/>
          <a:lstStyle/>
          <a:p>
            <a:r>
              <a:rPr lang="en-US" altLang="zh-CN" dirty="0"/>
              <a:t>EB-Shop </a:t>
            </a:r>
            <a:r>
              <a:rPr lang="zh-CN" altLang="en-US" dirty="0"/>
              <a:t>线上书城数据录入与查询实现</a:t>
            </a:r>
          </a:p>
        </p:txBody>
      </p:sp>
      <p:sp>
        <p:nvSpPr>
          <p:cNvPr id="5" name="文本占位符 4">
            <a:extLst>
              <a:ext uri="{FF2B5EF4-FFF2-40B4-BE49-F238E27FC236}">
                <a16:creationId xmlns:a16="http://schemas.microsoft.com/office/drawing/2014/main" id="{16FFF197-332F-0602-96F4-BDB133ECC7ED}"/>
              </a:ext>
            </a:extLst>
          </p:cNvPr>
          <p:cNvSpPr>
            <a:spLocks noGrp="1"/>
          </p:cNvSpPr>
          <p:nvPr>
            <p:ph type="body" sz="quarter" idx="11"/>
          </p:nvPr>
        </p:nvSpPr>
        <p:spPr>
          <a:xfrm>
            <a:off x="193192" y="2062138"/>
            <a:ext cx="5623146" cy="3448829"/>
          </a:xfrm>
        </p:spPr>
        <p:txBody>
          <a:bodyPr/>
          <a:lstStyle/>
          <a:p>
            <a:r>
              <a:rPr lang="en-US" altLang="zh-CN" dirty="0"/>
              <a:t>2. </a:t>
            </a:r>
            <a:r>
              <a:rPr lang="zh-CN" altLang="en-US" dirty="0"/>
              <a:t>使用 </a:t>
            </a:r>
            <a:r>
              <a:rPr lang="en-US" altLang="zh-CN" dirty="0"/>
              <a:t>SSMS </a:t>
            </a:r>
            <a:r>
              <a:rPr lang="zh-CN" altLang="en-US" dirty="0"/>
              <a:t>查询表中的记录</a:t>
            </a:r>
            <a:endParaRPr lang="en-US" altLang="zh-CN" dirty="0"/>
          </a:p>
          <a:p>
            <a:r>
              <a:rPr lang="zh-CN" altLang="en-US" dirty="0"/>
              <a:t>实现上述查询的具体步骤如下：</a:t>
            </a:r>
            <a:endParaRPr lang="en-US" altLang="zh-CN" dirty="0"/>
          </a:p>
          <a:p>
            <a:r>
              <a:rPr lang="zh-CN" altLang="en-US" dirty="0"/>
              <a:t>步骤 </a:t>
            </a:r>
            <a:r>
              <a:rPr lang="en-US" altLang="zh-CN" dirty="0"/>
              <a:t>03</a:t>
            </a:r>
            <a:r>
              <a:rPr lang="zh-CN" altLang="en-US" dirty="0"/>
              <a:t>　单击 “执行”按钮或按 </a:t>
            </a:r>
            <a:r>
              <a:rPr lang="en-US" altLang="zh-CN" dirty="0"/>
              <a:t>F5 </a:t>
            </a:r>
            <a:r>
              <a:rPr lang="zh-CN" altLang="en-US" dirty="0"/>
              <a:t>键，即可得出查询结果，如图 </a:t>
            </a:r>
            <a:r>
              <a:rPr lang="en-US" altLang="zh-CN" dirty="0"/>
              <a:t>6-13 </a:t>
            </a:r>
            <a:r>
              <a:rPr lang="zh-CN" altLang="en-US" dirty="0"/>
              <a:t>所示。查看结果窗格中的输出数据，其中包含了满足条件的所有用户及其相关订单、书籍、评价和快递信息。</a:t>
            </a:r>
            <a:endParaRPr lang="en-US" altLang="zh-CN" dirty="0"/>
          </a:p>
        </p:txBody>
      </p:sp>
      <p:pic>
        <p:nvPicPr>
          <p:cNvPr id="7" name="图片占位符 6">
            <a:extLst>
              <a:ext uri="{FF2B5EF4-FFF2-40B4-BE49-F238E27FC236}">
                <a16:creationId xmlns:a16="http://schemas.microsoft.com/office/drawing/2014/main" id="{937A41A0-32E1-39B2-3E58-00729C583662}"/>
              </a:ext>
            </a:extLst>
          </p:cNvPr>
          <p:cNvPicPr>
            <a:picLocks noGrp="1" noChangeAspect="1"/>
          </p:cNvPicPr>
          <p:nvPr>
            <p:ph type="pic" sz="quarter" idx="12"/>
          </p:nvPr>
        </p:nvPicPr>
        <p:blipFill rotWithShape="1">
          <a:blip r:embed="rId2"/>
          <a:srcRect t="-51354" b="-51354"/>
          <a:stretch>
            <a:fillRect/>
          </a:stretch>
        </p:blipFill>
        <p:spPr>
          <a:prstGeom prst="rect">
            <a:avLst/>
          </a:prstGeom>
        </p:spPr>
      </p:pic>
    </p:spTree>
    <p:extLst>
      <p:ext uri="{BB962C8B-B14F-4D97-AF65-F5344CB8AC3E}">
        <p14:creationId xmlns:p14="http://schemas.microsoft.com/office/powerpoint/2010/main" val="51827376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82B855CE-3DF2-2687-8375-CDEF33AF57AE}"/>
              </a:ext>
            </a:extLst>
          </p:cNvPr>
          <p:cNvSpPr>
            <a:spLocks noGrp="1"/>
          </p:cNvSpPr>
          <p:nvPr>
            <p:ph type="body" sz="quarter" idx="14"/>
          </p:nvPr>
        </p:nvSpPr>
        <p:spPr/>
        <p:txBody>
          <a:bodyPr/>
          <a:lstStyle/>
          <a:p>
            <a:r>
              <a:rPr lang="zh-CN" altLang="en-US" dirty="0"/>
              <a:t>数据库编程对象</a:t>
            </a:r>
          </a:p>
        </p:txBody>
      </p:sp>
      <p:sp>
        <p:nvSpPr>
          <p:cNvPr id="6" name="文本占位符 5">
            <a:extLst>
              <a:ext uri="{FF2B5EF4-FFF2-40B4-BE49-F238E27FC236}">
                <a16:creationId xmlns:a16="http://schemas.microsoft.com/office/drawing/2014/main" id="{8B902D62-8296-1DBB-67B9-C01A095A48B9}"/>
              </a:ext>
            </a:extLst>
          </p:cNvPr>
          <p:cNvSpPr>
            <a:spLocks noGrp="1"/>
          </p:cNvSpPr>
          <p:nvPr>
            <p:ph type="body" sz="quarter" idx="15"/>
          </p:nvPr>
        </p:nvSpPr>
        <p:spPr/>
        <p:txBody>
          <a:bodyPr/>
          <a:lstStyle/>
          <a:p>
            <a:r>
              <a:rPr lang="zh-CN" altLang="en-US" dirty="0"/>
              <a:t>任务</a:t>
            </a:r>
            <a:r>
              <a:rPr lang="en-US" altLang="zh-CN" dirty="0"/>
              <a:t>7</a:t>
            </a:r>
            <a:endParaRPr lang="zh-CN" altLang="en-US" dirty="0"/>
          </a:p>
        </p:txBody>
      </p:sp>
    </p:spTree>
    <p:extLst>
      <p:ext uri="{BB962C8B-B14F-4D97-AF65-F5344CB8AC3E}">
        <p14:creationId xmlns:p14="http://schemas.microsoft.com/office/powerpoint/2010/main" val="310968334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4ED0052-F0C9-2C10-51EC-FBC001ADE044}"/>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F083565B-E2DD-592F-DC8C-7CCE379BD85D}"/>
              </a:ext>
            </a:extLst>
          </p:cNvPr>
          <p:cNvSpPr>
            <a:spLocks noGrp="1"/>
          </p:cNvSpPr>
          <p:nvPr>
            <p:ph type="body" sz="quarter" idx="11"/>
          </p:nvPr>
        </p:nvSpPr>
        <p:spPr>
          <a:xfrm>
            <a:off x="193192" y="2062139"/>
            <a:ext cx="11635136" cy="3448829"/>
          </a:xfrm>
        </p:spPr>
        <p:txBody>
          <a:bodyPr/>
          <a:lstStyle/>
          <a:p>
            <a:r>
              <a:rPr lang="en-US" altLang="zh-CN" dirty="0"/>
              <a:t>7.1.1</a:t>
            </a:r>
            <a:r>
              <a:rPr lang="zh-CN" altLang="en-US" dirty="0"/>
              <a:t>　索引概述</a:t>
            </a:r>
            <a:endParaRPr lang="en-US" altLang="zh-CN" dirty="0"/>
          </a:p>
          <a:p>
            <a:r>
              <a:rPr lang="en-US" altLang="zh-CN" dirty="0"/>
              <a:t>1. </a:t>
            </a:r>
            <a:r>
              <a:rPr lang="zh-CN" altLang="en-US" dirty="0"/>
              <a:t>索引的特点</a:t>
            </a:r>
          </a:p>
          <a:p>
            <a:r>
              <a:rPr lang="zh-CN" altLang="en-US" dirty="0"/>
              <a:t>索引的优点如下：</a:t>
            </a:r>
            <a:endParaRPr lang="en-US" altLang="zh-CN" dirty="0"/>
          </a:p>
          <a:p>
            <a:pPr marL="1074738" indent="-342900">
              <a:buSzPct val="80000"/>
              <a:buFont typeface="Wingdings" panose="05000000000000000000" pitchFamily="2" charset="2"/>
              <a:buChar char="l"/>
            </a:pPr>
            <a:r>
              <a:rPr lang="zh-CN" altLang="en-US" dirty="0"/>
              <a:t>创建唯一索引可以保证数据表中每一行数据的唯一性。</a:t>
            </a:r>
            <a:endParaRPr lang="en-US" altLang="zh-CN" dirty="0"/>
          </a:p>
          <a:p>
            <a:pPr marL="1074738" indent="-342900">
              <a:buSzPct val="80000"/>
              <a:buFont typeface="Wingdings" panose="05000000000000000000" pitchFamily="2" charset="2"/>
              <a:buChar char="l"/>
            </a:pPr>
            <a:r>
              <a:rPr lang="zh-CN" altLang="en-US" dirty="0"/>
              <a:t>索引可以大大加快数据的查询速度。</a:t>
            </a:r>
            <a:endParaRPr lang="en-US" altLang="zh-CN" dirty="0"/>
          </a:p>
          <a:p>
            <a:pPr marL="1074738" indent="-342900">
              <a:buSzPct val="80000"/>
              <a:buFont typeface="Wingdings" panose="05000000000000000000" pitchFamily="2" charset="2"/>
              <a:buChar char="l"/>
            </a:pPr>
            <a:r>
              <a:rPr lang="zh-CN" altLang="en-US" dirty="0"/>
              <a:t>索引可以加速表与表之间的连接，提高数据的参考完整性。</a:t>
            </a:r>
            <a:endParaRPr lang="en-US" altLang="zh-CN" dirty="0"/>
          </a:p>
          <a:p>
            <a:pPr marL="1074738" indent="-342900">
              <a:buSzPct val="80000"/>
              <a:buFont typeface="Wingdings" panose="05000000000000000000" pitchFamily="2" charset="2"/>
              <a:buChar char="l"/>
            </a:pPr>
            <a:r>
              <a:rPr lang="zh-CN" altLang="en-US" dirty="0"/>
              <a:t>在使用分组和排序子句进行数据查询时，利用索引可以显著减少查询时间。</a:t>
            </a:r>
          </a:p>
        </p:txBody>
      </p:sp>
    </p:spTree>
    <p:extLst>
      <p:ext uri="{BB962C8B-B14F-4D97-AF65-F5344CB8AC3E}">
        <p14:creationId xmlns:p14="http://schemas.microsoft.com/office/powerpoint/2010/main" val="35764279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E42D4-135B-038B-BD28-74EBA5CDF57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0DFFCF6-B6C2-7158-08E2-AC250EBDC8E0}"/>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F1BB8B76-D607-BD31-99C0-75853B66E96D}"/>
              </a:ext>
            </a:extLst>
          </p:cNvPr>
          <p:cNvSpPr>
            <a:spLocks noGrp="1"/>
          </p:cNvSpPr>
          <p:nvPr>
            <p:ph type="body" sz="quarter" idx="11"/>
          </p:nvPr>
        </p:nvSpPr>
        <p:spPr>
          <a:xfrm>
            <a:off x="193192" y="1818482"/>
            <a:ext cx="11635136" cy="3936142"/>
          </a:xfrm>
        </p:spPr>
        <p:txBody>
          <a:bodyPr/>
          <a:lstStyle/>
          <a:p>
            <a:r>
              <a:rPr lang="en-US" altLang="zh-CN" dirty="0"/>
              <a:t>7.1.1</a:t>
            </a:r>
            <a:r>
              <a:rPr lang="zh-CN" altLang="en-US" dirty="0"/>
              <a:t>　索引概述</a:t>
            </a:r>
            <a:endParaRPr lang="en-US" altLang="zh-CN" dirty="0"/>
          </a:p>
          <a:p>
            <a:r>
              <a:rPr lang="en-US" altLang="zh-CN" dirty="0"/>
              <a:t>1. </a:t>
            </a:r>
            <a:r>
              <a:rPr lang="zh-CN" altLang="en-US" dirty="0"/>
              <a:t>索引的特点</a:t>
            </a:r>
          </a:p>
          <a:p>
            <a:r>
              <a:rPr lang="zh-CN" altLang="en-US" dirty="0"/>
              <a:t>索引的缺点如下：</a:t>
            </a:r>
            <a:endParaRPr lang="en-US" altLang="zh-CN" dirty="0"/>
          </a:p>
          <a:p>
            <a:pPr marL="1074738" indent="-342900">
              <a:buSzPct val="80000"/>
              <a:buFont typeface="Wingdings" panose="05000000000000000000" pitchFamily="2" charset="2"/>
              <a:buChar char="l"/>
            </a:pPr>
            <a:r>
              <a:rPr lang="zh-CN" altLang="en-US" dirty="0"/>
              <a:t>创建和维护索引都需要耗费时间，并且随着数据量的增加所耗费的时间也会增加。</a:t>
            </a:r>
            <a:endParaRPr lang="en-US" altLang="zh-CN" dirty="0"/>
          </a:p>
          <a:p>
            <a:pPr marL="1074738" indent="-342900">
              <a:buSzPct val="80000"/>
              <a:buFont typeface="Wingdings" panose="05000000000000000000" pitchFamily="2" charset="2"/>
              <a:buChar char="l"/>
            </a:pPr>
            <a:r>
              <a:rPr lang="zh-CN" altLang="en-US" dirty="0"/>
              <a:t>索引需要占用磁盘空间，每个索引都要占用一定的物理空间。如果有大量的索引，索引文件可能比数据文件更快达到最大文件尺寸。</a:t>
            </a:r>
            <a:endParaRPr lang="en-US" altLang="zh-CN" dirty="0"/>
          </a:p>
          <a:p>
            <a:pPr marL="1074738" indent="-342900">
              <a:buSzPct val="80000"/>
              <a:buFont typeface="Wingdings" panose="05000000000000000000" pitchFamily="2" charset="2"/>
              <a:buChar char="l"/>
            </a:pPr>
            <a:r>
              <a:rPr lang="zh-CN" altLang="en-US" dirty="0"/>
              <a:t>当对表中的数据进行增加、删除和修改时，索引需要动态地维护，这会降低数据的维护速度。</a:t>
            </a:r>
          </a:p>
        </p:txBody>
      </p:sp>
    </p:spTree>
    <p:extLst>
      <p:ext uri="{BB962C8B-B14F-4D97-AF65-F5344CB8AC3E}">
        <p14:creationId xmlns:p14="http://schemas.microsoft.com/office/powerpoint/2010/main" val="265563819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F14EC-5E8E-E5BC-40B7-B939CDDFFC7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5221511-F45A-3F64-9BCF-35C52C5D4648}"/>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3F922EAD-3A94-10E7-E7C7-A9429D5FEA4D}"/>
              </a:ext>
            </a:extLst>
          </p:cNvPr>
          <p:cNvSpPr>
            <a:spLocks noGrp="1"/>
          </p:cNvSpPr>
          <p:nvPr>
            <p:ph type="body" sz="quarter" idx="11"/>
          </p:nvPr>
        </p:nvSpPr>
        <p:spPr>
          <a:xfrm>
            <a:off x="193192" y="843858"/>
            <a:ext cx="11635136" cy="5885394"/>
          </a:xfrm>
        </p:spPr>
        <p:txBody>
          <a:bodyPr/>
          <a:lstStyle/>
          <a:p>
            <a:r>
              <a:rPr lang="en-US" altLang="zh-CN" dirty="0"/>
              <a:t>7.1.1</a:t>
            </a:r>
            <a:r>
              <a:rPr lang="zh-CN" altLang="en-US" dirty="0"/>
              <a:t>　索引概述</a:t>
            </a:r>
            <a:endParaRPr lang="en-US" altLang="zh-CN" dirty="0"/>
          </a:p>
          <a:p>
            <a:r>
              <a:rPr lang="en-US" altLang="zh-CN" dirty="0"/>
              <a:t>2. </a:t>
            </a:r>
            <a:r>
              <a:rPr lang="zh-CN" altLang="en-US" dirty="0"/>
              <a:t>索引的分类</a:t>
            </a:r>
            <a:endParaRPr lang="en-US" altLang="zh-CN" dirty="0"/>
          </a:p>
          <a:p>
            <a:r>
              <a:rPr lang="zh-CN" altLang="en-US" dirty="0"/>
              <a:t>（</a:t>
            </a:r>
            <a:r>
              <a:rPr lang="en-US" altLang="zh-CN" dirty="0"/>
              <a:t>1</a:t>
            </a:r>
            <a:r>
              <a:rPr lang="zh-CN" altLang="en-US" dirty="0"/>
              <a:t>）聚集索引。</a:t>
            </a:r>
            <a:endParaRPr lang="en-US" altLang="zh-CN" dirty="0"/>
          </a:p>
          <a:p>
            <a:r>
              <a:rPr lang="zh-CN" altLang="en-US" dirty="0"/>
              <a:t>聚集索引（</a:t>
            </a:r>
            <a:r>
              <a:rPr lang="en-US" altLang="zh-CN" dirty="0"/>
              <a:t>clustered index</a:t>
            </a:r>
            <a:r>
              <a:rPr lang="zh-CN" altLang="en-US" dirty="0"/>
              <a:t>）决定了表中数据行的物理存储顺序。每个表只能有一个聚集索引，因为数据行只能按照一种顺序存储。</a:t>
            </a:r>
            <a:endParaRPr lang="en-US" altLang="zh-CN" dirty="0"/>
          </a:p>
          <a:p>
            <a:r>
              <a:rPr lang="zh-CN" altLang="en-US" dirty="0"/>
              <a:t>聚集索引的特点如下：</a:t>
            </a:r>
            <a:endParaRPr lang="en-US" altLang="zh-CN" dirty="0"/>
          </a:p>
          <a:p>
            <a:pPr marL="1074738" indent="-342900">
              <a:buSzPct val="80000"/>
              <a:buFont typeface="Wingdings" panose="05000000000000000000" pitchFamily="2" charset="2"/>
              <a:buChar char="l"/>
            </a:pPr>
            <a:r>
              <a:rPr lang="zh-CN" altLang="en-US" dirty="0"/>
              <a:t>数据按索引键值排序存储。</a:t>
            </a:r>
          </a:p>
          <a:p>
            <a:pPr marL="1074738" indent="-342900">
              <a:buSzPct val="80000"/>
              <a:buFont typeface="Wingdings" panose="05000000000000000000" pitchFamily="2" charset="2"/>
              <a:buChar char="l"/>
            </a:pPr>
            <a:r>
              <a:rPr lang="zh-CN" altLang="en-US" dirty="0"/>
              <a:t>对于查询操作，尤其是范围查询，可以显著提升性能。</a:t>
            </a:r>
          </a:p>
          <a:p>
            <a:pPr marL="1074738" indent="-342900">
              <a:buSzPct val="80000"/>
              <a:buFont typeface="Wingdings" panose="05000000000000000000" pitchFamily="2" charset="2"/>
              <a:buChar char="l"/>
            </a:pPr>
            <a:r>
              <a:rPr lang="zh-CN" altLang="en-US" dirty="0"/>
              <a:t>插入、更新和删除操作可能较慢，因为需要维护物理顺序。</a:t>
            </a:r>
            <a:endParaRPr lang="en-US" altLang="zh-CN" dirty="0"/>
          </a:p>
          <a:p>
            <a:pPr>
              <a:buSzPct val="80000"/>
            </a:pPr>
            <a:r>
              <a:rPr lang="zh-CN" altLang="en-US" dirty="0"/>
              <a:t>聚集索引的适用场景是：当查询经常返回大范围的数据时，聚集索引非常有效。一般适合对主键或那些频繁作为排序依据的列创建聚集索引，而对于需要频繁插入新数据的表，则不适合创建聚集索引，因为这会导致页分裂，影响性能。</a:t>
            </a:r>
          </a:p>
        </p:txBody>
      </p:sp>
    </p:spTree>
    <p:extLst>
      <p:ext uri="{BB962C8B-B14F-4D97-AF65-F5344CB8AC3E}">
        <p14:creationId xmlns:p14="http://schemas.microsoft.com/office/powerpoint/2010/main" val="79843309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6392F-F2A3-14C0-2664-74B32C4DF03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984C15E-8525-161A-39F6-5C936BABFDB3}"/>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890AF0AB-0D62-587E-E6DD-8D4A2B8405B7}"/>
              </a:ext>
            </a:extLst>
          </p:cNvPr>
          <p:cNvSpPr>
            <a:spLocks noGrp="1"/>
          </p:cNvSpPr>
          <p:nvPr>
            <p:ph type="body" sz="quarter" idx="11"/>
          </p:nvPr>
        </p:nvSpPr>
        <p:spPr>
          <a:xfrm>
            <a:off x="193192" y="1087515"/>
            <a:ext cx="11635136" cy="5398081"/>
          </a:xfrm>
        </p:spPr>
        <p:txBody>
          <a:bodyPr/>
          <a:lstStyle/>
          <a:p>
            <a:r>
              <a:rPr lang="en-US" altLang="zh-CN" dirty="0"/>
              <a:t>7.1.1</a:t>
            </a:r>
            <a:r>
              <a:rPr lang="zh-CN" altLang="en-US" dirty="0"/>
              <a:t>　索引概述</a:t>
            </a:r>
            <a:endParaRPr lang="en-US" altLang="zh-CN" dirty="0"/>
          </a:p>
          <a:p>
            <a:r>
              <a:rPr lang="en-US" altLang="zh-CN" dirty="0"/>
              <a:t>2. </a:t>
            </a:r>
            <a:r>
              <a:rPr lang="zh-CN" altLang="en-US" dirty="0"/>
              <a:t>索引的分类</a:t>
            </a:r>
            <a:endParaRPr lang="en-US" altLang="zh-CN" dirty="0"/>
          </a:p>
          <a:p>
            <a:r>
              <a:rPr lang="zh-CN" altLang="en-US" dirty="0"/>
              <a:t>（</a:t>
            </a:r>
            <a:r>
              <a:rPr lang="en-US" altLang="zh-CN" dirty="0"/>
              <a:t>2</a:t>
            </a:r>
            <a:r>
              <a:rPr lang="zh-CN" altLang="en-US" dirty="0"/>
              <a:t>）非聚集索引。</a:t>
            </a:r>
            <a:endParaRPr lang="en-US" altLang="zh-CN" dirty="0"/>
          </a:p>
          <a:p>
            <a:r>
              <a:rPr lang="zh-CN" altLang="en-US" dirty="0"/>
              <a:t>非聚集索引（</a:t>
            </a:r>
            <a:r>
              <a:rPr lang="en-US" altLang="zh-CN" dirty="0" err="1"/>
              <a:t>nonclustered</a:t>
            </a:r>
            <a:r>
              <a:rPr lang="en-US" altLang="zh-CN" dirty="0"/>
              <a:t> index</a:t>
            </a:r>
            <a:r>
              <a:rPr lang="zh-CN" altLang="en-US" dirty="0"/>
              <a:t>）不改变数据的实际存储顺序，而是包含指向实际数据行的指针。一个表可以有多个非聚集索引。</a:t>
            </a:r>
            <a:endParaRPr lang="en-US" altLang="zh-CN" dirty="0"/>
          </a:p>
          <a:p>
            <a:r>
              <a:rPr lang="zh-CN" altLang="en-US" dirty="0"/>
              <a:t>非聚集索引的特点如下：</a:t>
            </a:r>
            <a:endParaRPr lang="en-US" altLang="zh-CN" dirty="0"/>
          </a:p>
          <a:p>
            <a:pPr marL="1074738" indent="-342900">
              <a:buSzPct val="80000"/>
              <a:buFont typeface="Wingdings" panose="05000000000000000000" pitchFamily="2" charset="2"/>
              <a:buChar char="l"/>
            </a:pPr>
            <a:r>
              <a:rPr lang="zh-CN" altLang="en-US" dirty="0"/>
              <a:t>索引结构与数据分离，不影响数据的物理存储。</a:t>
            </a:r>
          </a:p>
          <a:p>
            <a:pPr marL="1074738" indent="-342900">
              <a:buSzPct val="80000"/>
              <a:buFont typeface="Wingdings" panose="05000000000000000000" pitchFamily="2" charset="2"/>
              <a:buChar char="l"/>
            </a:pPr>
            <a:r>
              <a:rPr lang="zh-CN" altLang="en-US" dirty="0"/>
              <a:t>提供快速访问特定记录的能力。</a:t>
            </a:r>
          </a:p>
          <a:p>
            <a:pPr marL="1074738" indent="-342900">
              <a:buSzPct val="80000"/>
              <a:buFont typeface="Wingdings" panose="05000000000000000000" pitchFamily="2" charset="2"/>
              <a:buChar char="l"/>
            </a:pPr>
            <a:r>
              <a:rPr lang="zh-CN" altLang="en-US" dirty="0"/>
              <a:t>每个非聚集索引占用额外的磁盘空间。</a:t>
            </a:r>
            <a:endParaRPr lang="en-US" altLang="zh-CN" dirty="0"/>
          </a:p>
          <a:p>
            <a:pPr>
              <a:buSzPct val="80000"/>
            </a:pPr>
            <a:r>
              <a:rPr lang="zh-CN" altLang="en-US" dirty="0"/>
              <a:t>非聚集索引的适用场景：适用于不需要全表扫描的查询，对于经常被用作搜索条件的列特别有用。</a:t>
            </a:r>
          </a:p>
        </p:txBody>
      </p:sp>
    </p:spTree>
    <p:extLst>
      <p:ext uri="{BB962C8B-B14F-4D97-AF65-F5344CB8AC3E}">
        <p14:creationId xmlns:p14="http://schemas.microsoft.com/office/powerpoint/2010/main" val="69364121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3D788-E6A5-9D6F-2180-C97F66C55D0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712CEB2-0089-B55E-109D-F8A71D544596}"/>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6B5C7918-BD96-A96D-B0EA-7253B4127FD5}"/>
              </a:ext>
            </a:extLst>
          </p:cNvPr>
          <p:cNvSpPr>
            <a:spLocks noGrp="1"/>
          </p:cNvSpPr>
          <p:nvPr>
            <p:ph type="body" sz="quarter" idx="11"/>
          </p:nvPr>
        </p:nvSpPr>
        <p:spPr>
          <a:xfrm>
            <a:off x="193192" y="1574827"/>
            <a:ext cx="11635136" cy="4423455"/>
          </a:xfrm>
        </p:spPr>
        <p:txBody>
          <a:bodyPr/>
          <a:lstStyle/>
          <a:p>
            <a:r>
              <a:rPr lang="en-US" altLang="zh-CN" dirty="0"/>
              <a:t>7.1.1</a:t>
            </a:r>
            <a:r>
              <a:rPr lang="zh-CN" altLang="en-US" dirty="0"/>
              <a:t>　索引概述</a:t>
            </a:r>
            <a:endParaRPr lang="en-US" altLang="zh-CN" dirty="0"/>
          </a:p>
          <a:p>
            <a:r>
              <a:rPr lang="en-US" altLang="zh-CN" dirty="0"/>
              <a:t>2. </a:t>
            </a:r>
            <a:r>
              <a:rPr lang="zh-CN" altLang="en-US" dirty="0"/>
              <a:t>索引的分类</a:t>
            </a:r>
            <a:endParaRPr lang="en-US" altLang="zh-CN" dirty="0"/>
          </a:p>
          <a:p>
            <a:r>
              <a:rPr lang="zh-CN" altLang="en-US" dirty="0"/>
              <a:t>（</a:t>
            </a:r>
            <a:r>
              <a:rPr lang="en-US" altLang="zh-CN" dirty="0"/>
              <a:t>3</a:t>
            </a:r>
            <a:r>
              <a:rPr lang="zh-CN" altLang="en-US" dirty="0"/>
              <a:t>）唯一索引。</a:t>
            </a:r>
            <a:endParaRPr lang="en-US" altLang="zh-CN" dirty="0"/>
          </a:p>
          <a:p>
            <a:r>
              <a:rPr lang="zh-CN" altLang="en-US" dirty="0"/>
              <a:t>无论是聚集索引还是非聚集索引，都可以定义为唯一索引（</a:t>
            </a:r>
            <a:r>
              <a:rPr lang="en-US" altLang="zh-CN" dirty="0"/>
              <a:t>unique index</a:t>
            </a:r>
            <a:r>
              <a:rPr lang="zh-CN" altLang="en-US" dirty="0"/>
              <a:t>）。唯一索引要确保索引键中没有重复值，从而保证数据的唯一性。</a:t>
            </a:r>
            <a:endParaRPr lang="en-US" altLang="zh-CN" dirty="0"/>
          </a:p>
          <a:p>
            <a:r>
              <a:rPr lang="zh-CN" altLang="en-US" dirty="0"/>
              <a:t>唯一索引的特点如下：</a:t>
            </a:r>
            <a:endParaRPr lang="en-US" altLang="zh-CN" dirty="0"/>
          </a:p>
          <a:p>
            <a:pPr marL="1074738" indent="-342900">
              <a:buSzPct val="80000"/>
              <a:buFont typeface="Wingdings" panose="05000000000000000000" pitchFamily="2" charset="2"/>
              <a:buChar char="l"/>
            </a:pPr>
            <a:r>
              <a:rPr lang="zh-CN" altLang="en-US" dirty="0"/>
              <a:t>强制字段或字段组合的唯一性。</a:t>
            </a:r>
          </a:p>
          <a:p>
            <a:pPr marL="1074738" indent="-342900">
              <a:buSzPct val="80000"/>
              <a:buFont typeface="Wingdings" panose="05000000000000000000" pitchFamily="2" charset="2"/>
              <a:buChar char="l"/>
            </a:pPr>
            <a:r>
              <a:rPr lang="zh-CN" altLang="en-US" dirty="0"/>
              <a:t>自动创建主键约束时会自动创建唯一聚集索引（除非另有指定）。</a:t>
            </a:r>
            <a:endParaRPr lang="en-US" altLang="zh-CN" dirty="0"/>
          </a:p>
          <a:p>
            <a:pPr>
              <a:buSzPct val="80000"/>
            </a:pPr>
            <a:r>
              <a:rPr lang="zh-CN" altLang="en-US" dirty="0"/>
              <a:t>唯一索引适用于在主键字段上创建，也适用于需要确保某些字段值唯一的业务逻辑需求。</a:t>
            </a:r>
          </a:p>
        </p:txBody>
      </p:sp>
    </p:spTree>
    <p:extLst>
      <p:ext uri="{BB962C8B-B14F-4D97-AF65-F5344CB8AC3E}">
        <p14:creationId xmlns:p14="http://schemas.microsoft.com/office/powerpoint/2010/main" val="138347015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C90CE-3D89-4D09-6092-5237904F12A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276AB9A-98BE-BE00-FD30-D423C1A4DE82}"/>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3A0B539E-E00F-2BC3-D10A-04C721BE31BA}"/>
              </a:ext>
            </a:extLst>
          </p:cNvPr>
          <p:cNvSpPr>
            <a:spLocks noGrp="1"/>
          </p:cNvSpPr>
          <p:nvPr>
            <p:ph type="body" sz="quarter" idx="11"/>
          </p:nvPr>
        </p:nvSpPr>
        <p:spPr>
          <a:xfrm>
            <a:off x="193192" y="1331171"/>
            <a:ext cx="11635136" cy="4910768"/>
          </a:xfrm>
        </p:spPr>
        <p:txBody>
          <a:bodyPr/>
          <a:lstStyle/>
          <a:p>
            <a:r>
              <a:rPr lang="en-US" altLang="zh-CN" dirty="0"/>
              <a:t>7.1.1</a:t>
            </a:r>
            <a:r>
              <a:rPr lang="zh-CN" altLang="en-US" dirty="0"/>
              <a:t>　索引概述</a:t>
            </a:r>
            <a:endParaRPr lang="en-US" altLang="zh-CN" dirty="0"/>
          </a:p>
          <a:p>
            <a:r>
              <a:rPr lang="en-US" altLang="zh-CN" dirty="0"/>
              <a:t>2. </a:t>
            </a:r>
            <a:r>
              <a:rPr lang="zh-CN" altLang="en-US" dirty="0"/>
              <a:t>索引的分类</a:t>
            </a:r>
            <a:endParaRPr lang="en-US" altLang="zh-CN" dirty="0"/>
          </a:p>
          <a:p>
            <a:r>
              <a:rPr lang="zh-CN" altLang="en-US" dirty="0"/>
              <a:t>（</a:t>
            </a:r>
            <a:r>
              <a:rPr lang="en-US" altLang="zh-CN" dirty="0"/>
              <a:t>4</a:t>
            </a:r>
            <a:r>
              <a:rPr lang="zh-CN" altLang="en-US" dirty="0"/>
              <a:t>）全文索引。</a:t>
            </a:r>
            <a:endParaRPr lang="en-US" altLang="zh-CN" dirty="0"/>
          </a:p>
          <a:p>
            <a:r>
              <a:rPr lang="zh-CN" altLang="en-US" dirty="0"/>
              <a:t>全文索引（</a:t>
            </a:r>
            <a:r>
              <a:rPr lang="en-US" altLang="zh-CN" dirty="0"/>
              <a:t>full-text index</a:t>
            </a:r>
            <a:r>
              <a:rPr lang="zh-CN" altLang="en-US" dirty="0"/>
              <a:t>）是一种专门用于文本搜索的特殊索引类型，它允许对文本数据执行复杂的搜索，如查找特定单词或短语的位置。</a:t>
            </a:r>
            <a:endParaRPr lang="en-US" altLang="zh-CN" dirty="0"/>
          </a:p>
          <a:p>
            <a:r>
              <a:rPr lang="zh-CN" altLang="en-US" dirty="0"/>
              <a:t>全文索引的特点如下：</a:t>
            </a:r>
            <a:endParaRPr lang="en-US" altLang="zh-CN" dirty="0"/>
          </a:p>
          <a:p>
            <a:pPr marL="1074738" indent="-342900">
              <a:buSzPct val="80000"/>
              <a:buFont typeface="Wingdings" panose="05000000000000000000" pitchFamily="2" charset="2"/>
              <a:buChar char="l"/>
            </a:pPr>
            <a:r>
              <a:rPr lang="zh-CN" altLang="en-US" dirty="0"/>
              <a:t>支持复杂的文本搜索功能，如模糊匹配、近似搜索等。</a:t>
            </a:r>
          </a:p>
          <a:p>
            <a:pPr marL="1074738" indent="-342900">
              <a:buSzPct val="80000"/>
              <a:buFont typeface="Wingdings" panose="05000000000000000000" pitchFamily="2" charset="2"/>
              <a:buChar char="l"/>
            </a:pPr>
            <a:r>
              <a:rPr lang="zh-CN" altLang="en-US" dirty="0"/>
              <a:t>需要全文搜索服务支持。</a:t>
            </a:r>
            <a:endParaRPr lang="en-US" altLang="zh-CN" dirty="0"/>
          </a:p>
          <a:p>
            <a:pPr>
              <a:buSzPct val="80000"/>
            </a:pPr>
            <a:r>
              <a:rPr lang="zh-CN" altLang="en-US" dirty="0"/>
              <a:t>全文索引适用于对大量文本数据的高效搜索，如对文章、博客内容的检索。这对于需要高级文本搜索的应用程序非常有用。</a:t>
            </a:r>
          </a:p>
        </p:txBody>
      </p:sp>
    </p:spTree>
    <p:extLst>
      <p:ext uri="{BB962C8B-B14F-4D97-AF65-F5344CB8AC3E}">
        <p14:creationId xmlns:p14="http://schemas.microsoft.com/office/powerpoint/2010/main" val="249935140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2B1F1-BB12-862C-6436-DA643ECA1E8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2D7FEDE-065F-8C5A-A870-DF38E3FDE757}"/>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009F9DBC-081B-B2D7-A952-01D71D4C132B}"/>
              </a:ext>
            </a:extLst>
          </p:cNvPr>
          <p:cNvSpPr>
            <a:spLocks noGrp="1"/>
          </p:cNvSpPr>
          <p:nvPr>
            <p:ph type="body" sz="quarter" idx="11"/>
          </p:nvPr>
        </p:nvSpPr>
        <p:spPr>
          <a:xfrm>
            <a:off x="193192" y="1574827"/>
            <a:ext cx="11635136" cy="4423455"/>
          </a:xfrm>
        </p:spPr>
        <p:txBody>
          <a:bodyPr/>
          <a:lstStyle/>
          <a:p>
            <a:r>
              <a:rPr lang="en-US" altLang="zh-CN" dirty="0"/>
              <a:t>7.1.1</a:t>
            </a:r>
            <a:r>
              <a:rPr lang="zh-CN" altLang="en-US" dirty="0"/>
              <a:t>　索引概述</a:t>
            </a:r>
            <a:endParaRPr lang="en-US" altLang="zh-CN" dirty="0"/>
          </a:p>
          <a:p>
            <a:r>
              <a:rPr lang="en-US" altLang="zh-CN" dirty="0"/>
              <a:t>2. </a:t>
            </a:r>
            <a:r>
              <a:rPr lang="zh-CN" altLang="en-US" dirty="0"/>
              <a:t>索引的分类</a:t>
            </a:r>
            <a:endParaRPr lang="en-US" altLang="zh-CN" dirty="0"/>
          </a:p>
          <a:p>
            <a:r>
              <a:rPr lang="zh-CN" altLang="en-US" dirty="0"/>
              <a:t>（</a:t>
            </a:r>
            <a:r>
              <a:rPr lang="en-US" altLang="zh-CN" dirty="0"/>
              <a:t>5</a:t>
            </a:r>
            <a:r>
              <a:rPr lang="zh-CN" altLang="en-US" dirty="0"/>
              <a:t>）</a:t>
            </a:r>
            <a:r>
              <a:rPr lang="en-US" altLang="zh-CN" dirty="0"/>
              <a:t>XML </a:t>
            </a:r>
            <a:r>
              <a:rPr lang="zh-CN" altLang="en-US" dirty="0"/>
              <a:t>索引。</a:t>
            </a:r>
            <a:endParaRPr lang="en-US" altLang="zh-CN" dirty="0"/>
          </a:p>
          <a:p>
            <a:r>
              <a:rPr lang="en-US" altLang="zh-CN" dirty="0"/>
              <a:t>XML </a:t>
            </a:r>
            <a:r>
              <a:rPr lang="zh-CN" altLang="en-US" dirty="0"/>
              <a:t>索引是专门针对 </a:t>
            </a:r>
            <a:r>
              <a:rPr lang="en-US" altLang="zh-CN" dirty="0"/>
              <a:t>XML </a:t>
            </a:r>
            <a:r>
              <a:rPr lang="zh-CN" altLang="en-US" dirty="0"/>
              <a:t>数据类型的列设计的索引，可以是主 </a:t>
            </a:r>
            <a:r>
              <a:rPr lang="en-US" altLang="zh-CN" dirty="0"/>
              <a:t>XML </a:t>
            </a:r>
            <a:r>
              <a:rPr lang="zh-CN" altLang="en-US" dirty="0"/>
              <a:t>索引或辅助</a:t>
            </a:r>
            <a:r>
              <a:rPr lang="en-US" altLang="zh-CN" dirty="0"/>
              <a:t>XML </a:t>
            </a:r>
            <a:r>
              <a:rPr lang="zh-CN" altLang="en-US" dirty="0"/>
              <a:t>索引。</a:t>
            </a:r>
            <a:endParaRPr lang="en-US" altLang="zh-CN" dirty="0"/>
          </a:p>
          <a:p>
            <a:r>
              <a:rPr lang="en-US" altLang="zh-CN" dirty="0"/>
              <a:t>XML </a:t>
            </a:r>
            <a:r>
              <a:rPr lang="zh-CN" altLang="en-US" dirty="0"/>
              <a:t>索引的特点如下：</a:t>
            </a:r>
            <a:endParaRPr lang="en-US" altLang="zh-CN" dirty="0"/>
          </a:p>
          <a:p>
            <a:pPr marL="1074738" indent="-342900">
              <a:buSzPct val="80000"/>
              <a:buFont typeface="Wingdings" panose="05000000000000000000" pitchFamily="2" charset="2"/>
              <a:buChar char="l"/>
            </a:pPr>
            <a:r>
              <a:rPr lang="zh-CN" altLang="en-US" dirty="0"/>
              <a:t>提高 </a:t>
            </a:r>
            <a:r>
              <a:rPr lang="en-US" altLang="zh-CN" dirty="0"/>
              <a:t>XML </a:t>
            </a:r>
            <a:r>
              <a:rPr lang="zh-CN" altLang="en-US" dirty="0"/>
              <a:t>数据的查询效率。</a:t>
            </a:r>
          </a:p>
          <a:p>
            <a:pPr marL="1074738" indent="-342900">
              <a:buSzPct val="80000"/>
              <a:buFont typeface="Wingdings" panose="05000000000000000000" pitchFamily="2" charset="2"/>
              <a:buChar char="l"/>
            </a:pPr>
            <a:r>
              <a:rPr lang="zh-CN" altLang="en-US" dirty="0"/>
              <a:t>辅助 </a:t>
            </a:r>
            <a:r>
              <a:rPr lang="en-US" altLang="zh-CN" dirty="0"/>
              <a:t>XML </a:t>
            </a:r>
            <a:r>
              <a:rPr lang="zh-CN" altLang="en-US" dirty="0"/>
              <a:t>索引基于主 </a:t>
            </a:r>
            <a:r>
              <a:rPr lang="en-US" altLang="zh-CN" dirty="0"/>
              <a:t>XML </a:t>
            </a:r>
            <a:r>
              <a:rPr lang="zh-CN" altLang="en-US" dirty="0"/>
              <a:t>索引的构建，可进一步优化特定类型的查询。</a:t>
            </a:r>
            <a:endParaRPr lang="en-US" altLang="zh-CN" dirty="0"/>
          </a:p>
          <a:p>
            <a:pPr>
              <a:buSzPct val="80000"/>
            </a:pPr>
            <a:r>
              <a:rPr lang="en-US" altLang="zh-CN" dirty="0"/>
              <a:t>XML </a:t>
            </a:r>
            <a:r>
              <a:rPr lang="zh-CN" altLang="en-US" dirty="0"/>
              <a:t>索引适用于需要频繁查询 </a:t>
            </a:r>
            <a:r>
              <a:rPr lang="en-US" altLang="zh-CN" dirty="0"/>
              <a:t>XML </a:t>
            </a:r>
            <a:r>
              <a:rPr lang="zh-CN" altLang="en-US" dirty="0"/>
              <a:t>格式数据的场景。</a:t>
            </a:r>
          </a:p>
        </p:txBody>
      </p:sp>
    </p:spTree>
    <p:extLst>
      <p:ext uri="{BB962C8B-B14F-4D97-AF65-F5344CB8AC3E}">
        <p14:creationId xmlns:p14="http://schemas.microsoft.com/office/powerpoint/2010/main" val="45977035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2C260-1E3E-93C7-9D0C-E11B417BE92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8175E24-E13F-76A2-9BF4-179B301BECA5}"/>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EDF28DF8-D359-C0DB-792D-610D7C5EB1CF}"/>
              </a:ext>
            </a:extLst>
          </p:cNvPr>
          <p:cNvSpPr>
            <a:spLocks noGrp="1"/>
          </p:cNvSpPr>
          <p:nvPr>
            <p:ph type="body" sz="quarter" idx="11"/>
          </p:nvPr>
        </p:nvSpPr>
        <p:spPr>
          <a:xfrm>
            <a:off x="193192" y="1574827"/>
            <a:ext cx="11635136" cy="4423455"/>
          </a:xfrm>
        </p:spPr>
        <p:txBody>
          <a:bodyPr/>
          <a:lstStyle/>
          <a:p>
            <a:r>
              <a:rPr lang="en-US" altLang="zh-CN" dirty="0"/>
              <a:t>7.1.1</a:t>
            </a:r>
            <a:r>
              <a:rPr lang="zh-CN" altLang="en-US" dirty="0"/>
              <a:t>　索引概述</a:t>
            </a:r>
            <a:endParaRPr lang="en-US" altLang="zh-CN" dirty="0"/>
          </a:p>
          <a:p>
            <a:r>
              <a:rPr lang="en-US" altLang="zh-CN" dirty="0"/>
              <a:t>2. </a:t>
            </a:r>
            <a:r>
              <a:rPr lang="zh-CN" altLang="en-US" dirty="0"/>
              <a:t>索引的分类</a:t>
            </a:r>
            <a:endParaRPr lang="en-US" altLang="zh-CN" dirty="0"/>
          </a:p>
          <a:p>
            <a:r>
              <a:rPr lang="zh-CN" altLang="en-US" dirty="0"/>
              <a:t>（</a:t>
            </a:r>
            <a:r>
              <a:rPr lang="en-US" altLang="zh-CN" dirty="0"/>
              <a:t>6</a:t>
            </a:r>
            <a:r>
              <a:rPr lang="zh-CN" altLang="en-US" dirty="0"/>
              <a:t>）空间索引。</a:t>
            </a:r>
            <a:endParaRPr lang="en-US" altLang="zh-CN" dirty="0"/>
          </a:p>
          <a:p>
            <a:r>
              <a:rPr lang="zh-CN" altLang="en-US" dirty="0"/>
              <a:t>空间索引（</a:t>
            </a:r>
            <a:r>
              <a:rPr lang="en-US" altLang="zh-CN" dirty="0"/>
              <a:t>spatial index</a:t>
            </a:r>
            <a:r>
              <a:rPr lang="zh-CN" altLang="en-US" dirty="0"/>
              <a:t>）是指用于地理空间数据类型（如 </a:t>
            </a:r>
            <a:r>
              <a:rPr lang="en-US" altLang="zh-CN" dirty="0"/>
              <a:t>geometry </a:t>
            </a:r>
            <a:r>
              <a:rPr lang="zh-CN" altLang="en-US" dirty="0"/>
              <a:t>和 </a:t>
            </a:r>
            <a:r>
              <a:rPr lang="en-US" altLang="zh-CN" dirty="0"/>
              <a:t>geography </a:t>
            </a:r>
            <a:r>
              <a:rPr lang="zh-CN" altLang="en-US" dirty="0"/>
              <a:t>类型）的索引。</a:t>
            </a:r>
            <a:endParaRPr lang="en-US" altLang="zh-CN" dirty="0"/>
          </a:p>
          <a:p>
            <a:r>
              <a:rPr lang="zh-CN" altLang="en-US" dirty="0"/>
              <a:t>空间索引的特点如下：</a:t>
            </a:r>
            <a:endParaRPr lang="en-US" altLang="zh-CN" dirty="0"/>
          </a:p>
          <a:p>
            <a:pPr marL="1074738" indent="-342900">
              <a:buSzPct val="80000"/>
              <a:buFont typeface="Wingdings" panose="05000000000000000000" pitchFamily="2" charset="2"/>
              <a:buChar char="l"/>
            </a:pPr>
            <a:r>
              <a:rPr lang="zh-CN" altLang="en-US" dirty="0"/>
              <a:t>提升空间数据的查询性能。</a:t>
            </a:r>
          </a:p>
          <a:p>
            <a:pPr marL="1074738" indent="-342900">
              <a:buSzPct val="80000"/>
              <a:buFont typeface="Wingdings" panose="05000000000000000000" pitchFamily="2" charset="2"/>
              <a:buChar char="l"/>
            </a:pPr>
            <a:r>
              <a:rPr lang="zh-CN" altLang="en-US" dirty="0"/>
              <a:t>在查询与地理位置相关的数据时非常有用。</a:t>
            </a:r>
            <a:endParaRPr lang="en-US" altLang="zh-CN" dirty="0"/>
          </a:p>
          <a:p>
            <a:pPr>
              <a:buSzPct val="80000"/>
            </a:pPr>
            <a:r>
              <a:rPr lang="zh-CN" altLang="en-US" dirty="0"/>
              <a:t>空间索引适用于地理信息系统（</a:t>
            </a:r>
            <a:r>
              <a:rPr lang="en-US" altLang="zh-CN" dirty="0"/>
              <a:t>GIS</a:t>
            </a:r>
            <a:r>
              <a:rPr lang="zh-CN" altLang="en-US" dirty="0"/>
              <a:t>）以及包含地理坐标信息的数据库。</a:t>
            </a:r>
          </a:p>
        </p:txBody>
      </p:sp>
    </p:spTree>
    <p:extLst>
      <p:ext uri="{BB962C8B-B14F-4D97-AF65-F5344CB8AC3E}">
        <p14:creationId xmlns:p14="http://schemas.microsoft.com/office/powerpoint/2010/main" val="117394684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B4899-EDE4-5B6C-A23C-DDE375D0E46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D706BEA-2A5C-5DF5-4D2A-99849E13D6AB}"/>
              </a:ext>
            </a:extLst>
          </p:cNvPr>
          <p:cNvSpPr>
            <a:spLocks noGrp="1"/>
          </p:cNvSpPr>
          <p:nvPr>
            <p:ph type="body" sz="quarter" idx="10"/>
          </p:nvPr>
        </p:nvSpPr>
        <p:spPr>
          <a:xfrm>
            <a:off x="934668" y="164713"/>
            <a:ext cx="10878161" cy="558800"/>
          </a:xfrm>
        </p:spPr>
        <p:txBody>
          <a:bodyPr/>
          <a:lstStyle/>
          <a:p>
            <a:r>
              <a:rPr lang="en-US" altLang="zh-CN" dirty="0"/>
              <a:t>2.2 </a:t>
            </a:r>
            <a:r>
              <a:rPr lang="zh-CN" altLang="en-US" dirty="0"/>
              <a:t>概念设计</a:t>
            </a:r>
            <a:endParaRPr lang="en-US" altLang="zh-CN" dirty="0"/>
          </a:p>
        </p:txBody>
      </p:sp>
      <p:sp>
        <p:nvSpPr>
          <p:cNvPr id="5" name="文本占位符 4">
            <a:extLst>
              <a:ext uri="{FF2B5EF4-FFF2-40B4-BE49-F238E27FC236}">
                <a16:creationId xmlns:a16="http://schemas.microsoft.com/office/drawing/2014/main" id="{1BF79B2E-2768-AF33-9B77-B3671D1026D6}"/>
              </a:ext>
            </a:extLst>
          </p:cNvPr>
          <p:cNvSpPr>
            <a:spLocks noGrp="1"/>
          </p:cNvSpPr>
          <p:nvPr>
            <p:ph type="body" sz="quarter" idx="11"/>
          </p:nvPr>
        </p:nvSpPr>
        <p:spPr>
          <a:xfrm>
            <a:off x="193675" y="2302385"/>
            <a:ext cx="11634788" cy="2967607"/>
          </a:xfrm>
        </p:spPr>
        <p:txBody>
          <a:bodyPr/>
          <a:lstStyle/>
          <a:p>
            <a:r>
              <a:rPr lang="en-US" altLang="zh-CN" dirty="0"/>
              <a:t>2.2.1</a:t>
            </a:r>
            <a:r>
              <a:rPr lang="zh-CN" altLang="en-US" dirty="0"/>
              <a:t>　概念设计的方法</a:t>
            </a:r>
            <a:endParaRPr lang="en-US" altLang="zh-CN" dirty="0"/>
          </a:p>
          <a:p>
            <a:r>
              <a:rPr lang="zh-CN" altLang="en-US" dirty="0"/>
              <a:t>概念设计有 </a:t>
            </a:r>
            <a:r>
              <a:rPr lang="en-US" altLang="zh-CN" dirty="0"/>
              <a:t>4 </a:t>
            </a:r>
            <a:r>
              <a:rPr lang="zh-CN" altLang="en-US" dirty="0"/>
              <a:t>种方法：自顶向下、自底向上、逐步扩张和混合策略。</a:t>
            </a:r>
            <a:endParaRPr lang="en-US" altLang="zh-CN" dirty="0"/>
          </a:p>
          <a:p>
            <a:r>
              <a:rPr lang="zh-CN" altLang="en-US" dirty="0"/>
              <a:t>自顶向下是先定义全局概念结构的框架，再逐步细化；自底向上是先定义局部概念结构，再将它们集成起来，得到全局概念结构；逐步扩张是先定义核心业务的概念结构，再向外扩充，以滚雪球的方式逐步生成其他概念结构；混合策略则是将自顶向下和自底向上两种方法相结合。</a:t>
            </a:r>
            <a:endParaRPr lang="en-US" altLang="zh-CN" dirty="0"/>
          </a:p>
        </p:txBody>
      </p:sp>
    </p:spTree>
    <p:extLst>
      <p:ext uri="{BB962C8B-B14F-4D97-AF65-F5344CB8AC3E}">
        <p14:creationId xmlns:p14="http://schemas.microsoft.com/office/powerpoint/2010/main" val="202031758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D6BEA-D0FD-26E4-6A8E-E41BE7B306E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E7ED297-E5CE-DF37-FD8D-6D4D377CA874}"/>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DF20911B-9B5E-040F-68E6-3AD1294D7241}"/>
              </a:ext>
            </a:extLst>
          </p:cNvPr>
          <p:cNvSpPr>
            <a:spLocks noGrp="1"/>
          </p:cNvSpPr>
          <p:nvPr>
            <p:ph type="body" sz="quarter" idx="11"/>
          </p:nvPr>
        </p:nvSpPr>
        <p:spPr>
          <a:xfrm>
            <a:off x="193192" y="1331171"/>
            <a:ext cx="11635136" cy="4910768"/>
          </a:xfrm>
        </p:spPr>
        <p:txBody>
          <a:bodyPr/>
          <a:lstStyle/>
          <a:p>
            <a:r>
              <a:rPr lang="en-US" altLang="zh-CN" dirty="0"/>
              <a:t>7.1.1</a:t>
            </a:r>
            <a:r>
              <a:rPr lang="zh-CN" altLang="en-US" dirty="0"/>
              <a:t>　索引概述</a:t>
            </a:r>
            <a:endParaRPr lang="en-US" altLang="zh-CN" dirty="0"/>
          </a:p>
          <a:p>
            <a:r>
              <a:rPr lang="en-US" altLang="zh-CN" dirty="0"/>
              <a:t>2. </a:t>
            </a:r>
            <a:r>
              <a:rPr lang="zh-CN" altLang="en-US" dirty="0"/>
              <a:t>索引的分类</a:t>
            </a:r>
            <a:endParaRPr lang="en-US" altLang="zh-CN" dirty="0"/>
          </a:p>
          <a:p>
            <a:r>
              <a:rPr lang="zh-CN" altLang="en-US" dirty="0"/>
              <a:t>（</a:t>
            </a:r>
            <a:r>
              <a:rPr lang="en-US" altLang="zh-CN" dirty="0"/>
              <a:t>7</a:t>
            </a:r>
            <a:r>
              <a:rPr lang="zh-CN" altLang="en-US" dirty="0"/>
              <a:t>）过滤索引。</a:t>
            </a:r>
            <a:endParaRPr lang="en-US" altLang="zh-CN" dirty="0"/>
          </a:p>
          <a:p>
            <a:r>
              <a:rPr lang="zh-CN" altLang="en-US" dirty="0"/>
              <a:t>过滤索引（</a:t>
            </a:r>
            <a:r>
              <a:rPr lang="en-US" altLang="zh-CN" dirty="0"/>
              <a:t>ﬁltered index</a:t>
            </a:r>
            <a:r>
              <a:rPr lang="zh-CN" altLang="en-US" dirty="0"/>
              <a:t>）是一种经过优化的非聚集索引，它只包含表中满足某个过滤表达式的行。</a:t>
            </a:r>
            <a:endParaRPr lang="en-US" altLang="zh-CN" dirty="0"/>
          </a:p>
          <a:p>
            <a:r>
              <a:rPr lang="zh-CN" altLang="en-US" dirty="0"/>
              <a:t>过滤索引的特点如下：</a:t>
            </a:r>
            <a:endParaRPr lang="en-US" altLang="zh-CN" dirty="0"/>
          </a:p>
          <a:p>
            <a:pPr marL="1074738" indent="-342900">
              <a:buSzPct val="80000"/>
              <a:buFont typeface="Wingdings" panose="05000000000000000000" pitchFamily="2" charset="2"/>
              <a:buChar char="l"/>
            </a:pPr>
            <a:r>
              <a:rPr lang="zh-CN" altLang="en-US" dirty="0"/>
              <a:t>缩减了索引的大小，能提高特定查询的性能。</a:t>
            </a:r>
          </a:p>
          <a:p>
            <a:pPr marL="1074738" indent="-342900">
              <a:buSzPct val="80000"/>
              <a:buFont typeface="Wingdings" panose="05000000000000000000" pitchFamily="2" charset="2"/>
              <a:buChar char="l"/>
            </a:pPr>
            <a:r>
              <a:rPr lang="zh-CN" altLang="en-US" dirty="0"/>
              <a:t>能够更加灵活地控制被索引的数据。</a:t>
            </a:r>
            <a:endParaRPr lang="en-US" altLang="zh-CN" dirty="0"/>
          </a:p>
          <a:p>
            <a:pPr>
              <a:buSzPct val="80000"/>
            </a:pPr>
            <a:r>
              <a:rPr lang="zh-CN" altLang="en-US" dirty="0"/>
              <a:t>过滤索引适用于大多数查询仅涉及表中的一部分数据时的情况，这有助于减少不必要的索引维护开销。</a:t>
            </a:r>
          </a:p>
        </p:txBody>
      </p:sp>
    </p:spTree>
    <p:extLst>
      <p:ext uri="{BB962C8B-B14F-4D97-AF65-F5344CB8AC3E}">
        <p14:creationId xmlns:p14="http://schemas.microsoft.com/office/powerpoint/2010/main" val="118810378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16EDB-2073-F822-1B1B-F5EE6208C0C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B8E4C7A-93E2-88BD-B86F-FAB5E61D9E08}"/>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44A922BA-22BD-03CD-3CBA-44D011069D9C}"/>
              </a:ext>
            </a:extLst>
          </p:cNvPr>
          <p:cNvSpPr>
            <a:spLocks noGrp="1"/>
          </p:cNvSpPr>
          <p:nvPr>
            <p:ph type="body" sz="quarter" idx="11"/>
          </p:nvPr>
        </p:nvSpPr>
        <p:spPr>
          <a:xfrm>
            <a:off x="193192" y="1574828"/>
            <a:ext cx="11635136" cy="4423455"/>
          </a:xfrm>
        </p:spPr>
        <p:txBody>
          <a:bodyPr/>
          <a:lstStyle/>
          <a:p>
            <a:r>
              <a:rPr lang="en-US" altLang="zh-CN" dirty="0"/>
              <a:t>7.1.1</a:t>
            </a:r>
            <a:r>
              <a:rPr lang="zh-CN" altLang="en-US" dirty="0"/>
              <a:t>　索引概述</a:t>
            </a:r>
            <a:endParaRPr lang="en-US" altLang="zh-CN" dirty="0"/>
          </a:p>
          <a:p>
            <a:r>
              <a:rPr lang="en-US" altLang="zh-CN" dirty="0"/>
              <a:t>3. </a:t>
            </a:r>
            <a:r>
              <a:rPr lang="zh-CN" altLang="en-US" dirty="0"/>
              <a:t>索引的设计原则</a:t>
            </a:r>
            <a:endParaRPr lang="en-US" altLang="zh-CN" dirty="0"/>
          </a:p>
          <a:p>
            <a:r>
              <a:rPr lang="zh-CN" altLang="en-US" dirty="0"/>
              <a:t>（</a:t>
            </a:r>
            <a:r>
              <a:rPr lang="en-US" altLang="zh-CN" dirty="0"/>
              <a:t>1</a:t>
            </a:r>
            <a:r>
              <a:rPr lang="zh-CN" altLang="en-US" dirty="0"/>
              <a:t>）索引的数量应该适当，一个表中如果有大量的索引，不仅占用磁盘空间，还会影响 </a:t>
            </a:r>
            <a:r>
              <a:rPr lang="en-US" altLang="zh-CN" dirty="0"/>
              <a:t>INSERT</a:t>
            </a:r>
            <a:r>
              <a:rPr lang="zh-CN" altLang="en-US" dirty="0"/>
              <a:t>、</a:t>
            </a:r>
            <a:r>
              <a:rPr lang="en-US" altLang="zh-CN" dirty="0"/>
              <a:t>DELETE</a:t>
            </a:r>
            <a:r>
              <a:rPr lang="zh-CN" altLang="en-US" dirty="0"/>
              <a:t>、</a:t>
            </a:r>
            <a:r>
              <a:rPr lang="en-US" altLang="zh-CN" dirty="0"/>
              <a:t>UPDATE </a:t>
            </a:r>
            <a:r>
              <a:rPr lang="zh-CN" altLang="en-US" dirty="0"/>
              <a:t>等语句的性能。因为在更改表中的数据时，索引也会进行调整和更新。</a:t>
            </a:r>
            <a:endParaRPr lang="en-US" altLang="zh-CN" dirty="0"/>
          </a:p>
          <a:p>
            <a:r>
              <a:rPr lang="zh-CN" altLang="en-US" dirty="0"/>
              <a:t>（</a:t>
            </a:r>
            <a:r>
              <a:rPr lang="en-US" altLang="zh-CN" dirty="0"/>
              <a:t>2</a:t>
            </a:r>
            <a:r>
              <a:rPr lang="zh-CN" altLang="en-US" dirty="0"/>
              <a:t>）对于经常更新的表，应避免创建过多的索引，并且索引中的列要尽可能少。应该在经常被用于查询的字段上创建索引，而且要避免添加不必要的索引字段。</a:t>
            </a:r>
          </a:p>
          <a:p>
            <a:r>
              <a:rPr lang="zh-CN" altLang="en-US" dirty="0"/>
              <a:t>（</a:t>
            </a:r>
            <a:r>
              <a:rPr lang="en-US" altLang="zh-CN" dirty="0"/>
              <a:t>3</a:t>
            </a:r>
            <a:r>
              <a:rPr lang="zh-CN" altLang="en-US" dirty="0"/>
              <a:t>）数据量小的表最好不要使用索引。由于数据较少，查询花费的时间可能比遍历索引的时间还要短，此时使用索引反而不会产生优化效果。</a:t>
            </a:r>
          </a:p>
        </p:txBody>
      </p:sp>
    </p:spTree>
    <p:extLst>
      <p:ext uri="{BB962C8B-B14F-4D97-AF65-F5344CB8AC3E}">
        <p14:creationId xmlns:p14="http://schemas.microsoft.com/office/powerpoint/2010/main" val="247650930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236A3-D362-6E41-1E04-D8720D1E004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A27BB11-6062-5249-29CA-D20CC716F43F}"/>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2152FF73-E1B4-1239-2EB5-4B005BF0DE6C}"/>
              </a:ext>
            </a:extLst>
          </p:cNvPr>
          <p:cNvSpPr>
            <a:spLocks noGrp="1"/>
          </p:cNvSpPr>
          <p:nvPr>
            <p:ph type="body" sz="quarter" idx="11"/>
          </p:nvPr>
        </p:nvSpPr>
        <p:spPr>
          <a:xfrm>
            <a:off x="193192" y="1818486"/>
            <a:ext cx="11635136" cy="3936142"/>
          </a:xfrm>
        </p:spPr>
        <p:txBody>
          <a:bodyPr/>
          <a:lstStyle/>
          <a:p>
            <a:r>
              <a:rPr lang="en-US" altLang="zh-CN" dirty="0"/>
              <a:t>7.1.1</a:t>
            </a:r>
            <a:r>
              <a:rPr lang="zh-CN" altLang="en-US" dirty="0"/>
              <a:t>　索引概述</a:t>
            </a:r>
            <a:endParaRPr lang="en-US" altLang="zh-CN" dirty="0"/>
          </a:p>
          <a:p>
            <a:r>
              <a:rPr lang="en-US" altLang="zh-CN" dirty="0"/>
              <a:t>3. </a:t>
            </a:r>
            <a:r>
              <a:rPr lang="zh-CN" altLang="en-US" dirty="0"/>
              <a:t>索引的设计原则</a:t>
            </a:r>
            <a:endParaRPr lang="en-US" altLang="zh-CN" dirty="0"/>
          </a:p>
          <a:p>
            <a:r>
              <a:rPr lang="zh-CN" altLang="en-US" dirty="0"/>
              <a:t>（</a:t>
            </a:r>
            <a:r>
              <a:rPr lang="en-US" altLang="zh-CN" dirty="0"/>
              <a:t>4</a:t>
            </a:r>
            <a:r>
              <a:rPr lang="zh-CN" altLang="en-US" dirty="0"/>
              <a:t>）索引应该建立在经常被用到且不同值较多的列上。例如，在学生表的“性别” 字段中只有“男”和“女”两个不同值，在该字段上就无须建立索引。如果在该字段上建立索引，不但不会提高查询效率，反而会严重降低数据更新的速度。</a:t>
            </a:r>
            <a:endParaRPr lang="en-US" altLang="zh-CN" dirty="0"/>
          </a:p>
          <a:p>
            <a:r>
              <a:rPr lang="zh-CN" altLang="en-US" dirty="0"/>
              <a:t>（</a:t>
            </a:r>
            <a:r>
              <a:rPr lang="en-US" altLang="zh-CN" dirty="0"/>
              <a:t>5</a:t>
            </a:r>
            <a:r>
              <a:rPr lang="zh-CN" altLang="en-US" dirty="0"/>
              <a:t>）只有当唯一性是某种数据本身的特征时才可指定唯一索引。</a:t>
            </a:r>
          </a:p>
          <a:p>
            <a:r>
              <a:rPr lang="zh-CN" altLang="en-US" dirty="0"/>
              <a:t>（</a:t>
            </a:r>
            <a:r>
              <a:rPr lang="en-US" altLang="zh-CN" dirty="0"/>
              <a:t>6</a:t>
            </a:r>
            <a:r>
              <a:rPr lang="zh-CN" altLang="en-US" dirty="0"/>
              <a:t>）索引应该建立在频繁进行排序和分组的列上，如果待排序的列有多个，可以在这些列上建立组合索引。</a:t>
            </a:r>
          </a:p>
        </p:txBody>
      </p:sp>
    </p:spTree>
    <p:extLst>
      <p:ext uri="{BB962C8B-B14F-4D97-AF65-F5344CB8AC3E}">
        <p14:creationId xmlns:p14="http://schemas.microsoft.com/office/powerpoint/2010/main" val="300092395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3D594-A29F-949C-8065-E6A1DC25ADBF}"/>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F50FE728-50D5-1BED-760B-92555F95235D}"/>
              </a:ext>
            </a:extLst>
          </p:cNvPr>
          <p:cNvPicPr>
            <a:picLocks noGrp="1" noChangeAspect="1"/>
          </p:cNvPicPr>
          <p:nvPr>
            <p:ph type="pic" sz="quarter" idx="12"/>
          </p:nvPr>
        </p:nvPicPr>
        <p:blipFill rotWithShape="1">
          <a:blip r:embed="rId2"/>
          <a:srcRect t="-2938" b="-40611"/>
          <a:stretch>
            <a:fillRect/>
          </a:stretch>
        </p:blipFill>
        <p:spPr>
          <a:xfrm>
            <a:off x="173672" y="3361409"/>
            <a:ext cx="11635136" cy="3303556"/>
          </a:xfrm>
          <a:prstGeom prst="rect">
            <a:avLst/>
          </a:prstGeom>
        </p:spPr>
      </p:pic>
      <p:sp>
        <p:nvSpPr>
          <p:cNvPr id="4" name="文本占位符 3">
            <a:extLst>
              <a:ext uri="{FF2B5EF4-FFF2-40B4-BE49-F238E27FC236}">
                <a16:creationId xmlns:a16="http://schemas.microsoft.com/office/drawing/2014/main" id="{80F6DE79-5DF7-1EEF-D91A-7E3DA8C155C6}"/>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B9768F65-677D-0672-3A87-A4EA2B540EBD}"/>
              </a:ext>
            </a:extLst>
          </p:cNvPr>
          <p:cNvSpPr>
            <a:spLocks noGrp="1"/>
          </p:cNvSpPr>
          <p:nvPr>
            <p:ph type="body" sz="quarter" idx="11"/>
          </p:nvPr>
        </p:nvSpPr>
        <p:spPr>
          <a:xfrm>
            <a:off x="173672" y="1767831"/>
            <a:ext cx="11635136" cy="1499578"/>
          </a:xfrm>
        </p:spPr>
        <p:txBody>
          <a:bodyPr/>
          <a:lstStyle/>
          <a:p>
            <a:r>
              <a:rPr lang="en-US" altLang="zh-CN" dirty="0"/>
              <a:t>7.1.2</a:t>
            </a:r>
            <a:r>
              <a:rPr lang="zh-CN" altLang="en-US" dirty="0"/>
              <a:t>　索引操作</a:t>
            </a:r>
            <a:endParaRPr lang="en-US" altLang="zh-CN" dirty="0"/>
          </a:p>
          <a:p>
            <a:r>
              <a:rPr lang="en-US" altLang="zh-CN" dirty="0"/>
              <a:t>1. </a:t>
            </a:r>
            <a:r>
              <a:rPr lang="zh-CN" altLang="en-US" dirty="0"/>
              <a:t>创建索引</a:t>
            </a:r>
            <a:endParaRPr lang="en-US" altLang="zh-CN" dirty="0"/>
          </a:p>
          <a:p>
            <a:r>
              <a:rPr lang="zh-CN" altLang="en-US" dirty="0"/>
              <a:t>（</a:t>
            </a:r>
            <a:r>
              <a:rPr lang="en-US" altLang="zh-CN" dirty="0"/>
              <a:t>1</a:t>
            </a:r>
            <a:r>
              <a:rPr lang="zh-CN" altLang="en-US" dirty="0"/>
              <a:t>）在建立数据表时创建索引。</a:t>
            </a:r>
            <a:endParaRPr lang="en-US" altLang="zh-CN" dirty="0"/>
          </a:p>
        </p:txBody>
      </p:sp>
    </p:spTree>
    <p:extLst>
      <p:ext uri="{BB962C8B-B14F-4D97-AF65-F5344CB8AC3E}">
        <p14:creationId xmlns:p14="http://schemas.microsoft.com/office/powerpoint/2010/main" val="318150436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542CF-F9B1-9C4C-7372-F6E6A9A0324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8D3DFC9-5ABB-DAC4-94FB-19A852CA8A00}"/>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EB7471EB-BA07-919B-AB8A-4DF62A848EE2}"/>
              </a:ext>
            </a:extLst>
          </p:cNvPr>
          <p:cNvSpPr>
            <a:spLocks noGrp="1"/>
          </p:cNvSpPr>
          <p:nvPr>
            <p:ph type="body" sz="quarter" idx="11"/>
          </p:nvPr>
        </p:nvSpPr>
        <p:spPr>
          <a:xfrm>
            <a:off x="173672" y="1767831"/>
            <a:ext cx="11635136" cy="1499578"/>
          </a:xfrm>
        </p:spPr>
        <p:txBody>
          <a:bodyPr/>
          <a:lstStyle/>
          <a:p>
            <a:r>
              <a:rPr lang="en-US" altLang="zh-CN" dirty="0"/>
              <a:t>7.1.2</a:t>
            </a:r>
            <a:r>
              <a:rPr lang="zh-CN" altLang="en-US" dirty="0"/>
              <a:t>　索引操作</a:t>
            </a:r>
            <a:endParaRPr lang="en-US" altLang="zh-CN" dirty="0"/>
          </a:p>
          <a:p>
            <a:r>
              <a:rPr lang="en-US" altLang="zh-CN" dirty="0"/>
              <a:t>1. </a:t>
            </a:r>
            <a:r>
              <a:rPr lang="zh-CN" altLang="en-US" dirty="0"/>
              <a:t>创建索引</a:t>
            </a:r>
            <a:endParaRPr lang="en-US" altLang="zh-CN" dirty="0"/>
          </a:p>
          <a:p>
            <a:r>
              <a:rPr lang="zh-CN" altLang="en-US" dirty="0"/>
              <a:t>（</a:t>
            </a:r>
            <a:r>
              <a:rPr lang="en-US" altLang="zh-CN" dirty="0"/>
              <a:t>2</a:t>
            </a:r>
            <a:r>
              <a:rPr lang="zh-CN" altLang="en-US" dirty="0"/>
              <a:t>）在已建立的数据表中创建索引。</a:t>
            </a:r>
          </a:p>
        </p:txBody>
      </p:sp>
      <p:pic>
        <p:nvPicPr>
          <p:cNvPr id="10" name="图片占位符 9">
            <a:extLst>
              <a:ext uri="{FF2B5EF4-FFF2-40B4-BE49-F238E27FC236}">
                <a16:creationId xmlns:a16="http://schemas.microsoft.com/office/drawing/2014/main" id="{2D3B051D-3ADC-8C77-C5FD-A641DF325D36}"/>
              </a:ext>
            </a:extLst>
          </p:cNvPr>
          <p:cNvPicPr>
            <a:picLocks noGrp="1" noChangeAspect="1"/>
          </p:cNvPicPr>
          <p:nvPr>
            <p:ph type="pic" sz="quarter" idx="12"/>
          </p:nvPr>
        </p:nvPicPr>
        <p:blipFill rotWithShape="1">
          <a:blip r:embed="rId2"/>
          <a:srcRect l="916" t="-56638" r="-916" b="-659821"/>
          <a:stretch>
            <a:fillRect/>
          </a:stretch>
        </p:blipFill>
        <p:spPr>
          <a:xfrm>
            <a:off x="173672" y="3361409"/>
            <a:ext cx="11635136" cy="3303556"/>
          </a:xfrm>
          <a:prstGeom prst="rect">
            <a:avLst/>
          </a:prstGeom>
        </p:spPr>
      </p:pic>
    </p:spTree>
    <p:extLst>
      <p:ext uri="{BB962C8B-B14F-4D97-AF65-F5344CB8AC3E}">
        <p14:creationId xmlns:p14="http://schemas.microsoft.com/office/powerpoint/2010/main" val="76853639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3F041-1C26-CE68-5B6E-414A0407597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4E1C6EE-DB04-C192-D435-FF26B7F8A0B4}"/>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3DA39B59-ADD6-4111-5C2D-82969C1F1F93}"/>
              </a:ext>
            </a:extLst>
          </p:cNvPr>
          <p:cNvSpPr>
            <a:spLocks noGrp="1"/>
          </p:cNvSpPr>
          <p:nvPr>
            <p:ph type="body" sz="quarter" idx="11"/>
          </p:nvPr>
        </p:nvSpPr>
        <p:spPr>
          <a:xfrm>
            <a:off x="173672" y="1767831"/>
            <a:ext cx="11635136" cy="1499578"/>
          </a:xfrm>
        </p:spPr>
        <p:txBody>
          <a:bodyPr/>
          <a:lstStyle/>
          <a:p>
            <a:r>
              <a:rPr lang="en-US" altLang="zh-CN" dirty="0"/>
              <a:t>7.1.2</a:t>
            </a:r>
            <a:r>
              <a:rPr lang="zh-CN" altLang="en-US" dirty="0"/>
              <a:t>　索引操作</a:t>
            </a:r>
            <a:endParaRPr lang="en-US" altLang="zh-CN" dirty="0"/>
          </a:p>
          <a:p>
            <a:r>
              <a:rPr lang="en-US" altLang="zh-CN" dirty="0"/>
              <a:t>1. </a:t>
            </a:r>
            <a:r>
              <a:rPr lang="zh-CN" altLang="en-US" dirty="0"/>
              <a:t>创建索引</a:t>
            </a:r>
            <a:endParaRPr lang="en-US" altLang="zh-CN" dirty="0"/>
          </a:p>
          <a:p>
            <a:r>
              <a:rPr lang="zh-CN" altLang="en-US" dirty="0"/>
              <a:t>（</a:t>
            </a:r>
            <a:r>
              <a:rPr lang="en-US" altLang="zh-CN" dirty="0"/>
              <a:t>3</a:t>
            </a:r>
            <a:r>
              <a:rPr lang="zh-CN" altLang="en-US" dirty="0"/>
              <a:t>）修改数据表结构并添加索引。</a:t>
            </a:r>
          </a:p>
        </p:txBody>
      </p:sp>
      <p:pic>
        <p:nvPicPr>
          <p:cNvPr id="9" name="图片占位符 8">
            <a:extLst>
              <a:ext uri="{FF2B5EF4-FFF2-40B4-BE49-F238E27FC236}">
                <a16:creationId xmlns:a16="http://schemas.microsoft.com/office/drawing/2014/main" id="{717D2501-4E1E-34DB-7308-AF8AC1302B70}"/>
              </a:ext>
            </a:extLst>
          </p:cNvPr>
          <p:cNvPicPr>
            <a:picLocks noGrp="1" noChangeAspect="1"/>
          </p:cNvPicPr>
          <p:nvPr>
            <p:ph type="pic" sz="quarter" idx="12"/>
          </p:nvPr>
        </p:nvPicPr>
        <p:blipFill rotWithShape="1">
          <a:blip r:embed="rId2"/>
          <a:srcRect t="-15821" b="-286804"/>
          <a:stretch>
            <a:fillRect/>
          </a:stretch>
        </p:blipFill>
        <p:spPr>
          <a:xfrm>
            <a:off x="173672" y="3361409"/>
            <a:ext cx="11635136" cy="3303556"/>
          </a:xfrm>
          <a:prstGeom prst="rect">
            <a:avLst/>
          </a:prstGeom>
        </p:spPr>
      </p:pic>
    </p:spTree>
    <p:extLst>
      <p:ext uri="{BB962C8B-B14F-4D97-AF65-F5344CB8AC3E}">
        <p14:creationId xmlns:p14="http://schemas.microsoft.com/office/powerpoint/2010/main" val="260490296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D0A46-8836-35C2-D2C9-1E382EA48A0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B384F21-5072-12E1-523D-B4E815E8C73A}"/>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63CE5F3D-EA08-6B7E-ACA7-4EE7E5CFF850}"/>
              </a:ext>
            </a:extLst>
          </p:cNvPr>
          <p:cNvSpPr>
            <a:spLocks noGrp="1"/>
          </p:cNvSpPr>
          <p:nvPr>
            <p:ph type="body" sz="quarter" idx="11"/>
          </p:nvPr>
        </p:nvSpPr>
        <p:spPr>
          <a:xfrm>
            <a:off x="173672" y="1280518"/>
            <a:ext cx="11635136" cy="1986891"/>
          </a:xfrm>
        </p:spPr>
        <p:txBody>
          <a:bodyPr/>
          <a:lstStyle/>
          <a:p>
            <a:r>
              <a:rPr lang="en-US" altLang="zh-CN" dirty="0"/>
              <a:t>7.1.2</a:t>
            </a:r>
            <a:r>
              <a:rPr lang="zh-CN" altLang="en-US" dirty="0"/>
              <a:t>　索引操作</a:t>
            </a:r>
            <a:endParaRPr lang="en-US" altLang="zh-CN" dirty="0"/>
          </a:p>
          <a:p>
            <a:r>
              <a:rPr lang="en-US" altLang="zh-CN" dirty="0"/>
              <a:t>2. </a:t>
            </a:r>
            <a:r>
              <a:rPr lang="zh-CN" altLang="en-US" dirty="0"/>
              <a:t>查看索引</a:t>
            </a:r>
            <a:endParaRPr lang="en-US" altLang="zh-CN" dirty="0"/>
          </a:p>
          <a:p>
            <a:r>
              <a:rPr lang="zh-CN" altLang="en-US" dirty="0"/>
              <a:t>在 </a:t>
            </a:r>
            <a:r>
              <a:rPr lang="en-US" altLang="zh-CN" dirty="0"/>
              <a:t>SQL Server </a:t>
            </a:r>
            <a:r>
              <a:rPr lang="zh-CN" altLang="en-US" dirty="0"/>
              <a:t>中，通过系统视图 </a:t>
            </a:r>
            <a:r>
              <a:rPr lang="en-US" altLang="zh-CN" dirty="0" err="1"/>
              <a:t>sys.indexes</a:t>
            </a:r>
            <a:r>
              <a:rPr lang="en-US" altLang="zh-CN" dirty="0"/>
              <a:t> </a:t>
            </a:r>
            <a:r>
              <a:rPr lang="zh-CN" altLang="en-US" dirty="0"/>
              <a:t>或系统存储过程 </a:t>
            </a:r>
            <a:r>
              <a:rPr lang="en-US" altLang="zh-CN" dirty="0" err="1"/>
              <a:t>sp_helpindex</a:t>
            </a:r>
            <a:r>
              <a:rPr lang="en-US" altLang="zh-CN" dirty="0"/>
              <a:t> </a:t>
            </a:r>
            <a:r>
              <a:rPr lang="zh-CN" altLang="en-US" dirty="0"/>
              <a:t>可以查看索引信息。例如：</a:t>
            </a:r>
          </a:p>
        </p:txBody>
      </p:sp>
      <p:pic>
        <p:nvPicPr>
          <p:cNvPr id="7" name="图片占位符 6">
            <a:extLst>
              <a:ext uri="{FF2B5EF4-FFF2-40B4-BE49-F238E27FC236}">
                <a16:creationId xmlns:a16="http://schemas.microsoft.com/office/drawing/2014/main" id="{521A9AA9-25D0-90A6-21D5-04E81E985EDC}"/>
              </a:ext>
            </a:extLst>
          </p:cNvPr>
          <p:cNvPicPr>
            <a:picLocks noGrp="1" noChangeAspect="1"/>
          </p:cNvPicPr>
          <p:nvPr>
            <p:ph type="pic" sz="quarter" idx="12"/>
          </p:nvPr>
        </p:nvPicPr>
        <p:blipFill rotWithShape="1">
          <a:blip r:embed="rId2"/>
          <a:srcRect t="-19677" b="-278841"/>
          <a:stretch>
            <a:fillRect/>
          </a:stretch>
        </p:blipFill>
        <p:spPr>
          <a:xfrm>
            <a:off x="173672" y="3361409"/>
            <a:ext cx="11635136" cy="3303556"/>
          </a:xfrm>
          <a:prstGeom prst="rect">
            <a:avLst/>
          </a:prstGeom>
        </p:spPr>
      </p:pic>
    </p:spTree>
    <p:extLst>
      <p:ext uri="{BB962C8B-B14F-4D97-AF65-F5344CB8AC3E}">
        <p14:creationId xmlns:p14="http://schemas.microsoft.com/office/powerpoint/2010/main" val="373015160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25E63-9C92-8DC8-8840-73CE45381FE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E0BD27F-042E-D856-8FEB-B12D4F9FE2ED}"/>
              </a:ext>
            </a:extLst>
          </p:cNvPr>
          <p:cNvSpPr>
            <a:spLocks noGrp="1"/>
          </p:cNvSpPr>
          <p:nvPr>
            <p:ph type="body" sz="quarter" idx="10"/>
          </p:nvPr>
        </p:nvSpPr>
        <p:spPr/>
        <p:txBody>
          <a:bodyPr/>
          <a:lstStyle/>
          <a:p>
            <a:r>
              <a:rPr lang="en-US" altLang="zh-CN" dirty="0"/>
              <a:t>7.1 </a:t>
            </a:r>
            <a:r>
              <a:rPr lang="zh-CN" altLang="en-US" dirty="0"/>
              <a:t>索引</a:t>
            </a:r>
          </a:p>
        </p:txBody>
      </p:sp>
      <p:sp>
        <p:nvSpPr>
          <p:cNvPr id="5" name="文本占位符 4">
            <a:extLst>
              <a:ext uri="{FF2B5EF4-FFF2-40B4-BE49-F238E27FC236}">
                <a16:creationId xmlns:a16="http://schemas.microsoft.com/office/drawing/2014/main" id="{0A83B943-CAE2-C2CC-E1DA-FFD714E97EA5}"/>
              </a:ext>
            </a:extLst>
          </p:cNvPr>
          <p:cNvSpPr>
            <a:spLocks noGrp="1"/>
          </p:cNvSpPr>
          <p:nvPr>
            <p:ph type="body" sz="quarter" idx="11"/>
          </p:nvPr>
        </p:nvSpPr>
        <p:spPr>
          <a:xfrm>
            <a:off x="173672" y="2255144"/>
            <a:ext cx="11635136" cy="1012265"/>
          </a:xfrm>
        </p:spPr>
        <p:txBody>
          <a:bodyPr/>
          <a:lstStyle/>
          <a:p>
            <a:r>
              <a:rPr lang="en-US" altLang="zh-CN" dirty="0"/>
              <a:t>7.1.2</a:t>
            </a:r>
            <a:r>
              <a:rPr lang="zh-CN" altLang="en-US" dirty="0"/>
              <a:t>　索引操作</a:t>
            </a:r>
            <a:endParaRPr lang="en-US" altLang="zh-CN" dirty="0"/>
          </a:p>
          <a:p>
            <a:r>
              <a:rPr lang="en-US" altLang="zh-CN" dirty="0"/>
              <a:t>3. </a:t>
            </a:r>
            <a:r>
              <a:rPr lang="zh-CN" altLang="en-US" dirty="0"/>
              <a:t>删除索引</a:t>
            </a:r>
          </a:p>
        </p:txBody>
      </p:sp>
      <p:pic>
        <p:nvPicPr>
          <p:cNvPr id="8" name="图片占位符 7">
            <a:extLst>
              <a:ext uri="{FF2B5EF4-FFF2-40B4-BE49-F238E27FC236}">
                <a16:creationId xmlns:a16="http://schemas.microsoft.com/office/drawing/2014/main" id="{5ECCE7E1-6C84-0662-A505-39372C84D5E1}"/>
              </a:ext>
            </a:extLst>
          </p:cNvPr>
          <p:cNvPicPr>
            <a:picLocks noGrp="1" noChangeAspect="1"/>
          </p:cNvPicPr>
          <p:nvPr>
            <p:ph type="pic" sz="quarter" idx="12"/>
          </p:nvPr>
        </p:nvPicPr>
        <p:blipFill rotWithShape="1">
          <a:blip r:embed="rId2"/>
          <a:srcRect t="-15549" b="-644618"/>
          <a:stretch>
            <a:fillRect/>
          </a:stretch>
        </p:blipFill>
        <p:spPr>
          <a:xfrm>
            <a:off x="173672" y="3361409"/>
            <a:ext cx="11635136" cy="3303556"/>
          </a:xfrm>
          <a:prstGeom prst="rect">
            <a:avLst/>
          </a:prstGeom>
        </p:spPr>
      </p:pic>
    </p:spTree>
    <p:extLst>
      <p:ext uri="{BB962C8B-B14F-4D97-AF65-F5344CB8AC3E}">
        <p14:creationId xmlns:p14="http://schemas.microsoft.com/office/powerpoint/2010/main" val="249351430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B7727-3008-CE63-EA64-E0A6EB39F58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9A113F9-5648-BF31-6DA8-C195F5A2ECAA}"/>
              </a:ext>
            </a:extLst>
          </p:cNvPr>
          <p:cNvSpPr>
            <a:spLocks noGrp="1"/>
          </p:cNvSpPr>
          <p:nvPr>
            <p:ph type="body" sz="quarter" idx="10"/>
          </p:nvPr>
        </p:nvSpPr>
        <p:spPr/>
        <p:txBody>
          <a:bodyPr/>
          <a:lstStyle/>
          <a:p>
            <a:r>
              <a:rPr lang="en-US" altLang="zh-CN" dirty="0"/>
              <a:t>7.2 </a:t>
            </a:r>
            <a:r>
              <a:rPr lang="zh-CN" altLang="en-US" dirty="0"/>
              <a:t>视图</a:t>
            </a:r>
          </a:p>
        </p:txBody>
      </p:sp>
      <p:sp>
        <p:nvSpPr>
          <p:cNvPr id="5" name="文本占位符 4">
            <a:extLst>
              <a:ext uri="{FF2B5EF4-FFF2-40B4-BE49-F238E27FC236}">
                <a16:creationId xmlns:a16="http://schemas.microsoft.com/office/drawing/2014/main" id="{3DDFB67B-82C7-E1DF-0448-54BF4DDDB6F3}"/>
              </a:ext>
            </a:extLst>
          </p:cNvPr>
          <p:cNvSpPr>
            <a:spLocks noGrp="1"/>
          </p:cNvSpPr>
          <p:nvPr>
            <p:ph type="body" sz="quarter" idx="11"/>
          </p:nvPr>
        </p:nvSpPr>
        <p:spPr>
          <a:xfrm>
            <a:off x="193192" y="1818481"/>
            <a:ext cx="11635136" cy="3936142"/>
          </a:xfrm>
        </p:spPr>
        <p:txBody>
          <a:bodyPr/>
          <a:lstStyle/>
          <a:p>
            <a:r>
              <a:rPr lang="en-US" altLang="zh-CN" dirty="0"/>
              <a:t>7.2.1</a:t>
            </a:r>
            <a:r>
              <a:rPr lang="zh-CN" altLang="en-US" dirty="0"/>
              <a:t>　视图概述</a:t>
            </a:r>
            <a:endParaRPr lang="en-US" altLang="zh-CN" dirty="0"/>
          </a:p>
          <a:p>
            <a:r>
              <a:rPr lang="en-US" altLang="zh-CN" dirty="0"/>
              <a:t>1. </a:t>
            </a:r>
            <a:r>
              <a:rPr lang="zh-CN" altLang="en-US" dirty="0"/>
              <a:t>视图的特点</a:t>
            </a:r>
            <a:endParaRPr lang="en-US" altLang="zh-CN" dirty="0"/>
          </a:p>
          <a:p>
            <a:r>
              <a:rPr lang="zh-CN" altLang="en-US" dirty="0"/>
              <a:t>视图的主要特点如下：</a:t>
            </a:r>
            <a:endParaRPr lang="en-US" altLang="zh-CN" dirty="0"/>
          </a:p>
          <a:p>
            <a:pPr marL="1074738" indent="-342900">
              <a:buSzPct val="80000"/>
              <a:buFont typeface="Wingdings" panose="05000000000000000000" pitchFamily="2" charset="2"/>
              <a:buChar char="l"/>
            </a:pPr>
            <a:r>
              <a:rPr lang="zh-CN" altLang="en-US" dirty="0"/>
              <a:t>逻辑上的简化</a:t>
            </a:r>
            <a:endParaRPr lang="en-US" altLang="zh-CN" dirty="0"/>
          </a:p>
          <a:p>
            <a:pPr marL="1074738" indent="-342900">
              <a:buSzPct val="80000"/>
              <a:buFont typeface="Wingdings" panose="05000000000000000000" pitchFamily="2" charset="2"/>
              <a:buChar char="l"/>
            </a:pPr>
            <a:r>
              <a:rPr lang="zh-CN" altLang="en-US" dirty="0"/>
              <a:t>安全性控制</a:t>
            </a:r>
            <a:endParaRPr lang="en-US" altLang="zh-CN" dirty="0"/>
          </a:p>
          <a:p>
            <a:pPr marL="1074738" indent="-342900">
              <a:buSzPct val="80000"/>
              <a:buFont typeface="Wingdings" panose="05000000000000000000" pitchFamily="2" charset="2"/>
              <a:buChar char="l"/>
            </a:pPr>
            <a:r>
              <a:rPr lang="zh-CN" altLang="en-US" dirty="0"/>
              <a:t>提高可维护性</a:t>
            </a:r>
            <a:endParaRPr lang="en-US" altLang="zh-CN" dirty="0"/>
          </a:p>
          <a:p>
            <a:pPr marL="1074738" indent="-342900">
              <a:buSzPct val="80000"/>
              <a:buFont typeface="Wingdings" panose="05000000000000000000" pitchFamily="2" charset="2"/>
              <a:buChar char="l"/>
            </a:pPr>
            <a:r>
              <a:rPr lang="zh-CN" altLang="en-US" dirty="0"/>
              <a:t>增强查询性能</a:t>
            </a:r>
            <a:endParaRPr lang="en-US" altLang="zh-CN" dirty="0"/>
          </a:p>
          <a:p>
            <a:pPr marL="1074738" indent="-342900">
              <a:buSzPct val="80000"/>
              <a:buFont typeface="Wingdings" panose="05000000000000000000" pitchFamily="2" charset="2"/>
              <a:buChar char="l"/>
            </a:pPr>
            <a:r>
              <a:rPr lang="zh-CN" altLang="en-US" dirty="0"/>
              <a:t>支持数据抽象与集中管理</a:t>
            </a:r>
          </a:p>
        </p:txBody>
      </p:sp>
    </p:spTree>
    <p:extLst>
      <p:ext uri="{BB962C8B-B14F-4D97-AF65-F5344CB8AC3E}">
        <p14:creationId xmlns:p14="http://schemas.microsoft.com/office/powerpoint/2010/main" val="192039986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BF869E-7B61-9E9B-3BDF-1B7E5E62BBF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7E688D2-0FFB-1A75-2473-4026E06E876E}"/>
              </a:ext>
            </a:extLst>
          </p:cNvPr>
          <p:cNvSpPr>
            <a:spLocks noGrp="1"/>
          </p:cNvSpPr>
          <p:nvPr>
            <p:ph type="body" sz="quarter" idx="10"/>
          </p:nvPr>
        </p:nvSpPr>
        <p:spPr/>
        <p:txBody>
          <a:bodyPr/>
          <a:lstStyle/>
          <a:p>
            <a:r>
              <a:rPr lang="en-US" altLang="zh-CN" dirty="0"/>
              <a:t>7.2 </a:t>
            </a:r>
            <a:r>
              <a:rPr lang="zh-CN" altLang="en-US" dirty="0"/>
              <a:t>视图</a:t>
            </a:r>
          </a:p>
        </p:txBody>
      </p:sp>
      <p:sp>
        <p:nvSpPr>
          <p:cNvPr id="5" name="文本占位符 4">
            <a:extLst>
              <a:ext uri="{FF2B5EF4-FFF2-40B4-BE49-F238E27FC236}">
                <a16:creationId xmlns:a16="http://schemas.microsoft.com/office/drawing/2014/main" id="{B43B11EE-014B-E15C-AAC0-98E59F9BB448}"/>
              </a:ext>
            </a:extLst>
          </p:cNvPr>
          <p:cNvSpPr>
            <a:spLocks noGrp="1"/>
          </p:cNvSpPr>
          <p:nvPr>
            <p:ph type="body" sz="quarter" idx="11"/>
          </p:nvPr>
        </p:nvSpPr>
        <p:spPr>
          <a:xfrm>
            <a:off x="193192" y="2549450"/>
            <a:ext cx="11635136" cy="2474203"/>
          </a:xfrm>
        </p:spPr>
        <p:txBody>
          <a:bodyPr/>
          <a:lstStyle/>
          <a:p>
            <a:r>
              <a:rPr lang="en-US" altLang="zh-CN" dirty="0"/>
              <a:t>7.2.1</a:t>
            </a:r>
            <a:r>
              <a:rPr lang="zh-CN" altLang="en-US" dirty="0"/>
              <a:t>　视图概述</a:t>
            </a:r>
            <a:endParaRPr lang="en-US" altLang="zh-CN" dirty="0"/>
          </a:p>
          <a:p>
            <a:r>
              <a:rPr lang="en-US" altLang="zh-CN" dirty="0"/>
              <a:t>2. </a:t>
            </a:r>
            <a:r>
              <a:rPr lang="zh-CN" altLang="en-US" dirty="0"/>
              <a:t>视图的适用场景</a:t>
            </a:r>
          </a:p>
          <a:p>
            <a:r>
              <a:rPr lang="zh-CN" altLang="en-US" dirty="0"/>
              <a:t>视图适用于封装复杂的连接查询或子查询；给不同角色的用户提供个性化的数据展示；对敏感数据进行过滤，保障数据安全；作为报表系统、</a:t>
            </a:r>
            <a:r>
              <a:rPr lang="en-US" altLang="zh-CN" dirty="0"/>
              <a:t>BI</a:t>
            </a:r>
            <a:r>
              <a:rPr lang="zh-CN" altLang="en-US" dirty="0"/>
              <a:t>（商业智能）分析工具的数据源；在大型系统中实现分层设计，解耦应用与数据库结构。</a:t>
            </a:r>
          </a:p>
        </p:txBody>
      </p:sp>
    </p:spTree>
    <p:extLst>
      <p:ext uri="{BB962C8B-B14F-4D97-AF65-F5344CB8AC3E}">
        <p14:creationId xmlns:p14="http://schemas.microsoft.com/office/powerpoint/2010/main" val="407473828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1A872338-701A-08BE-FB43-E9553449B333}"/>
              </a:ext>
            </a:extLst>
          </p:cNvPr>
          <p:cNvSpPr>
            <a:spLocks noGrp="1"/>
          </p:cNvSpPr>
          <p:nvPr>
            <p:ph type="body" sz="quarter" idx="14"/>
          </p:nvPr>
        </p:nvSpPr>
        <p:spPr>
          <a:xfrm>
            <a:off x="2743441" y="2673707"/>
            <a:ext cx="7580897" cy="715581"/>
          </a:xfrm>
        </p:spPr>
        <p:txBody>
          <a:bodyPr/>
          <a:lstStyle/>
          <a:p>
            <a:r>
              <a:rPr lang="zh-CN" altLang="en-US" dirty="0"/>
              <a:t>数据库基础</a:t>
            </a:r>
          </a:p>
        </p:txBody>
      </p:sp>
      <p:sp>
        <p:nvSpPr>
          <p:cNvPr id="11" name="文本占位符 10">
            <a:extLst>
              <a:ext uri="{FF2B5EF4-FFF2-40B4-BE49-F238E27FC236}">
                <a16:creationId xmlns:a16="http://schemas.microsoft.com/office/drawing/2014/main" id="{D362A9D7-F6E1-7875-A352-2E73470049CE}"/>
              </a:ext>
            </a:extLst>
          </p:cNvPr>
          <p:cNvSpPr>
            <a:spLocks noGrp="1"/>
          </p:cNvSpPr>
          <p:nvPr>
            <p:ph type="body" sz="quarter" idx="15"/>
          </p:nvPr>
        </p:nvSpPr>
        <p:spPr>
          <a:xfrm>
            <a:off x="1543813" y="1154994"/>
            <a:ext cx="2790825" cy="911932"/>
          </a:xfrm>
        </p:spPr>
        <p:txBody>
          <a:bodyPr/>
          <a:lstStyle/>
          <a:p>
            <a:r>
              <a:rPr lang="zh-CN" altLang="en-US" dirty="0"/>
              <a:t>任务</a:t>
            </a:r>
            <a:r>
              <a:rPr lang="en-US" altLang="zh-CN" dirty="0"/>
              <a:t>1</a:t>
            </a:r>
            <a:endParaRPr lang="zh-CN" altLang="en-US" dirty="0"/>
          </a:p>
        </p:txBody>
      </p:sp>
    </p:spTree>
    <p:extLst>
      <p:ext uri="{BB962C8B-B14F-4D97-AF65-F5344CB8AC3E}">
        <p14:creationId xmlns:p14="http://schemas.microsoft.com/office/powerpoint/2010/main" val="421174003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F37EC-D2E1-9A03-7169-76ADBBC05C4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5C03FF7-8B80-1C56-6C36-21F91FA1DB8B}"/>
              </a:ext>
            </a:extLst>
          </p:cNvPr>
          <p:cNvSpPr>
            <a:spLocks noGrp="1"/>
          </p:cNvSpPr>
          <p:nvPr>
            <p:ph type="body" sz="quarter" idx="10"/>
          </p:nvPr>
        </p:nvSpPr>
        <p:spPr/>
        <p:txBody>
          <a:bodyPr/>
          <a:lstStyle/>
          <a:p>
            <a:r>
              <a:rPr lang="en-US" altLang="zh-CN" dirty="0"/>
              <a:t>2.2 </a:t>
            </a:r>
            <a:r>
              <a:rPr lang="zh-CN" altLang="en-US" dirty="0"/>
              <a:t>概念设计</a:t>
            </a:r>
            <a:endParaRPr lang="en-US" altLang="zh-CN" dirty="0"/>
          </a:p>
        </p:txBody>
      </p:sp>
      <p:sp>
        <p:nvSpPr>
          <p:cNvPr id="5" name="文本占位符 4">
            <a:extLst>
              <a:ext uri="{FF2B5EF4-FFF2-40B4-BE49-F238E27FC236}">
                <a16:creationId xmlns:a16="http://schemas.microsoft.com/office/drawing/2014/main" id="{C74933EE-8EEB-5B85-4AE2-9F7FCBD10117}"/>
              </a:ext>
            </a:extLst>
          </p:cNvPr>
          <p:cNvSpPr>
            <a:spLocks noGrp="1"/>
          </p:cNvSpPr>
          <p:nvPr>
            <p:ph type="body" sz="quarter" idx="11"/>
          </p:nvPr>
        </p:nvSpPr>
        <p:spPr>
          <a:xfrm>
            <a:off x="193192" y="2790062"/>
            <a:ext cx="5623146" cy="1992981"/>
          </a:xfrm>
        </p:spPr>
        <p:txBody>
          <a:bodyPr/>
          <a:lstStyle/>
          <a:p>
            <a:r>
              <a:rPr lang="en-US" altLang="zh-CN" dirty="0"/>
              <a:t>2.2.1</a:t>
            </a:r>
            <a:r>
              <a:rPr lang="zh-CN" altLang="en-US" dirty="0"/>
              <a:t>　概念设计的方法</a:t>
            </a:r>
            <a:endParaRPr lang="en-US" altLang="zh-CN" dirty="0"/>
          </a:p>
          <a:p>
            <a:r>
              <a:rPr lang="zh-CN" altLang="en-US" dirty="0"/>
              <a:t>在概念设计中通常采用自底向上的方法，而在需求分析时则采用自顶向下的方法，如图 </a:t>
            </a:r>
            <a:r>
              <a:rPr lang="en-US" altLang="zh-CN" dirty="0"/>
              <a:t>2-2 </a:t>
            </a:r>
            <a:r>
              <a:rPr lang="zh-CN" altLang="en-US" dirty="0"/>
              <a:t>所示。</a:t>
            </a:r>
            <a:endParaRPr lang="en-US" altLang="zh-CN" dirty="0"/>
          </a:p>
        </p:txBody>
      </p:sp>
      <p:pic>
        <p:nvPicPr>
          <p:cNvPr id="6" name="图片占位符 5">
            <a:extLst>
              <a:ext uri="{FF2B5EF4-FFF2-40B4-BE49-F238E27FC236}">
                <a16:creationId xmlns:a16="http://schemas.microsoft.com/office/drawing/2014/main" id="{B009B4FF-BAE6-7E11-DA7D-4153016F47F9}"/>
              </a:ext>
            </a:extLst>
          </p:cNvPr>
          <p:cNvPicPr>
            <a:picLocks noGrp="1" noChangeAspect="1"/>
          </p:cNvPicPr>
          <p:nvPr>
            <p:ph type="pic" sz="quarter" idx="12"/>
          </p:nvPr>
        </p:nvPicPr>
        <p:blipFill rotWithShape="1">
          <a:blip r:embed="rId2"/>
          <a:srcRect t="-21728" b="-21728"/>
          <a:stretch>
            <a:fillRect/>
          </a:stretch>
        </p:blipFill>
        <p:spPr>
          <a:prstGeom prst="rect">
            <a:avLst/>
          </a:prstGeom>
        </p:spPr>
      </p:pic>
    </p:spTree>
    <p:extLst>
      <p:ext uri="{BB962C8B-B14F-4D97-AF65-F5344CB8AC3E}">
        <p14:creationId xmlns:p14="http://schemas.microsoft.com/office/powerpoint/2010/main" val="146763715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80806-DD94-6145-82F2-FBD79AD6F5A6}"/>
            </a:ext>
          </a:extLst>
        </p:cNvPr>
        <p:cNvGrpSpPr/>
        <p:nvPr/>
      </p:nvGrpSpPr>
      <p:grpSpPr>
        <a:xfrm>
          <a:off x="0" y="0"/>
          <a:ext cx="0" cy="0"/>
          <a:chOff x="0" y="0"/>
          <a:chExt cx="0" cy="0"/>
        </a:xfrm>
      </p:grpSpPr>
      <p:pic>
        <p:nvPicPr>
          <p:cNvPr id="8" name="图片占位符 7">
            <a:extLst>
              <a:ext uri="{FF2B5EF4-FFF2-40B4-BE49-F238E27FC236}">
                <a16:creationId xmlns:a16="http://schemas.microsoft.com/office/drawing/2014/main" id="{A6B13028-8201-27EA-F575-6E22543C76E0}"/>
              </a:ext>
            </a:extLst>
          </p:cNvPr>
          <p:cNvPicPr>
            <a:picLocks noGrp="1" noChangeAspect="1"/>
          </p:cNvPicPr>
          <p:nvPr>
            <p:ph type="pic" sz="quarter" idx="12"/>
          </p:nvPr>
        </p:nvPicPr>
        <p:blipFill rotWithShape="1">
          <a:blip r:embed="rId2"/>
          <a:srcRect t="-9943" b="-134484"/>
          <a:stretch>
            <a:fillRect/>
          </a:stretch>
        </p:blipFill>
        <p:spPr>
          <a:xfrm>
            <a:off x="173038" y="3771900"/>
            <a:ext cx="11636375" cy="2892425"/>
          </a:xfrm>
        </p:spPr>
      </p:pic>
      <p:sp>
        <p:nvSpPr>
          <p:cNvPr id="4" name="文本占位符 3">
            <a:extLst>
              <a:ext uri="{FF2B5EF4-FFF2-40B4-BE49-F238E27FC236}">
                <a16:creationId xmlns:a16="http://schemas.microsoft.com/office/drawing/2014/main" id="{9ADBC293-7111-06BA-0FBF-736479B0E12A}"/>
              </a:ext>
            </a:extLst>
          </p:cNvPr>
          <p:cNvSpPr>
            <a:spLocks noGrp="1"/>
          </p:cNvSpPr>
          <p:nvPr>
            <p:ph type="body" sz="quarter" idx="10"/>
          </p:nvPr>
        </p:nvSpPr>
        <p:spPr>
          <a:xfrm>
            <a:off x="934668" y="164713"/>
            <a:ext cx="10878161" cy="558800"/>
          </a:xfrm>
        </p:spPr>
        <p:txBody>
          <a:bodyPr/>
          <a:lstStyle/>
          <a:p>
            <a:r>
              <a:rPr lang="en-US" altLang="zh-CN" dirty="0"/>
              <a:t>7.2 </a:t>
            </a:r>
            <a:r>
              <a:rPr lang="zh-CN" altLang="en-US" dirty="0"/>
              <a:t>视图</a:t>
            </a:r>
          </a:p>
        </p:txBody>
      </p:sp>
      <p:sp>
        <p:nvSpPr>
          <p:cNvPr id="5" name="文本占位符 4">
            <a:extLst>
              <a:ext uri="{FF2B5EF4-FFF2-40B4-BE49-F238E27FC236}">
                <a16:creationId xmlns:a16="http://schemas.microsoft.com/office/drawing/2014/main" id="{4820100F-86D8-CE35-521B-4602298E9D51}"/>
              </a:ext>
            </a:extLst>
          </p:cNvPr>
          <p:cNvSpPr>
            <a:spLocks noGrp="1"/>
          </p:cNvSpPr>
          <p:nvPr>
            <p:ph type="body" sz="quarter" idx="11"/>
          </p:nvPr>
        </p:nvSpPr>
        <p:spPr>
          <a:xfrm>
            <a:off x="173038" y="2196122"/>
            <a:ext cx="11636375" cy="1499578"/>
          </a:xfrm>
        </p:spPr>
        <p:txBody>
          <a:bodyPr/>
          <a:lstStyle/>
          <a:p>
            <a:r>
              <a:rPr lang="en-US" altLang="zh-CN" dirty="0"/>
              <a:t>7.2.2</a:t>
            </a:r>
            <a:r>
              <a:rPr lang="zh-CN" altLang="en-US" dirty="0"/>
              <a:t>　视图操作</a:t>
            </a:r>
          </a:p>
          <a:p>
            <a:r>
              <a:rPr lang="en-US" altLang="zh-CN" dirty="0"/>
              <a:t>1. </a:t>
            </a:r>
            <a:r>
              <a:rPr lang="zh-CN" altLang="en-US" dirty="0"/>
              <a:t>创建视图</a:t>
            </a:r>
            <a:endParaRPr lang="en-US" altLang="zh-CN" dirty="0"/>
          </a:p>
          <a:p>
            <a:r>
              <a:rPr lang="zh-CN" altLang="en-US" dirty="0"/>
              <a:t>在 </a:t>
            </a:r>
            <a:r>
              <a:rPr lang="en-US" altLang="zh-CN" dirty="0"/>
              <a:t>SQL Server </a:t>
            </a:r>
            <a:r>
              <a:rPr lang="zh-CN" altLang="en-US" dirty="0"/>
              <a:t>中，创建视图语句的语法格式如下：</a:t>
            </a:r>
          </a:p>
        </p:txBody>
      </p:sp>
    </p:spTree>
    <p:extLst>
      <p:ext uri="{BB962C8B-B14F-4D97-AF65-F5344CB8AC3E}">
        <p14:creationId xmlns:p14="http://schemas.microsoft.com/office/powerpoint/2010/main" val="244168900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048936-45F5-47B4-A7B3-0F3651F34C61}"/>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2FF84907-2ADB-5C2F-B2FC-45339FAAA573}"/>
              </a:ext>
            </a:extLst>
          </p:cNvPr>
          <p:cNvPicPr>
            <a:picLocks noGrp="1" noChangeAspect="1"/>
          </p:cNvPicPr>
          <p:nvPr>
            <p:ph type="pic" sz="quarter" idx="12"/>
          </p:nvPr>
        </p:nvPicPr>
        <p:blipFill rotWithShape="1">
          <a:blip r:embed="rId2"/>
          <a:srcRect t="-29698" b="-521004"/>
          <a:stretch>
            <a:fillRect/>
          </a:stretch>
        </p:blipFill>
        <p:spPr>
          <a:xfrm>
            <a:off x="173038" y="3771900"/>
            <a:ext cx="11636375" cy="2892425"/>
          </a:xfrm>
        </p:spPr>
      </p:pic>
      <p:sp>
        <p:nvSpPr>
          <p:cNvPr id="4" name="文本占位符 3">
            <a:extLst>
              <a:ext uri="{FF2B5EF4-FFF2-40B4-BE49-F238E27FC236}">
                <a16:creationId xmlns:a16="http://schemas.microsoft.com/office/drawing/2014/main" id="{8C420055-2709-027D-926B-8507EEDF12AC}"/>
              </a:ext>
            </a:extLst>
          </p:cNvPr>
          <p:cNvSpPr>
            <a:spLocks noGrp="1"/>
          </p:cNvSpPr>
          <p:nvPr>
            <p:ph type="body" sz="quarter" idx="10"/>
          </p:nvPr>
        </p:nvSpPr>
        <p:spPr>
          <a:xfrm>
            <a:off x="934668" y="164713"/>
            <a:ext cx="10878161" cy="558800"/>
          </a:xfrm>
        </p:spPr>
        <p:txBody>
          <a:bodyPr/>
          <a:lstStyle/>
          <a:p>
            <a:r>
              <a:rPr lang="en-US" altLang="zh-CN" dirty="0"/>
              <a:t>7.2 </a:t>
            </a:r>
            <a:r>
              <a:rPr lang="zh-CN" altLang="en-US" dirty="0"/>
              <a:t>视图</a:t>
            </a:r>
          </a:p>
        </p:txBody>
      </p:sp>
      <p:sp>
        <p:nvSpPr>
          <p:cNvPr id="5" name="文本占位符 4">
            <a:extLst>
              <a:ext uri="{FF2B5EF4-FFF2-40B4-BE49-F238E27FC236}">
                <a16:creationId xmlns:a16="http://schemas.microsoft.com/office/drawing/2014/main" id="{7C968FDC-DEED-AEDD-36E1-3AC4F55E602D}"/>
              </a:ext>
            </a:extLst>
          </p:cNvPr>
          <p:cNvSpPr>
            <a:spLocks noGrp="1"/>
          </p:cNvSpPr>
          <p:nvPr>
            <p:ph type="body" sz="quarter" idx="11"/>
          </p:nvPr>
        </p:nvSpPr>
        <p:spPr>
          <a:xfrm>
            <a:off x="173038" y="1708809"/>
            <a:ext cx="11636375" cy="1986891"/>
          </a:xfrm>
        </p:spPr>
        <p:txBody>
          <a:bodyPr/>
          <a:lstStyle/>
          <a:p>
            <a:r>
              <a:rPr lang="en-US" altLang="zh-CN" dirty="0"/>
              <a:t>7.2.2</a:t>
            </a:r>
            <a:r>
              <a:rPr lang="zh-CN" altLang="en-US" dirty="0"/>
              <a:t>　视图操作</a:t>
            </a:r>
          </a:p>
          <a:p>
            <a:r>
              <a:rPr lang="en-US" altLang="zh-CN" dirty="0"/>
              <a:t>2. </a:t>
            </a:r>
            <a:r>
              <a:rPr lang="zh-CN" altLang="en-US" dirty="0"/>
              <a:t>查看视图</a:t>
            </a:r>
            <a:endParaRPr lang="en-US" altLang="zh-CN" dirty="0"/>
          </a:p>
          <a:p>
            <a:r>
              <a:rPr lang="zh-CN" altLang="en-US" dirty="0"/>
              <a:t>（</a:t>
            </a:r>
            <a:r>
              <a:rPr lang="en-US" altLang="zh-CN" dirty="0"/>
              <a:t>1</a:t>
            </a:r>
            <a:r>
              <a:rPr lang="zh-CN" altLang="en-US" dirty="0"/>
              <a:t>）查看视图定义。</a:t>
            </a:r>
            <a:endParaRPr lang="en-US" altLang="zh-CN" dirty="0"/>
          </a:p>
          <a:p>
            <a:r>
              <a:rPr lang="zh-CN" altLang="en-US" dirty="0"/>
              <a:t>在 </a:t>
            </a:r>
            <a:r>
              <a:rPr lang="en-US" altLang="zh-CN" dirty="0"/>
              <a:t>SQL Server </a:t>
            </a:r>
            <a:r>
              <a:rPr lang="zh-CN" altLang="en-US" dirty="0"/>
              <a:t>中，使用系统存储过程 </a:t>
            </a:r>
            <a:r>
              <a:rPr lang="en-US" altLang="zh-CN" dirty="0" err="1"/>
              <a:t>sp_helptext</a:t>
            </a:r>
            <a:r>
              <a:rPr lang="en-US" altLang="zh-CN" dirty="0"/>
              <a:t> </a:t>
            </a:r>
            <a:r>
              <a:rPr lang="zh-CN" altLang="en-US" dirty="0"/>
              <a:t>可以查看视图的定义。</a:t>
            </a:r>
          </a:p>
        </p:txBody>
      </p:sp>
    </p:spTree>
    <p:extLst>
      <p:ext uri="{BB962C8B-B14F-4D97-AF65-F5344CB8AC3E}">
        <p14:creationId xmlns:p14="http://schemas.microsoft.com/office/powerpoint/2010/main" val="303538095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4CFD8-91CA-B539-EDB0-B536055C110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7CF8DF5-6E21-DC9C-CEFD-4068FC8CB46B}"/>
              </a:ext>
            </a:extLst>
          </p:cNvPr>
          <p:cNvSpPr>
            <a:spLocks noGrp="1"/>
          </p:cNvSpPr>
          <p:nvPr>
            <p:ph type="body" sz="quarter" idx="10"/>
          </p:nvPr>
        </p:nvSpPr>
        <p:spPr>
          <a:xfrm>
            <a:off x="934668" y="164713"/>
            <a:ext cx="10878161" cy="558800"/>
          </a:xfrm>
        </p:spPr>
        <p:txBody>
          <a:bodyPr/>
          <a:lstStyle/>
          <a:p>
            <a:r>
              <a:rPr lang="en-US" altLang="zh-CN" dirty="0"/>
              <a:t>7.2 </a:t>
            </a:r>
            <a:r>
              <a:rPr lang="zh-CN" altLang="en-US" dirty="0"/>
              <a:t>视图</a:t>
            </a:r>
          </a:p>
        </p:txBody>
      </p:sp>
      <p:sp>
        <p:nvSpPr>
          <p:cNvPr id="5" name="文本占位符 4">
            <a:extLst>
              <a:ext uri="{FF2B5EF4-FFF2-40B4-BE49-F238E27FC236}">
                <a16:creationId xmlns:a16="http://schemas.microsoft.com/office/drawing/2014/main" id="{803E009B-B354-3684-0F5B-CAAACA76495C}"/>
              </a:ext>
            </a:extLst>
          </p:cNvPr>
          <p:cNvSpPr>
            <a:spLocks noGrp="1"/>
          </p:cNvSpPr>
          <p:nvPr>
            <p:ph type="body" sz="quarter" idx="11"/>
          </p:nvPr>
        </p:nvSpPr>
        <p:spPr>
          <a:xfrm>
            <a:off x="173038" y="1708809"/>
            <a:ext cx="11636375" cy="1986891"/>
          </a:xfrm>
        </p:spPr>
        <p:txBody>
          <a:bodyPr/>
          <a:lstStyle/>
          <a:p>
            <a:r>
              <a:rPr lang="en-US" altLang="zh-CN" dirty="0"/>
              <a:t>7.2.2</a:t>
            </a:r>
            <a:r>
              <a:rPr lang="zh-CN" altLang="en-US" dirty="0"/>
              <a:t>　视图操作</a:t>
            </a:r>
          </a:p>
          <a:p>
            <a:r>
              <a:rPr lang="en-US" altLang="zh-CN" dirty="0"/>
              <a:t>3. </a:t>
            </a:r>
            <a:r>
              <a:rPr lang="zh-CN" altLang="en-US" dirty="0"/>
              <a:t>修改视图</a:t>
            </a:r>
            <a:endParaRPr lang="en-US" altLang="zh-CN" dirty="0"/>
          </a:p>
          <a:p>
            <a:r>
              <a:rPr lang="zh-CN" altLang="en-US" dirty="0"/>
              <a:t>在 </a:t>
            </a:r>
            <a:r>
              <a:rPr lang="en-US" altLang="zh-CN" dirty="0"/>
              <a:t>SQL Server </a:t>
            </a:r>
            <a:r>
              <a:rPr lang="zh-CN" altLang="en-US" dirty="0"/>
              <a:t>中，有两种方式可以修改视图：使用 </a:t>
            </a:r>
            <a:r>
              <a:rPr lang="en-US" altLang="zh-CN" dirty="0"/>
              <a:t>CREATE OR REPLACE VIEW </a:t>
            </a:r>
            <a:r>
              <a:rPr lang="zh-CN" altLang="en-US" dirty="0"/>
              <a:t>语句或者使用 </a:t>
            </a:r>
            <a:r>
              <a:rPr lang="en-US" altLang="zh-CN" dirty="0"/>
              <a:t>ALTER VIEW </a:t>
            </a:r>
            <a:r>
              <a:rPr lang="zh-CN" altLang="en-US" dirty="0"/>
              <a:t>语句。</a:t>
            </a:r>
          </a:p>
        </p:txBody>
      </p:sp>
      <p:pic>
        <p:nvPicPr>
          <p:cNvPr id="15" name="图片占位符 14">
            <a:extLst>
              <a:ext uri="{FF2B5EF4-FFF2-40B4-BE49-F238E27FC236}">
                <a16:creationId xmlns:a16="http://schemas.microsoft.com/office/drawing/2014/main" id="{15DAB7A8-3FB3-4AA2-53B5-8C4758C1FC74}"/>
              </a:ext>
            </a:extLst>
          </p:cNvPr>
          <p:cNvPicPr>
            <a:picLocks noGrp="1" noChangeAspect="1"/>
          </p:cNvPicPr>
          <p:nvPr>
            <p:ph type="pic" sz="quarter" idx="12"/>
          </p:nvPr>
        </p:nvPicPr>
        <p:blipFill rotWithShape="1">
          <a:blip r:embed="rId2"/>
          <a:srcRect l="5" t="-10942" r="-5" b="-242265"/>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62211660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5CBD11-148B-1CD2-DA72-4633D2B483C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8BA0827-08B8-38B4-AB39-483D47701E6C}"/>
              </a:ext>
            </a:extLst>
          </p:cNvPr>
          <p:cNvSpPr>
            <a:spLocks noGrp="1"/>
          </p:cNvSpPr>
          <p:nvPr>
            <p:ph type="body" sz="quarter" idx="10"/>
          </p:nvPr>
        </p:nvSpPr>
        <p:spPr>
          <a:xfrm>
            <a:off x="934668" y="164713"/>
            <a:ext cx="10878161" cy="558800"/>
          </a:xfrm>
        </p:spPr>
        <p:txBody>
          <a:bodyPr/>
          <a:lstStyle/>
          <a:p>
            <a:r>
              <a:rPr lang="en-US" altLang="zh-CN" dirty="0"/>
              <a:t>7.2 </a:t>
            </a:r>
            <a:r>
              <a:rPr lang="zh-CN" altLang="en-US" dirty="0"/>
              <a:t>视图</a:t>
            </a:r>
          </a:p>
        </p:txBody>
      </p:sp>
      <p:sp>
        <p:nvSpPr>
          <p:cNvPr id="5" name="文本占位符 4">
            <a:extLst>
              <a:ext uri="{FF2B5EF4-FFF2-40B4-BE49-F238E27FC236}">
                <a16:creationId xmlns:a16="http://schemas.microsoft.com/office/drawing/2014/main" id="{77D3DB45-E892-F89B-B93E-5DDAB68D0D76}"/>
              </a:ext>
            </a:extLst>
          </p:cNvPr>
          <p:cNvSpPr>
            <a:spLocks noGrp="1"/>
          </p:cNvSpPr>
          <p:nvPr>
            <p:ph type="body" sz="quarter" idx="11"/>
          </p:nvPr>
        </p:nvSpPr>
        <p:spPr>
          <a:xfrm>
            <a:off x="173038" y="2196122"/>
            <a:ext cx="11636375" cy="1499578"/>
          </a:xfrm>
        </p:spPr>
        <p:txBody>
          <a:bodyPr/>
          <a:lstStyle/>
          <a:p>
            <a:r>
              <a:rPr lang="en-US" altLang="zh-CN" dirty="0"/>
              <a:t>7.2.2</a:t>
            </a:r>
            <a:r>
              <a:rPr lang="zh-CN" altLang="en-US" dirty="0"/>
              <a:t>　视图操作</a:t>
            </a:r>
          </a:p>
          <a:p>
            <a:r>
              <a:rPr lang="en-US" altLang="zh-CN" dirty="0"/>
              <a:t>4. </a:t>
            </a:r>
            <a:r>
              <a:rPr lang="zh-CN" altLang="en-US" dirty="0"/>
              <a:t>删除视图</a:t>
            </a:r>
            <a:endParaRPr lang="en-US" altLang="zh-CN" dirty="0"/>
          </a:p>
          <a:p>
            <a:r>
              <a:rPr lang="zh-CN" altLang="en-US" dirty="0"/>
              <a:t>删除视图并不会删除其关联的基础表，其语句的语法格式如下：</a:t>
            </a:r>
          </a:p>
        </p:txBody>
      </p:sp>
      <p:pic>
        <p:nvPicPr>
          <p:cNvPr id="19" name="图片占位符 18">
            <a:extLst>
              <a:ext uri="{FF2B5EF4-FFF2-40B4-BE49-F238E27FC236}">
                <a16:creationId xmlns:a16="http://schemas.microsoft.com/office/drawing/2014/main" id="{68AC70DD-54F3-53C5-4EA6-ABEB8B3376B2}"/>
              </a:ext>
            </a:extLst>
          </p:cNvPr>
          <p:cNvPicPr>
            <a:picLocks noGrp="1" noChangeAspect="1"/>
          </p:cNvPicPr>
          <p:nvPr>
            <p:ph type="pic" sz="quarter" idx="12"/>
          </p:nvPr>
        </p:nvPicPr>
        <p:blipFill rotWithShape="1">
          <a:blip r:embed="rId2"/>
          <a:srcRect l="5" t="-17793" r="-5" b="-533121"/>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270174986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9C699-56E5-641B-A3EF-BA7437FC6EC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2BF5C87-1CEB-13E1-F6EF-03E7474D41BD}"/>
              </a:ext>
            </a:extLst>
          </p:cNvPr>
          <p:cNvSpPr>
            <a:spLocks noGrp="1"/>
          </p:cNvSpPr>
          <p:nvPr>
            <p:ph type="body" sz="quarter" idx="10"/>
          </p:nvPr>
        </p:nvSpPr>
        <p:spPr/>
        <p:txBody>
          <a:bodyPr/>
          <a:lstStyle/>
          <a:p>
            <a:r>
              <a:rPr lang="en-US" altLang="zh-CN" dirty="0"/>
              <a:t>7.2 </a:t>
            </a:r>
            <a:r>
              <a:rPr lang="zh-CN" altLang="en-US" dirty="0"/>
              <a:t>视图</a:t>
            </a:r>
          </a:p>
        </p:txBody>
      </p:sp>
      <p:sp>
        <p:nvSpPr>
          <p:cNvPr id="5" name="文本占位符 4">
            <a:extLst>
              <a:ext uri="{FF2B5EF4-FFF2-40B4-BE49-F238E27FC236}">
                <a16:creationId xmlns:a16="http://schemas.microsoft.com/office/drawing/2014/main" id="{806AC565-421C-4D67-40F0-EF499597C570}"/>
              </a:ext>
            </a:extLst>
          </p:cNvPr>
          <p:cNvSpPr>
            <a:spLocks noGrp="1"/>
          </p:cNvSpPr>
          <p:nvPr>
            <p:ph type="body" sz="quarter" idx="11"/>
          </p:nvPr>
        </p:nvSpPr>
        <p:spPr>
          <a:xfrm>
            <a:off x="193192" y="1087512"/>
            <a:ext cx="11635136" cy="5398081"/>
          </a:xfrm>
        </p:spPr>
        <p:txBody>
          <a:bodyPr/>
          <a:lstStyle/>
          <a:p>
            <a:r>
              <a:rPr lang="en-US" altLang="zh-CN" dirty="0"/>
              <a:t>7.2.2</a:t>
            </a:r>
            <a:r>
              <a:rPr lang="zh-CN" altLang="en-US" dirty="0"/>
              <a:t>　视图操作</a:t>
            </a:r>
          </a:p>
          <a:p>
            <a:r>
              <a:rPr lang="en-US" altLang="zh-CN" dirty="0"/>
              <a:t>5. </a:t>
            </a:r>
            <a:r>
              <a:rPr lang="zh-CN" altLang="en-US" dirty="0"/>
              <a:t>更新视图数据</a:t>
            </a:r>
            <a:endParaRPr lang="en-US" altLang="zh-CN" dirty="0"/>
          </a:p>
          <a:p>
            <a:r>
              <a:rPr lang="zh-CN" altLang="en-US" dirty="0"/>
              <a:t>在 </a:t>
            </a:r>
            <a:r>
              <a:rPr lang="en-US" altLang="zh-CN" dirty="0"/>
              <a:t>SQL </a:t>
            </a:r>
            <a:r>
              <a:rPr lang="zh-CN" altLang="en-US" dirty="0"/>
              <a:t>数据库中，视图不仅可以用于查询数据，还可以用于更新（包括插入、删除和修改）基本表中的数据。更新视图的语法与直接更新基本表相同，只需使用视图名称代替表名。然而，并非所有的视图都支持更新操作，这取决于视图的定义。简单视图（如行列子集视图）可以直接通过视图对基本表进行更新操作，这些操作包括 </a:t>
            </a:r>
            <a:r>
              <a:rPr lang="en-US" altLang="zh-CN" dirty="0"/>
              <a:t>INSERT</a:t>
            </a:r>
            <a:r>
              <a:rPr lang="zh-CN" altLang="en-US" dirty="0"/>
              <a:t>、 </a:t>
            </a:r>
            <a:r>
              <a:rPr lang="en-US" altLang="zh-CN" dirty="0"/>
              <a:t>DELETE </a:t>
            </a:r>
            <a:r>
              <a:rPr lang="zh-CN" altLang="en-US" dirty="0"/>
              <a:t>和 </a:t>
            </a:r>
            <a:r>
              <a:rPr lang="en-US" altLang="zh-CN" dirty="0"/>
              <a:t>UPDATE</a:t>
            </a:r>
            <a:r>
              <a:rPr lang="zh-CN" altLang="en-US" dirty="0"/>
              <a:t>。而对于复杂视图（由多个基本表连接、使用聚合函数或包含</a:t>
            </a:r>
            <a:r>
              <a:rPr lang="en-US" altLang="zh-CN" dirty="0"/>
              <a:t>GROUP BY</a:t>
            </a:r>
            <a:r>
              <a:rPr lang="zh-CN" altLang="en-US" dirty="0"/>
              <a:t>、</a:t>
            </a:r>
            <a:r>
              <a:rPr lang="en-US" altLang="zh-CN" dirty="0"/>
              <a:t>HAVING </a:t>
            </a:r>
            <a:r>
              <a:rPr lang="zh-CN" altLang="en-US" dirty="0"/>
              <a:t>等子句创建的视图），通常不允许直接更新。</a:t>
            </a:r>
          </a:p>
          <a:p>
            <a:r>
              <a:rPr lang="zh-CN" altLang="en-US" dirty="0"/>
              <a:t>此外，在视图定义时加入 </a:t>
            </a:r>
            <a:r>
              <a:rPr lang="en-US" altLang="zh-CN" dirty="0"/>
              <a:t>WITH CHECK OPTION </a:t>
            </a:r>
            <a:r>
              <a:rPr lang="zh-CN" altLang="en-US" dirty="0"/>
              <a:t>可以防止用户通过视图执行不属于视图定义范围内的更新操作。这意味着任何试图通过视图进行的更新都必须符合视图的查询条件。</a:t>
            </a:r>
          </a:p>
        </p:txBody>
      </p:sp>
    </p:spTree>
    <p:extLst>
      <p:ext uri="{BB962C8B-B14F-4D97-AF65-F5344CB8AC3E}">
        <p14:creationId xmlns:p14="http://schemas.microsoft.com/office/powerpoint/2010/main" val="9222590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0843F-51DB-E000-BAB3-E7B33736538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99EC158-2C03-4563-90A4-8F05748D8062}"/>
              </a:ext>
            </a:extLst>
          </p:cNvPr>
          <p:cNvSpPr>
            <a:spLocks noGrp="1"/>
          </p:cNvSpPr>
          <p:nvPr>
            <p:ph type="body" sz="quarter" idx="10"/>
          </p:nvPr>
        </p:nvSpPr>
        <p:spPr/>
        <p:txBody>
          <a:bodyPr/>
          <a:lstStyle/>
          <a:p>
            <a:r>
              <a:rPr lang="en-US" altLang="zh-CN" dirty="0"/>
              <a:t>7.3 </a:t>
            </a:r>
            <a:r>
              <a:rPr lang="zh-CN" altLang="en-US" dirty="0"/>
              <a:t>存储过程</a:t>
            </a:r>
          </a:p>
        </p:txBody>
      </p:sp>
      <p:sp>
        <p:nvSpPr>
          <p:cNvPr id="5" name="文本占位符 4">
            <a:extLst>
              <a:ext uri="{FF2B5EF4-FFF2-40B4-BE49-F238E27FC236}">
                <a16:creationId xmlns:a16="http://schemas.microsoft.com/office/drawing/2014/main" id="{3952BB36-4677-1B17-1ADF-8CA64B60AA1E}"/>
              </a:ext>
            </a:extLst>
          </p:cNvPr>
          <p:cNvSpPr>
            <a:spLocks noGrp="1"/>
          </p:cNvSpPr>
          <p:nvPr>
            <p:ph type="body" sz="quarter" idx="11"/>
          </p:nvPr>
        </p:nvSpPr>
        <p:spPr>
          <a:xfrm>
            <a:off x="193192" y="1331170"/>
            <a:ext cx="11635136" cy="4910768"/>
          </a:xfrm>
        </p:spPr>
        <p:txBody>
          <a:bodyPr/>
          <a:lstStyle/>
          <a:p>
            <a:r>
              <a:rPr lang="en-US" altLang="zh-CN" dirty="0"/>
              <a:t>7.3.1</a:t>
            </a:r>
            <a:r>
              <a:rPr lang="zh-CN" altLang="en-US" dirty="0"/>
              <a:t>　存储过程概述</a:t>
            </a:r>
            <a:endParaRPr lang="en-US" altLang="zh-CN" dirty="0"/>
          </a:p>
          <a:p>
            <a:r>
              <a:rPr lang="en-US" altLang="zh-CN" dirty="0"/>
              <a:t>1. </a:t>
            </a:r>
            <a:r>
              <a:rPr lang="zh-CN" altLang="en-US" dirty="0"/>
              <a:t>存储过程的特点</a:t>
            </a:r>
            <a:endParaRPr lang="en-US" altLang="zh-CN" dirty="0"/>
          </a:p>
          <a:p>
            <a:r>
              <a:rPr lang="zh-CN" altLang="en-US" dirty="0"/>
              <a:t>使用存储过程的优势如下：</a:t>
            </a:r>
            <a:endParaRPr lang="en-US" altLang="zh-CN" dirty="0"/>
          </a:p>
          <a:p>
            <a:pPr marL="1074738" indent="-342900">
              <a:buSzPct val="80000"/>
              <a:buFont typeface="Wingdings" panose="05000000000000000000" pitchFamily="2" charset="2"/>
              <a:buChar char="l"/>
            </a:pPr>
            <a:r>
              <a:rPr lang="zh-CN" altLang="en-US" dirty="0"/>
              <a:t>提高执行效率：存储过程在首次执行后即被编译，并缓存于内存中，后续调用无须再重新编译。</a:t>
            </a:r>
            <a:endParaRPr lang="en-US" altLang="zh-CN" dirty="0"/>
          </a:p>
          <a:p>
            <a:pPr marL="1074738" indent="-342900">
              <a:buSzPct val="80000"/>
              <a:buFont typeface="Wingdings" panose="05000000000000000000" pitchFamily="2" charset="2"/>
              <a:buChar char="l"/>
            </a:pPr>
            <a:r>
              <a:rPr lang="zh-CN" altLang="en-US" dirty="0"/>
              <a:t>减少网络流量：通过一次性发送整个存储过程到数据库服务器执行，减少了客户端与服务器之间的通信量。</a:t>
            </a:r>
            <a:endParaRPr lang="en-US" altLang="zh-CN" dirty="0"/>
          </a:p>
          <a:p>
            <a:pPr marL="1074738" indent="-342900">
              <a:buSzPct val="80000"/>
              <a:buFont typeface="Wingdings" panose="05000000000000000000" pitchFamily="2" charset="2"/>
              <a:buChar char="l"/>
            </a:pPr>
            <a:r>
              <a:rPr lang="zh-CN" altLang="en-US" dirty="0"/>
              <a:t>增强安全性：存储过程可以限制对数据库的直接访问，防止未经授权的数据操作，同时支持参数化查询，有效防御 </a:t>
            </a:r>
            <a:r>
              <a:rPr lang="en-US" altLang="zh-CN" dirty="0"/>
              <a:t>SQL </a:t>
            </a:r>
            <a:r>
              <a:rPr lang="zh-CN" altLang="en-US" dirty="0"/>
              <a:t>注入攻击。</a:t>
            </a:r>
            <a:endParaRPr lang="en-US" altLang="zh-CN" dirty="0"/>
          </a:p>
          <a:p>
            <a:pPr marL="1074738" indent="-342900">
              <a:buSzPct val="80000"/>
              <a:buFont typeface="Wingdings" panose="05000000000000000000" pitchFamily="2" charset="2"/>
              <a:buChar char="l"/>
            </a:pPr>
            <a:r>
              <a:rPr lang="zh-CN" altLang="en-US" dirty="0"/>
              <a:t>简化开发和维护：存储过程提供了一种模块化的编程方式，便于代码重用和维护。</a:t>
            </a:r>
          </a:p>
        </p:txBody>
      </p:sp>
    </p:spTree>
    <p:extLst>
      <p:ext uri="{BB962C8B-B14F-4D97-AF65-F5344CB8AC3E}">
        <p14:creationId xmlns:p14="http://schemas.microsoft.com/office/powerpoint/2010/main" val="317251575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A66F6-26FB-3A3F-967E-71231F062CE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3822724-5319-DF00-F8F6-ADA31D9FC5D3}"/>
              </a:ext>
            </a:extLst>
          </p:cNvPr>
          <p:cNvSpPr>
            <a:spLocks noGrp="1"/>
          </p:cNvSpPr>
          <p:nvPr>
            <p:ph type="body" sz="quarter" idx="10"/>
          </p:nvPr>
        </p:nvSpPr>
        <p:spPr/>
        <p:txBody>
          <a:bodyPr/>
          <a:lstStyle/>
          <a:p>
            <a:r>
              <a:rPr lang="en-US" altLang="zh-CN" dirty="0"/>
              <a:t>7.3 </a:t>
            </a:r>
            <a:r>
              <a:rPr lang="zh-CN" altLang="en-US" dirty="0"/>
              <a:t>存储过程</a:t>
            </a:r>
          </a:p>
        </p:txBody>
      </p:sp>
      <p:sp>
        <p:nvSpPr>
          <p:cNvPr id="5" name="文本占位符 4">
            <a:extLst>
              <a:ext uri="{FF2B5EF4-FFF2-40B4-BE49-F238E27FC236}">
                <a16:creationId xmlns:a16="http://schemas.microsoft.com/office/drawing/2014/main" id="{5FF538D3-94EC-D1D1-4162-446614FFD4DC}"/>
              </a:ext>
            </a:extLst>
          </p:cNvPr>
          <p:cNvSpPr>
            <a:spLocks noGrp="1"/>
          </p:cNvSpPr>
          <p:nvPr>
            <p:ph type="body" sz="quarter" idx="11"/>
          </p:nvPr>
        </p:nvSpPr>
        <p:spPr>
          <a:xfrm>
            <a:off x="193192" y="1818485"/>
            <a:ext cx="11635136" cy="3936142"/>
          </a:xfrm>
        </p:spPr>
        <p:txBody>
          <a:bodyPr/>
          <a:lstStyle/>
          <a:p>
            <a:r>
              <a:rPr lang="en-US" altLang="zh-CN" dirty="0"/>
              <a:t>7.3.1</a:t>
            </a:r>
            <a:r>
              <a:rPr lang="zh-CN" altLang="en-US" dirty="0"/>
              <a:t>　存储过程概述</a:t>
            </a:r>
            <a:endParaRPr lang="en-US" altLang="zh-CN" dirty="0"/>
          </a:p>
          <a:p>
            <a:r>
              <a:rPr lang="en-US" altLang="zh-CN" dirty="0"/>
              <a:t>2. </a:t>
            </a:r>
            <a:r>
              <a:rPr lang="zh-CN" altLang="en-US" dirty="0"/>
              <a:t>存储过程的分类</a:t>
            </a:r>
            <a:endParaRPr lang="en-US" altLang="zh-CN" dirty="0"/>
          </a:p>
          <a:p>
            <a:r>
              <a:rPr lang="en-US" altLang="zh-CN" dirty="0"/>
              <a:t>SQL Server </a:t>
            </a:r>
            <a:r>
              <a:rPr lang="zh-CN" altLang="en-US" dirty="0"/>
              <a:t>中的存储过程主要分为系统存储过程（</a:t>
            </a:r>
            <a:r>
              <a:rPr lang="en-US" altLang="zh-CN" dirty="0"/>
              <a:t>system stored procedures</a:t>
            </a:r>
            <a:r>
              <a:rPr lang="zh-CN" altLang="en-US" dirty="0"/>
              <a:t>）、用户自定义存储过程（</a:t>
            </a:r>
            <a:r>
              <a:rPr lang="en-US" altLang="zh-CN" dirty="0"/>
              <a:t>user-deﬁned stored procedures</a:t>
            </a:r>
            <a:r>
              <a:rPr lang="zh-CN" altLang="en-US" dirty="0"/>
              <a:t>）和扩展存储过程（</a:t>
            </a:r>
            <a:r>
              <a:rPr lang="en-US" altLang="zh-CN" dirty="0"/>
              <a:t>extended stored procedures</a:t>
            </a:r>
            <a:r>
              <a:rPr lang="zh-CN" altLang="en-US" dirty="0"/>
              <a:t>）三类。</a:t>
            </a:r>
            <a:endParaRPr lang="en-US" altLang="zh-CN" dirty="0"/>
          </a:p>
          <a:p>
            <a:r>
              <a:rPr lang="zh-CN" altLang="en-US" dirty="0"/>
              <a:t>（</a:t>
            </a:r>
            <a:r>
              <a:rPr lang="en-US" altLang="zh-CN" dirty="0"/>
              <a:t>1</a:t>
            </a:r>
            <a:r>
              <a:rPr lang="zh-CN" altLang="en-US" dirty="0"/>
              <a:t>）系统存储过程。</a:t>
            </a:r>
            <a:endParaRPr lang="en-US" altLang="zh-CN" dirty="0"/>
          </a:p>
          <a:p>
            <a:r>
              <a:rPr lang="zh-CN" altLang="en-US" dirty="0"/>
              <a:t>（</a:t>
            </a:r>
            <a:r>
              <a:rPr lang="en-US" altLang="zh-CN" dirty="0"/>
              <a:t>2</a:t>
            </a:r>
            <a:r>
              <a:rPr lang="zh-CN" altLang="en-US" dirty="0"/>
              <a:t>）用户自定义存储过程。</a:t>
            </a:r>
            <a:endParaRPr lang="en-US" altLang="zh-CN" dirty="0"/>
          </a:p>
          <a:p>
            <a:r>
              <a:rPr lang="zh-CN" altLang="en-US" dirty="0"/>
              <a:t>（</a:t>
            </a:r>
            <a:r>
              <a:rPr lang="en-US" altLang="zh-CN" dirty="0"/>
              <a:t>3</a:t>
            </a:r>
            <a:r>
              <a:rPr lang="zh-CN" altLang="en-US" dirty="0"/>
              <a:t>）扩展存储过程。</a:t>
            </a:r>
          </a:p>
        </p:txBody>
      </p:sp>
    </p:spTree>
    <p:extLst>
      <p:ext uri="{BB962C8B-B14F-4D97-AF65-F5344CB8AC3E}">
        <p14:creationId xmlns:p14="http://schemas.microsoft.com/office/powerpoint/2010/main" val="342933632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B1A5E-3B3D-06F5-479C-712717B6ECC9}"/>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437CDAFF-E4E4-13E0-1133-B95DF7D4C906}"/>
              </a:ext>
            </a:extLst>
          </p:cNvPr>
          <p:cNvPicPr>
            <a:picLocks noGrp="1" noChangeAspect="1"/>
          </p:cNvPicPr>
          <p:nvPr>
            <p:ph type="pic" sz="quarter" idx="12"/>
          </p:nvPr>
        </p:nvPicPr>
        <p:blipFill rotWithShape="1">
          <a:blip r:embed="rId2"/>
          <a:srcRect t="-126" b="-25586"/>
          <a:stretch>
            <a:fillRect/>
          </a:stretch>
        </p:blipFill>
        <p:spPr>
          <a:xfrm>
            <a:off x="173672" y="3771900"/>
            <a:ext cx="11635136" cy="2893065"/>
          </a:xfrm>
          <a:prstGeom prst="rect">
            <a:avLst/>
          </a:prstGeom>
        </p:spPr>
      </p:pic>
      <p:sp>
        <p:nvSpPr>
          <p:cNvPr id="4" name="文本占位符 3">
            <a:extLst>
              <a:ext uri="{FF2B5EF4-FFF2-40B4-BE49-F238E27FC236}">
                <a16:creationId xmlns:a16="http://schemas.microsoft.com/office/drawing/2014/main" id="{88B49D8B-7B61-445D-AF94-1D99B6C2CFD4}"/>
              </a:ext>
            </a:extLst>
          </p:cNvPr>
          <p:cNvSpPr>
            <a:spLocks noGrp="1"/>
          </p:cNvSpPr>
          <p:nvPr>
            <p:ph type="body" sz="quarter" idx="10"/>
          </p:nvPr>
        </p:nvSpPr>
        <p:spPr/>
        <p:txBody>
          <a:bodyPr/>
          <a:lstStyle/>
          <a:p>
            <a:r>
              <a:rPr lang="en-US" altLang="zh-CN" dirty="0"/>
              <a:t>7.3 </a:t>
            </a:r>
            <a:r>
              <a:rPr lang="zh-CN" altLang="en-US" dirty="0"/>
              <a:t>存储过程</a:t>
            </a:r>
          </a:p>
        </p:txBody>
      </p:sp>
      <p:sp>
        <p:nvSpPr>
          <p:cNvPr id="5" name="文本占位符 4">
            <a:extLst>
              <a:ext uri="{FF2B5EF4-FFF2-40B4-BE49-F238E27FC236}">
                <a16:creationId xmlns:a16="http://schemas.microsoft.com/office/drawing/2014/main" id="{EB51DB0E-A8CB-3781-C564-BD9BBA4CCD17}"/>
              </a:ext>
            </a:extLst>
          </p:cNvPr>
          <p:cNvSpPr>
            <a:spLocks noGrp="1"/>
          </p:cNvSpPr>
          <p:nvPr>
            <p:ph type="body" sz="quarter" idx="11"/>
          </p:nvPr>
        </p:nvSpPr>
        <p:spPr>
          <a:xfrm>
            <a:off x="173672" y="2196482"/>
            <a:ext cx="11635136" cy="1499578"/>
          </a:xfrm>
        </p:spPr>
        <p:txBody>
          <a:bodyPr/>
          <a:lstStyle/>
          <a:p>
            <a:r>
              <a:rPr lang="en-US" altLang="zh-CN" dirty="0"/>
              <a:t>7.3.2</a:t>
            </a:r>
            <a:r>
              <a:rPr lang="zh-CN" altLang="en-US" dirty="0"/>
              <a:t>　存储过程操作</a:t>
            </a:r>
          </a:p>
          <a:p>
            <a:r>
              <a:rPr lang="en-US" altLang="zh-CN" dirty="0"/>
              <a:t>1. </a:t>
            </a:r>
            <a:r>
              <a:rPr lang="zh-CN" altLang="en-US" dirty="0"/>
              <a:t>创建存储过程</a:t>
            </a:r>
            <a:endParaRPr lang="en-US" altLang="zh-CN" dirty="0"/>
          </a:p>
          <a:p>
            <a:r>
              <a:rPr lang="zh-CN" altLang="en-US" dirty="0"/>
              <a:t>创建存储过程语句的语法格式如下：</a:t>
            </a:r>
          </a:p>
        </p:txBody>
      </p:sp>
    </p:spTree>
    <p:extLst>
      <p:ext uri="{BB962C8B-B14F-4D97-AF65-F5344CB8AC3E}">
        <p14:creationId xmlns:p14="http://schemas.microsoft.com/office/powerpoint/2010/main" val="208811850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D2D02-6C7E-AC35-3013-D8BEB8523B9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CE344F3-1115-6EB5-C557-568340EA2FE4}"/>
              </a:ext>
            </a:extLst>
          </p:cNvPr>
          <p:cNvSpPr>
            <a:spLocks noGrp="1"/>
          </p:cNvSpPr>
          <p:nvPr>
            <p:ph type="body" sz="quarter" idx="10"/>
          </p:nvPr>
        </p:nvSpPr>
        <p:spPr/>
        <p:txBody>
          <a:bodyPr/>
          <a:lstStyle/>
          <a:p>
            <a:r>
              <a:rPr lang="en-US" altLang="zh-CN" dirty="0"/>
              <a:t>7.3 </a:t>
            </a:r>
            <a:r>
              <a:rPr lang="zh-CN" altLang="en-US" dirty="0"/>
              <a:t>存储过程</a:t>
            </a:r>
          </a:p>
        </p:txBody>
      </p:sp>
      <p:sp>
        <p:nvSpPr>
          <p:cNvPr id="5" name="文本占位符 4">
            <a:extLst>
              <a:ext uri="{FF2B5EF4-FFF2-40B4-BE49-F238E27FC236}">
                <a16:creationId xmlns:a16="http://schemas.microsoft.com/office/drawing/2014/main" id="{1E9DD340-CE1A-D741-7B29-17BFACD5FFB4}"/>
              </a:ext>
            </a:extLst>
          </p:cNvPr>
          <p:cNvSpPr>
            <a:spLocks noGrp="1"/>
          </p:cNvSpPr>
          <p:nvPr>
            <p:ph type="body" sz="quarter" idx="11"/>
          </p:nvPr>
        </p:nvSpPr>
        <p:spPr>
          <a:xfrm>
            <a:off x="173672" y="2196482"/>
            <a:ext cx="11635136" cy="1499578"/>
          </a:xfrm>
        </p:spPr>
        <p:txBody>
          <a:bodyPr/>
          <a:lstStyle/>
          <a:p>
            <a:r>
              <a:rPr lang="en-US" altLang="zh-CN" dirty="0"/>
              <a:t>7.3.2</a:t>
            </a:r>
            <a:r>
              <a:rPr lang="zh-CN" altLang="en-US" dirty="0"/>
              <a:t>　存储过程操作</a:t>
            </a:r>
          </a:p>
          <a:p>
            <a:r>
              <a:rPr lang="en-US" altLang="zh-CN" dirty="0"/>
              <a:t>2. </a:t>
            </a:r>
            <a:r>
              <a:rPr lang="zh-CN" altLang="en-US" dirty="0"/>
              <a:t>调用存储过程</a:t>
            </a:r>
            <a:endParaRPr lang="en-US" altLang="zh-CN" dirty="0"/>
          </a:p>
          <a:p>
            <a:r>
              <a:rPr lang="zh-CN" altLang="en-US" dirty="0"/>
              <a:t>调用存储过程语句的语法格式如下：</a:t>
            </a:r>
          </a:p>
        </p:txBody>
      </p:sp>
      <p:pic>
        <p:nvPicPr>
          <p:cNvPr id="8" name="图片占位符 7">
            <a:extLst>
              <a:ext uri="{FF2B5EF4-FFF2-40B4-BE49-F238E27FC236}">
                <a16:creationId xmlns:a16="http://schemas.microsoft.com/office/drawing/2014/main" id="{3B6E76C1-12EF-5AC0-D791-DC46B2C76831}"/>
              </a:ext>
            </a:extLst>
          </p:cNvPr>
          <p:cNvPicPr>
            <a:picLocks noGrp="1" noChangeAspect="1"/>
          </p:cNvPicPr>
          <p:nvPr>
            <p:ph type="pic" sz="quarter" idx="12"/>
          </p:nvPr>
        </p:nvPicPr>
        <p:blipFill rotWithShape="1">
          <a:blip r:embed="rId2"/>
          <a:srcRect t="-13201" b="-552490"/>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395264817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FDFEE-46EE-2DA0-45B1-976677EA611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7246DA1-D852-5E25-5D81-1E0D1E4FB8E8}"/>
              </a:ext>
            </a:extLst>
          </p:cNvPr>
          <p:cNvSpPr>
            <a:spLocks noGrp="1"/>
          </p:cNvSpPr>
          <p:nvPr>
            <p:ph type="body" sz="quarter" idx="10"/>
          </p:nvPr>
        </p:nvSpPr>
        <p:spPr/>
        <p:txBody>
          <a:bodyPr/>
          <a:lstStyle/>
          <a:p>
            <a:r>
              <a:rPr lang="en-US" altLang="zh-CN" dirty="0"/>
              <a:t>7.3 </a:t>
            </a:r>
            <a:r>
              <a:rPr lang="zh-CN" altLang="en-US" dirty="0"/>
              <a:t>存储过程</a:t>
            </a:r>
          </a:p>
        </p:txBody>
      </p:sp>
      <p:sp>
        <p:nvSpPr>
          <p:cNvPr id="5" name="文本占位符 4">
            <a:extLst>
              <a:ext uri="{FF2B5EF4-FFF2-40B4-BE49-F238E27FC236}">
                <a16:creationId xmlns:a16="http://schemas.microsoft.com/office/drawing/2014/main" id="{B860E074-DA1B-C79A-E7EE-117E05F6DF3E}"/>
              </a:ext>
            </a:extLst>
          </p:cNvPr>
          <p:cNvSpPr>
            <a:spLocks noGrp="1"/>
          </p:cNvSpPr>
          <p:nvPr>
            <p:ph type="body" sz="quarter" idx="11"/>
          </p:nvPr>
        </p:nvSpPr>
        <p:spPr>
          <a:xfrm>
            <a:off x="177693" y="1649396"/>
            <a:ext cx="11635136" cy="1499578"/>
          </a:xfrm>
        </p:spPr>
        <p:txBody>
          <a:bodyPr/>
          <a:lstStyle/>
          <a:p>
            <a:r>
              <a:rPr lang="en-US" altLang="zh-CN" dirty="0"/>
              <a:t>7.3.2</a:t>
            </a:r>
            <a:r>
              <a:rPr lang="zh-CN" altLang="en-US" dirty="0"/>
              <a:t>　存储过程操作</a:t>
            </a:r>
          </a:p>
          <a:p>
            <a:r>
              <a:rPr lang="en-US" altLang="zh-CN" dirty="0"/>
              <a:t>2. </a:t>
            </a:r>
            <a:r>
              <a:rPr lang="zh-CN" altLang="en-US" dirty="0"/>
              <a:t>调用存储过程</a:t>
            </a:r>
            <a:endParaRPr lang="en-US" altLang="zh-CN" dirty="0"/>
          </a:p>
          <a:p>
            <a:r>
              <a:rPr lang="zh-CN" altLang="en-US" dirty="0"/>
              <a:t>（</a:t>
            </a:r>
            <a:r>
              <a:rPr lang="en-US" altLang="zh-CN" dirty="0"/>
              <a:t>1</a:t>
            </a:r>
            <a:r>
              <a:rPr lang="zh-CN" altLang="en-US" dirty="0"/>
              <a:t>） 创建无参数存储过程。代码如下：</a:t>
            </a:r>
          </a:p>
        </p:txBody>
      </p:sp>
      <p:pic>
        <p:nvPicPr>
          <p:cNvPr id="7" name="图片占位符 6">
            <a:extLst>
              <a:ext uri="{FF2B5EF4-FFF2-40B4-BE49-F238E27FC236}">
                <a16:creationId xmlns:a16="http://schemas.microsoft.com/office/drawing/2014/main" id="{03E758E8-D69C-13F7-3816-1A7B6FF7BD75}"/>
              </a:ext>
            </a:extLst>
          </p:cNvPr>
          <p:cNvPicPr>
            <a:picLocks noGrp="1" noChangeAspect="1"/>
          </p:cNvPicPr>
          <p:nvPr>
            <p:ph type="pic" sz="quarter" idx="12"/>
          </p:nvPr>
        </p:nvPicPr>
        <p:blipFill rotWithShape="1">
          <a:blip r:embed="rId2"/>
          <a:srcRect l="-9113" r="-9113"/>
          <a:stretch>
            <a:fillRect/>
          </a:stretch>
        </p:blipFill>
        <p:spPr>
          <a:xfrm>
            <a:off x="177693" y="3224814"/>
            <a:ext cx="11635136" cy="2893065"/>
          </a:xfrm>
          <a:prstGeom prst="rect">
            <a:avLst/>
          </a:prstGeom>
        </p:spPr>
      </p:pic>
    </p:spTree>
    <p:extLst>
      <p:ext uri="{BB962C8B-B14F-4D97-AF65-F5344CB8AC3E}">
        <p14:creationId xmlns:p14="http://schemas.microsoft.com/office/powerpoint/2010/main" val="170628228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71AD9-6B9C-B403-D05D-8429664DD9E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8BB19E7-D9ED-4396-A4C8-641E6A06B675}"/>
              </a:ext>
            </a:extLst>
          </p:cNvPr>
          <p:cNvSpPr>
            <a:spLocks noGrp="1"/>
          </p:cNvSpPr>
          <p:nvPr>
            <p:ph type="body" sz="quarter" idx="10"/>
          </p:nvPr>
        </p:nvSpPr>
        <p:spPr/>
        <p:txBody>
          <a:bodyPr/>
          <a:lstStyle/>
          <a:p>
            <a:r>
              <a:rPr lang="en-US" altLang="zh-CN" dirty="0"/>
              <a:t>2.2 </a:t>
            </a:r>
            <a:r>
              <a:rPr lang="zh-CN" altLang="en-US" dirty="0"/>
              <a:t>概念设计</a:t>
            </a:r>
            <a:endParaRPr lang="en-US" altLang="zh-CN" dirty="0"/>
          </a:p>
        </p:txBody>
      </p:sp>
      <p:sp>
        <p:nvSpPr>
          <p:cNvPr id="5" name="文本占位符 4">
            <a:extLst>
              <a:ext uri="{FF2B5EF4-FFF2-40B4-BE49-F238E27FC236}">
                <a16:creationId xmlns:a16="http://schemas.microsoft.com/office/drawing/2014/main" id="{A7EE3747-E953-ED39-340A-8268A931F1B7}"/>
              </a:ext>
            </a:extLst>
          </p:cNvPr>
          <p:cNvSpPr>
            <a:spLocks noGrp="1"/>
          </p:cNvSpPr>
          <p:nvPr>
            <p:ph type="body" sz="quarter" idx="11"/>
          </p:nvPr>
        </p:nvSpPr>
        <p:spPr>
          <a:xfrm>
            <a:off x="193192" y="1815437"/>
            <a:ext cx="5623146" cy="3942233"/>
          </a:xfrm>
        </p:spPr>
        <p:txBody>
          <a:bodyPr/>
          <a:lstStyle/>
          <a:p>
            <a:r>
              <a:rPr lang="en-US" altLang="zh-CN" dirty="0"/>
              <a:t>2.2.2</a:t>
            </a:r>
            <a:r>
              <a:rPr lang="zh-CN" altLang="en-US" dirty="0"/>
              <a:t>　概念设计的步骤</a:t>
            </a:r>
            <a:endParaRPr lang="en-US" altLang="zh-CN" dirty="0"/>
          </a:p>
          <a:p>
            <a:r>
              <a:rPr lang="zh-CN" altLang="en-US" dirty="0"/>
              <a:t>使用 </a:t>
            </a:r>
            <a:r>
              <a:rPr lang="en-US" altLang="zh-CN" dirty="0"/>
              <a:t>E-R </a:t>
            </a:r>
            <a:r>
              <a:rPr lang="zh-CN" altLang="en-US" dirty="0"/>
              <a:t>模型进行数据库概念设计时，可以分为两个步骤：第一，进行数据抽象，设计局部 </a:t>
            </a:r>
            <a:r>
              <a:rPr lang="en-US" altLang="zh-CN" dirty="0"/>
              <a:t>E-R </a:t>
            </a:r>
            <a:r>
              <a:rPr lang="zh-CN" altLang="en-US" dirty="0"/>
              <a:t>模型；第二，将各局部 </a:t>
            </a:r>
            <a:r>
              <a:rPr lang="en-US" altLang="zh-CN" dirty="0"/>
              <a:t>E-R </a:t>
            </a:r>
            <a:r>
              <a:rPr lang="zh-CN" altLang="en-US" dirty="0"/>
              <a:t>模型综合成一个全局 </a:t>
            </a:r>
            <a:r>
              <a:rPr lang="en-US" altLang="zh-CN" dirty="0"/>
              <a:t>E-R </a:t>
            </a:r>
            <a:r>
              <a:rPr lang="zh-CN" altLang="en-US" dirty="0"/>
              <a:t>模型，然后进行优化，得到最终的 </a:t>
            </a:r>
            <a:r>
              <a:rPr lang="en-US" altLang="zh-CN" dirty="0"/>
              <a:t>E-R </a:t>
            </a:r>
            <a:r>
              <a:rPr lang="zh-CN" altLang="en-US" dirty="0"/>
              <a:t>模型，即概念模型。概念设计的步骤如图 </a:t>
            </a:r>
            <a:r>
              <a:rPr lang="en-US" altLang="zh-CN" dirty="0"/>
              <a:t>2-3 </a:t>
            </a:r>
            <a:r>
              <a:rPr lang="zh-CN" altLang="en-US" dirty="0"/>
              <a:t>所示。</a:t>
            </a:r>
            <a:endParaRPr lang="en-US" altLang="zh-CN" dirty="0"/>
          </a:p>
        </p:txBody>
      </p:sp>
      <p:pic>
        <p:nvPicPr>
          <p:cNvPr id="8" name="图片占位符 7">
            <a:extLst>
              <a:ext uri="{FF2B5EF4-FFF2-40B4-BE49-F238E27FC236}">
                <a16:creationId xmlns:a16="http://schemas.microsoft.com/office/drawing/2014/main" id="{5716164E-5F54-5939-A703-B8CF467FDCE5}"/>
              </a:ext>
            </a:extLst>
          </p:cNvPr>
          <p:cNvPicPr>
            <a:picLocks noGrp="1" noChangeAspect="1"/>
          </p:cNvPicPr>
          <p:nvPr>
            <p:ph type="pic" sz="quarter" idx="12"/>
          </p:nvPr>
        </p:nvPicPr>
        <p:blipFill rotWithShape="1">
          <a:blip r:embed="rId2"/>
          <a:srcRect t="-2736" b="-2736"/>
          <a:stretch>
            <a:fillRect/>
          </a:stretch>
        </p:blipFill>
        <p:spPr>
          <a:prstGeom prst="rect">
            <a:avLst/>
          </a:prstGeom>
        </p:spPr>
      </p:pic>
    </p:spTree>
    <p:extLst>
      <p:ext uri="{BB962C8B-B14F-4D97-AF65-F5344CB8AC3E}">
        <p14:creationId xmlns:p14="http://schemas.microsoft.com/office/powerpoint/2010/main" val="284516507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C5545-D6DB-3C4E-4C81-EE76D4B63B7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E5E5507-DA9F-1D97-3E30-EAE1DC3EE69A}"/>
              </a:ext>
            </a:extLst>
          </p:cNvPr>
          <p:cNvSpPr>
            <a:spLocks noGrp="1"/>
          </p:cNvSpPr>
          <p:nvPr>
            <p:ph type="body" sz="quarter" idx="10"/>
          </p:nvPr>
        </p:nvSpPr>
        <p:spPr/>
        <p:txBody>
          <a:bodyPr/>
          <a:lstStyle/>
          <a:p>
            <a:r>
              <a:rPr lang="en-US" altLang="zh-CN" dirty="0"/>
              <a:t>7.3 </a:t>
            </a:r>
            <a:r>
              <a:rPr lang="zh-CN" altLang="en-US" dirty="0"/>
              <a:t>存储过程</a:t>
            </a:r>
          </a:p>
        </p:txBody>
      </p:sp>
      <p:sp>
        <p:nvSpPr>
          <p:cNvPr id="5" name="文本占位符 4">
            <a:extLst>
              <a:ext uri="{FF2B5EF4-FFF2-40B4-BE49-F238E27FC236}">
                <a16:creationId xmlns:a16="http://schemas.microsoft.com/office/drawing/2014/main" id="{5F2D083C-074C-4424-BE9E-D3B5B5EF2001}"/>
              </a:ext>
            </a:extLst>
          </p:cNvPr>
          <p:cNvSpPr>
            <a:spLocks noGrp="1"/>
          </p:cNvSpPr>
          <p:nvPr>
            <p:ph type="body" sz="quarter" idx="11"/>
          </p:nvPr>
        </p:nvSpPr>
        <p:spPr>
          <a:xfrm>
            <a:off x="181714" y="1205513"/>
            <a:ext cx="11635136" cy="1499578"/>
          </a:xfrm>
        </p:spPr>
        <p:txBody>
          <a:bodyPr/>
          <a:lstStyle/>
          <a:p>
            <a:r>
              <a:rPr lang="en-US" altLang="zh-CN" dirty="0"/>
              <a:t>7.3.2</a:t>
            </a:r>
            <a:r>
              <a:rPr lang="zh-CN" altLang="en-US" dirty="0"/>
              <a:t>　存储过程操作</a:t>
            </a:r>
          </a:p>
          <a:p>
            <a:r>
              <a:rPr lang="en-US" altLang="zh-CN" dirty="0"/>
              <a:t>2. </a:t>
            </a:r>
            <a:r>
              <a:rPr lang="zh-CN" altLang="en-US" dirty="0"/>
              <a:t>调用存储过程</a:t>
            </a:r>
            <a:endParaRPr lang="en-US" altLang="zh-CN" dirty="0"/>
          </a:p>
          <a:p>
            <a:r>
              <a:rPr lang="zh-CN" altLang="en-US" dirty="0"/>
              <a:t>（</a:t>
            </a:r>
            <a:r>
              <a:rPr lang="en-US" altLang="zh-CN" dirty="0"/>
              <a:t>2</a:t>
            </a:r>
            <a:r>
              <a:rPr lang="zh-CN" altLang="en-US" dirty="0"/>
              <a:t>）创建带输出参数的存储过程。代码如下：</a:t>
            </a:r>
          </a:p>
        </p:txBody>
      </p:sp>
      <p:pic>
        <p:nvPicPr>
          <p:cNvPr id="8" name="图片占位符 7">
            <a:extLst>
              <a:ext uri="{FF2B5EF4-FFF2-40B4-BE49-F238E27FC236}">
                <a16:creationId xmlns:a16="http://schemas.microsoft.com/office/drawing/2014/main" id="{DBCB3B1D-0DA1-6EFD-C483-8AE8EBC03711}"/>
              </a:ext>
            </a:extLst>
          </p:cNvPr>
          <p:cNvPicPr>
            <a:picLocks noGrp="1" noChangeAspect="1"/>
          </p:cNvPicPr>
          <p:nvPr>
            <p:ph type="pic" sz="quarter" idx="12"/>
          </p:nvPr>
        </p:nvPicPr>
        <p:blipFill rotWithShape="1">
          <a:blip r:embed="rId2"/>
          <a:srcRect l="-16107" r="-16107"/>
          <a:stretch>
            <a:fillRect/>
          </a:stretch>
        </p:blipFill>
        <p:spPr>
          <a:xfrm>
            <a:off x="177693" y="2787589"/>
            <a:ext cx="11635136" cy="3433493"/>
          </a:xfrm>
          <a:prstGeom prst="rect">
            <a:avLst/>
          </a:prstGeom>
        </p:spPr>
      </p:pic>
    </p:spTree>
    <p:extLst>
      <p:ext uri="{BB962C8B-B14F-4D97-AF65-F5344CB8AC3E}">
        <p14:creationId xmlns:p14="http://schemas.microsoft.com/office/powerpoint/2010/main" val="141299050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5BE88-9EA8-2614-4FC0-813E4C45BAD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75B7CA9-0808-455B-1482-CF1CB5F63FCE}"/>
              </a:ext>
            </a:extLst>
          </p:cNvPr>
          <p:cNvSpPr>
            <a:spLocks noGrp="1"/>
          </p:cNvSpPr>
          <p:nvPr>
            <p:ph type="body" sz="quarter" idx="10"/>
          </p:nvPr>
        </p:nvSpPr>
        <p:spPr/>
        <p:txBody>
          <a:bodyPr/>
          <a:lstStyle/>
          <a:p>
            <a:r>
              <a:rPr lang="en-US" altLang="zh-CN" dirty="0"/>
              <a:t>7.3 </a:t>
            </a:r>
            <a:r>
              <a:rPr lang="zh-CN" altLang="en-US" dirty="0"/>
              <a:t>存储过程</a:t>
            </a:r>
          </a:p>
        </p:txBody>
      </p:sp>
      <p:sp>
        <p:nvSpPr>
          <p:cNvPr id="5" name="文本占位符 4">
            <a:extLst>
              <a:ext uri="{FF2B5EF4-FFF2-40B4-BE49-F238E27FC236}">
                <a16:creationId xmlns:a16="http://schemas.microsoft.com/office/drawing/2014/main" id="{86E85D74-C93D-07C0-50E4-9D9550846BD9}"/>
              </a:ext>
            </a:extLst>
          </p:cNvPr>
          <p:cNvSpPr>
            <a:spLocks noGrp="1"/>
          </p:cNvSpPr>
          <p:nvPr>
            <p:ph type="body" sz="quarter" idx="11"/>
          </p:nvPr>
        </p:nvSpPr>
        <p:spPr>
          <a:xfrm>
            <a:off x="177693" y="941163"/>
            <a:ext cx="11635136" cy="1499578"/>
          </a:xfrm>
        </p:spPr>
        <p:txBody>
          <a:bodyPr/>
          <a:lstStyle/>
          <a:p>
            <a:r>
              <a:rPr lang="en-US" altLang="zh-CN" dirty="0"/>
              <a:t>7.3.2</a:t>
            </a:r>
            <a:r>
              <a:rPr lang="zh-CN" altLang="en-US" dirty="0"/>
              <a:t>　存储过程操作</a:t>
            </a:r>
          </a:p>
          <a:p>
            <a:r>
              <a:rPr lang="en-US" altLang="zh-CN" dirty="0"/>
              <a:t>2. </a:t>
            </a:r>
            <a:r>
              <a:rPr lang="zh-CN" altLang="en-US" dirty="0"/>
              <a:t>调用存储过程</a:t>
            </a:r>
            <a:endParaRPr lang="en-US" altLang="zh-CN" dirty="0"/>
          </a:p>
          <a:p>
            <a:r>
              <a:rPr lang="zh-CN" altLang="en-US" dirty="0"/>
              <a:t>（</a:t>
            </a:r>
            <a:r>
              <a:rPr lang="en-US" altLang="zh-CN" dirty="0"/>
              <a:t>3</a:t>
            </a:r>
            <a:r>
              <a:rPr lang="zh-CN" altLang="en-US" dirty="0"/>
              <a:t>）创建带输入参数的存储过程。代码如下：</a:t>
            </a:r>
          </a:p>
        </p:txBody>
      </p:sp>
      <p:pic>
        <p:nvPicPr>
          <p:cNvPr id="7" name="图片占位符 6">
            <a:extLst>
              <a:ext uri="{FF2B5EF4-FFF2-40B4-BE49-F238E27FC236}">
                <a16:creationId xmlns:a16="http://schemas.microsoft.com/office/drawing/2014/main" id="{BD46FEDF-3786-B3F7-0763-3D79D5B365B2}"/>
              </a:ext>
            </a:extLst>
          </p:cNvPr>
          <p:cNvPicPr>
            <a:picLocks noGrp="1" noChangeAspect="1"/>
          </p:cNvPicPr>
          <p:nvPr>
            <p:ph type="pic" sz="quarter" idx="12"/>
          </p:nvPr>
        </p:nvPicPr>
        <p:blipFill rotWithShape="1">
          <a:blip r:embed="rId2"/>
          <a:srcRect t="-1171" b="-12295"/>
          <a:stretch>
            <a:fillRect/>
          </a:stretch>
        </p:blipFill>
        <p:spPr>
          <a:xfrm>
            <a:off x="177693" y="2554495"/>
            <a:ext cx="11635136" cy="4303505"/>
          </a:xfrm>
          <a:prstGeom prst="rect">
            <a:avLst/>
          </a:prstGeom>
        </p:spPr>
      </p:pic>
    </p:spTree>
    <p:extLst>
      <p:ext uri="{BB962C8B-B14F-4D97-AF65-F5344CB8AC3E}">
        <p14:creationId xmlns:p14="http://schemas.microsoft.com/office/powerpoint/2010/main" val="241289270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58924-409B-F923-8D90-EF0EC1A397F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F205FEF-23AF-C59B-25B6-D201C6FB01B3}"/>
              </a:ext>
            </a:extLst>
          </p:cNvPr>
          <p:cNvSpPr>
            <a:spLocks noGrp="1"/>
          </p:cNvSpPr>
          <p:nvPr>
            <p:ph type="body" sz="quarter" idx="10"/>
          </p:nvPr>
        </p:nvSpPr>
        <p:spPr/>
        <p:txBody>
          <a:bodyPr/>
          <a:lstStyle/>
          <a:p>
            <a:r>
              <a:rPr lang="en-US" altLang="zh-CN" dirty="0"/>
              <a:t>7.3 </a:t>
            </a:r>
            <a:r>
              <a:rPr lang="zh-CN" altLang="en-US" dirty="0"/>
              <a:t>存储过程</a:t>
            </a:r>
          </a:p>
        </p:txBody>
      </p:sp>
      <p:sp>
        <p:nvSpPr>
          <p:cNvPr id="5" name="文本占位符 4">
            <a:extLst>
              <a:ext uri="{FF2B5EF4-FFF2-40B4-BE49-F238E27FC236}">
                <a16:creationId xmlns:a16="http://schemas.microsoft.com/office/drawing/2014/main" id="{876A0AC1-C1AD-9757-4D1B-36ACB7922806}"/>
              </a:ext>
            </a:extLst>
          </p:cNvPr>
          <p:cNvSpPr>
            <a:spLocks noGrp="1"/>
          </p:cNvSpPr>
          <p:nvPr>
            <p:ph type="body" sz="quarter" idx="11"/>
          </p:nvPr>
        </p:nvSpPr>
        <p:spPr>
          <a:xfrm>
            <a:off x="177693" y="941163"/>
            <a:ext cx="11635136" cy="1499578"/>
          </a:xfrm>
        </p:spPr>
        <p:txBody>
          <a:bodyPr/>
          <a:lstStyle/>
          <a:p>
            <a:r>
              <a:rPr lang="en-US" altLang="zh-CN" dirty="0"/>
              <a:t>7.3.2</a:t>
            </a:r>
            <a:r>
              <a:rPr lang="zh-CN" altLang="en-US" dirty="0"/>
              <a:t>　存储过程操作</a:t>
            </a:r>
          </a:p>
          <a:p>
            <a:r>
              <a:rPr lang="en-US" altLang="zh-CN" dirty="0"/>
              <a:t>2. </a:t>
            </a:r>
            <a:r>
              <a:rPr lang="zh-CN" altLang="en-US" dirty="0"/>
              <a:t>调用存储过程</a:t>
            </a:r>
            <a:endParaRPr lang="en-US" altLang="zh-CN" dirty="0"/>
          </a:p>
          <a:p>
            <a:r>
              <a:rPr lang="zh-CN" altLang="en-US" dirty="0"/>
              <a:t>（</a:t>
            </a:r>
            <a:r>
              <a:rPr lang="en-US" altLang="zh-CN" dirty="0"/>
              <a:t>4</a:t>
            </a:r>
            <a:r>
              <a:rPr lang="zh-CN" altLang="en-US" dirty="0"/>
              <a:t>） 创建带输入输出参数的存储过程。代码如下：</a:t>
            </a:r>
          </a:p>
        </p:txBody>
      </p:sp>
      <p:pic>
        <p:nvPicPr>
          <p:cNvPr id="7" name="图片占位符 6">
            <a:extLst>
              <a:ext uri="{FF2B5EF4-FFF2-40B4-BE49-F238E27FC236}">
                <a16:creationId xmlns:a16="http://schemas.microsoft.com/office/drawing/2014/main" id="{D54A72C1-5047-614D-46D2-2649237FDB7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6985" r="-6985"/>
          <a:stretch>
            <a:fillRect/>
          </a:stretch>
        </p:blipFill>
        <p:spPr>
          <a:xfrm>
            <a:off x="177693" y="2554495"/>
            <a:ext cx="11635136" cy="4303505"/>
          </a:xfrm>
          <a:prstGeom prst="rect">
            <a:avLst/>
          </a:prstGeom>
        </p:spPr>
      </p:pic>
    </p:spTree>
    <p:extLst>
      <p:ext uri="{BB962C8B-B14F-4D97-AF65-F5344CB8AC3E}">
        <p14:creationId xmlns:p14="http://schemas.microsoft.com/office/powerpoint/2010/main" val="188078192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BB5D9-8727-00AF-8DAF-431603BE5C0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D559613-0C17-AAE8-B77B-D1CCC679476F}"/>
              </a:ext>
            </a:extLst>
          </p:cNvPr>
          <p:cNvSpPr>
            <a:spLocks noGrp="1"/>
          </p:cNvSpPr>
          <p:nvPr>
            <p:ph type="body" sz="quarter" idx="10"/>
          </p:nvPr>
        </p:nvSpPr>
        <p:spPr/>
        <p:txBody>
          <a:bodyPr/>
          <a:lstStyle/>
          <a:p>
            <a:r>
              <a:rPr lang="en-US" altLang="zh-CN" dirty="0"/>
              <a:t>7.3 </a:t>
            </a:r>
            <a:r>
              <a:rPr lang="zh-CN" altLang="en-US" dirty="0"/>
              <a:t>存储过程</a:t>
            </a:r>
          </a:p>
        </p:txBody>
      </p:sp>
      <p:sp>
        <p:nvSpPr>
          <p:cNvPr id="5" name="文本占位符 4">
            <a:extLst>
              <a:ext uri="{FF2B5EF4-FFF2-40B4-BE49-F238E27FC236}">
                <a16:creationId xmlns:a16="http://schemas.microsoft.com/office/drawing/2014/main" id="{8D661488-BD35-09E4-26E3-2286A6C02BE2}"/>
              </a:ext>
            </a:extLst>
          </p:cNvPr>
          <p:cNvSpPr>
            <a:spLocks noGrp="1"/>
          </p:cNvSpPr>
          <p:nvPr>
            <p:ph type="body" sz="quarter" idx="11"/>
          </p:nvPr>
        </p:nvSpPr>
        <p:spPr>
          <a:xfrm>
            <a:off x="173672" y="2272322"/>
            <a:ext cx="11635136" cy="1499578"/>
          </a:xfrm>
        </p:spPr>
        <p:txBody>
          <a:bodyPr/>
          <a:lstStyle/>
          <a:p>
            <a:r>
              <a:rPr lang="en-US" altLang="zh-CN" dirty="0"/>
              <a:t>7.3.2</a:t>
            </a:r>
            <a:r>
              <a:rPr lang="zh-CN" altLang="en-US" dirty="0"/>
              <a:t>　存储过程操作</a:t>
            </a:r>
          </a:p>
          <a:p>
            <a:r>
              <a:rPr lang="en-US" altLang="zh-CN" dirty="0"/>
              <a:t>3. </a:t>
            </a:r>
            <a:r>
              <a:rPr lang="zh-CN" altLang="en-US" dirty="0"/>
              <a:t>查看存储过程</a:t>
            </a:r>
            <a:endParaRPr lang="en-US" altLang="zh-CN" dirty="0"/>
          </a:p>
          <a:p>
            <a:r>
              <a:rPr lang="zh-CN" altLang="en-US" dirty="0"/>
              <a:t>查看存储过程定义的 </a:t>
            </a:r>
            <a:r>
              <a:rPr lang="en-US" altLang="zh-CN" dirty="0"/>
              <a:t>T-SQL </a:t>
            </a:r>
            <a:r>
              <a:rPr lang="zh-CN" altLang="en-US" dirty="0"/>
              <a:t>语句如下：</a:t>
            </a:r>
          </a:p>
        </p:txBody>
      </p:sp>
      <p:pic>
        <p:nvPicPr>
          <p:cNvPr id="8" name="图片占位符 7">
            <a:extLst>
              <a:ext uri="{FF2B5EF4-FFF2-40B4-BE49-F238E27FC236}">
                <a16:creationId xmlns:a16="http://schemas.microsoft.com/office/drawing/2014/main" id="{ABA63574-E8F0-8915-1049-96CFA7C36857}"/>
              </a:ext>
            </a:extLst>
          </p:cNvPr>
          <p:cNvPicPr>
            <a:picLocks noGrp="1" noChangeAspect="1"/>
          </p:cNvPicPr>
          <p:nvPr>
            <p:ph type="pic" sz="quarter" idx="12"/>
          </p:nvPr>
        </p:nvPicPr>
        <p:blipFill rotWithShape="1">
          <a:blip r:embed="rId2"/>
          <a:srcRect l="-35" t="-13310" r="35" b="-553534"/>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326331909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A4D7D-2DD5-39B1-32A7-9DCF0262CDC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B738C24-49F0-03ED-3F4D-CCAE8A9B9519}"/>
              </a:ext>
            </a:extLst>
          </p:cNvPr>
          <p:cNvSpPr>
            <a:spLocks noGrp="1"/>
          </p:cNvSpPr>
          <p:nvPr>
            <p:ph type="body" sz="quarter" idx="10"/>
          </p:nvPr>
        </p:nvSpPr>
        <p:spPr/>
        <p:txBody>
          <a:bodyPr/>
          <a:lstStyle/>
          <a:p>
            <a:r>
              <a:rPr lang="en-US" altLang="zh-CN" dirty="0"/>
              <a:t>7.3 </a:t>
            </a:r>
            <a:r>
              <a:rPr lang="zh-CN" altLang="en-US" dirty="0"/>
              <a:t>存储过程</a:t>
            </a:r>
          </a:p>
        </p:txBody>
      </p:sp>
      <p:sp>
        <p:nvSpPr>
          <p:cNvPr id="5" name="文本占位符 4">
            <a:extLst>
              <a:ext uri="{FF2B5EF4-FFF2-40B4-BE49-F238E27FC236}">
                <a16:creationId xmlns:a16="http://schemas.microsoft.com/office/drawing/2014/main" id="{77983039-8B15-A619-355A-B3FB88343314}"/>
              </a:ext>
            </a:extLst>
          </p:cNvPr>
          <p:cNvSpPr>
            <a:spLocks noGrp="1"/>
          </p:cNvSpPr>
          <p:nvPr>
            <p:ph type="body" sz="quarter" idx="11"/>
          </p:nvPr>
        </p:nvSpPr>
        <p:spPr>
          <a:xfrm>
            <a:off x="173672" y="1785009"/>
            <a:ext cx="11635136" cy="1986891"/>
          </a:xfrm>
        </p:spPr>
        <p:txBody>
          <a:bodyPr/>
          <a:lstStyle/>
          <a:p>
            <a:r>
              <a:rPr lang="en-US" altLang="zh-CN" dirty="0"/>
              <a:t>7.3.2</a:t>
            </a:r>
            <a:r>
              <a:rPr lang="zh-CN" altLang="en-US" dirty="0"/>
              <a:t>　存储过程操作</a:t>
            </a:r>
          </a:p>
          <a:p>
            <a:r>
              <a:rPr lang="en-US" altLang="zh-CN" dirty="0"/>
              <a:t>4. </a:t>
            </a:r>
            <a:r>
              <a:rPr lang="zh-CN" altLang="en-US" dirty="0"/>
              <a:t>修改存储过程</a:t>
            </a:r>
            <a:endParaRPr lang="en-US" altLang="zh-CN" dirty="0"/>
          </a:p>
          <a:p>
            <a:r>
              <a:rPr lang="zh-CN" altLang="en-US" dirty="0"/>
              <a:t>在 </a:t>
            </a:r>
            <a:r>
              <a:rPr lang="en-US" altLang="zh-CN" dirty="0"/>
              <a:t>SQL Server </a:t>
            </a:r>
            <a:r>
              <a:rPr lang="zh-CN" altLang="en-US" dirty="0"/>
              <a:t>中，使用 </a:t>
            </a:r>
            <a:r>
              <a:rPr lang="en-US" altLang="zh-CN" dirty="0"/>
              <a:t>ALTER PROCEDURE </a:t>
            </a:r>
            <a:r>
              <a:rPr lang="zh-CN" altLang="en-US" dirty="0"/>
              <a:t>语句修改存储过程。修改存储过程语句的语法格式同创建存储过程语句基本一致，只用把 </a:t>
            </a:r>
            <a:r>
              <a:rPr lang="en-US" altLang="zh-CN" dirty="0"/>
              <a:t>CREATE </a:t>
            </a:r>
            <a:r>
              <a:rPr lang="zh-CN" altLang="en-US" dirty="0"/>
              <a:t>改为 </a:t>
            </a:r>
            <a:r>
              <a:rPr lang="en-US" altLang="zh-CN" dirty="0"/>
              <a:t>ALTER </a:t>
            </a:r>
            <a:r>
              <a:rPr lang="zh-CN" altLang="en-US" dirty="0"/>
              <a:t>即可。</a:t>
            </a:r>
          </a:p>
        </p:txBody>
      </p:sp>
      <p:pic>
        <p:nvPicPr>
          <p:cNvPr id="7" name="图片占位符 6">
            <a:extLst>
              <a:ext uri="{FF2B5EF4-FFF2-40B4-BE49-F238E27FC236}">
                <a16:creationId xmlns:a16="http://schemas.microsoft.com/office/drawing/2014/main" id="{10DF0B2D-E5F9-1417-58C3-83CF2C780975}"/>
              </a:ext>
            </a:extLst>
          </p:cNvPr>
          <p:cNvPicPr>
            <a:picLocks noGrp="1" noChangeAspect="1"/>
          </p:cNvPicPr>
          <p:nvPr>
            <p:ph type="pic" sz="quarter" idx="12"/>
          </p:nvPr>
        </p:nvPicPr>
        <p:blipFill rotWithShape="1">
          <a:blip r:embed="rId2"/>
          <a:srcRect t="-5445" b="-45668"/>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55125756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8C1FB6-492B-8347-DB8B-54A02DF9F27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5E6C788-D4B5-F35D-1A6F-FE819DDCAF7B}"/>
              </a:ext>
            </a:extLst>
          </p:cNvPr>
          <p:cNvSpPr>
            <a:spLocks noGrp="1"/>
          </p:cNvSpPr>
          <p:nvPr>
            <p:ph type="body" sz="quarter" idx="10"/>
          </p:nvPr>
        </p:nvSpPr>
        <p:spPr/>
        <p:txBody>
          <a:bodyPr/>
          <a:lstStyle/>
          <a:p>
            <a:r>
              <a:rPr lang="en-US" altLang="zh-CN" dirty="0"/>
              <a:t>7.3 </a:t>
            </a:r>
            <a:r>
              <a:rPr lang="zh-CN" altLang="en-US" dirty="0"/>
              <a:t>存储过程</a:t>
            </a:r>
          </a:p>
        </p:txBody>
      </p:sp>
      <p:sp>
        <p:nvSpPr>
          <p:cNvPr id="5" name="文本占位符 4">
            <a:extLst>
              <a:ext uri="{FF2B5EF4-FFF2-40B4-BE49-F238E27FC236}">
                <a16:creationId xmlns:a16="http://schemas.microsoft.com/office/drawing/2014/main" id="{A0D9D244-B5E2-0413-FBF8-0401AB61A73F}"/>
              </a:ext>
            </a:extLst>
          </p:cNvPr>
          <p:cNvSpPr>
            <a:spLocks noGrp="1"/>
          </p:cNvSpPr>
          <p:nvPr>
            <p:ph type="body" sz="quarter" idx="11"/>
          </p:nvPr>
        </p:nvSpPr>
        <p:spPr>
          <a:xfrm>
            <a:off x="173672" y="1785009"/>
            <a:ext cx="11635136" cy="1986891"/>
          </a:xfrm>
        </p:spPr>
        <p:txBody>
          <a:bodyPr/>
          <a:lstStyle/>
          <a:p>
            <a:r>
              <a:rPr lang="en-US" altLang="zh-CN" dirty="0"/>
              <a:t>7.3.2</a:t>
            </a:r>
            <a:r>
              <a:rPr lang="zh-CN" altLang="en-US" dirty="0"/>
              <a:t>　存储过程操作</a:t>
            </a:r>
          </a:p>
          <a:p>
            <a:r>
              <a:rPr lang="en-US" altLang="zh-CN" dirty="0"/>
              <a:t>5. </a:t>
            </a:r>
            <a:r>
              <a:rPr lang="zh-CN" altLang="en-US" dirty="0"/>
              <a:t>删除存储过程</a:t>
            </a:r>
            <a:endParaRPr lang="en-US" altLang="zh-CN" dirty="0"/>
          </a:p>
          <a:p>
            <a:r>
              <a:rPr lang="zh-CN" altLang="en-US" dirty="0"/>
              <a:t>在 </a:t>
            </a:r>
            <a:r>
              <a:rPr lang="en-US" altLang="zh-CN" dirty="0"/>
              <a:t>SQL Server </a:t>
            </a:r>
            <a:r>
              <a:rPr lang="zh-CN" altLang="en-US" dirty="0"/>
              <a:t>中，使用 </a:t>
            </a:r>
            <a:r>
              <a:rPr lang="en-US" altLang="zh-CN" dirty="0"/>
              <a:t>DROP PROCEDURE </a:t>
            </a:r>
            <a:r>
              <a:rPr lang="zh-CN" altLang="en-US" dirty="0"/>
              <a:t>删除存储过程。删除存储过程语句的语法格式如下：</a:t>
            </a:r>
          </a:p>
        </p:txBody>
      </p:sp>
      <p:pic>
        <p:nvPicPr>
          <p:cNvPr id="8" name="图片占位符 7">
            <a:extLst>
              <a:ext uri="{FF2B5EF4-FFF2-40B4-BE49-F238E27FC236}">
                <a16:creationId xmlns:a16="http://schemas.microsoft.com/office/drawing/2014/main" id="{BF3CB166-85EF-3DC0-AA71-D45D438BDB13}"/>
              </a:ext>
            </a:extLst>
          </p:cNvPr>
          <p:cNvPicPr>
            <a:picLocks noGrp="1" noChangeAspect="1"/>
          </p:cNvPicPr>
          <p:nvPr>
            <p:ph type="pic" sz="quarter" idx="12"/>
          </p:nvPr>
        </p:nvPicPr>
        <p:blipFill rotWithShape="1">
          <a:blip r:embed="rId2"/>
          <a:srcRect t="-15850" b="-535616"/>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157339666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DDD1C-8C4D-3C72-6360-69319D76317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C1D3EB0-F96C-0A0B-E784-9B262A4E58A8}"/>
              </a:ext>
            </a:extLst>
          </p:cNvPr>
          <p:cNvSpPr>
            <a:spLocks noGrp="1"/>
          </p:cNvSpPr>
          <p:nvPr>
            <p:ph type="body" sz="quarter" idx="10"/>
          </p:nvPr>
        </p:nvSpPr>
        <p:spPr/>
        <p:txBody>
          <a:bodyPr/>
          <a:lstStyle/>
          <a:p>
            <a:r>
              <a:rPr lang="en-US" altLang="zh-CN" dirty="0"/>
              <a:t>7.4 </a:t>
            </a:r>
            <a:r>
              <a:rPr lang="zh-CN" altLang="en-US" dirty="0"/>
              <a:t>触发器</a:t>
            </a:r>
          </a:p>
        </p:txBody>
      </p:sp>
      <p:sp>
        <p:nvSpPr>
          <p:cNvPr id="5" name="文本占位符 4">
            <a:extLst>
              <a:ext uri="{FF2B5EF4-FFF2-40B4-BE49-F238E27FC236}">
                <a16:creationId xmlns:a16="http://schemas.microsoft.com/office/drawing/2014/main" id="{A911B19A-6105-BBB9-BB06-E9E8E54AEF61}"/>
              </a:ext>
            </a:extLst>
          </p:cNvPr>
          <p:cNvSpPr>
            <a:spLocks noGrp="1"/>
          </p:cNvSpPr>
          <p:nvPr>
            <p:ph type="body" sz="quarter" idx="11"/>
          </p:nvPr>
        </p:nvSpPr>
        <p:spPr>
          <a:xfrm>
            <a:off x="193192" y="1574825"/>
            <a:ext cx="11635136" cy="4423455"/>
          </a:xfrm>
        </p:spPr>
        <p:txBody>
          <a:bodyPr/>
          <a:lstStyle/>
          <a:p>
            <a:r>
              <a:rPr lang="en-US" altLang="zh-CN" dirty="0"/>
              <a:t>7.4.1</a:t>
            </a:r>
            <a:r>
              <a:rPr lang="zh-CN" altLang="en-US" dirty="0"/>
              <a:t>　触发器概述</a:t>
            </a:r>
            <a:endParaRPr lang="en-US" altLang="zh-CN" dirty="0"/>
          </a:p>
          <a:p>
            <a:r>
              <a:rPr lang="en-US" altLang="zh-CN" dirty="0"/>
              <a:t>1. </a:t>
            </a:r>
            <a:r>
              <a:rPr lang="zh-CN" altLang="en-US" dirty="0"/>
              <a:t>触发器的功能</a:t>
            </a:r>
            <a:endParaRPr lang="en-US" altLang="zh-CN" dirty="0"/>
          </a:p>
          <a:p>
            <a:r>
              <a:rPr lang="zh-CN" altLang="en-US" dirty="0"/>
              <a:t>触发器基于 </a:t>
            </a:r>
            <a:r>
              <a:rPr lang="en-US" altLang="zh-CN" dirty="0"/>
              <a:t>T-SQL </a:t>
            </a:r>
            <a:r>
              <a:rPr lang="zh-CN" altLang="en-US" dirty="0"/>
              <a:t>编写，具有强大的逻辑处理能力。它可以在一个表上创建，却能对多个相关表进行操作，因此常用于实现复杂的业务逻辑和数据完整性控制。以下是触发器常见的应用场景。</a:t>
            </a:r>
            <a:endParaRPr lang="en-US" altLang="zh-CN" dirty="0"/>
          </a:p>
          <a:p>
            <a:pPr marL="1074738" indent="-342900">
              <a:buSzPct val="80000"/>
              <a:buFont typeface="Wingdings" panose="05000000000000000000" pitchFamily="2" charset="2"/>
              <a:buChar char="l"/>
            </a:pPr>
            <a:r>
              <a:rPr lang="zh-CN" altLang="en-US" dirty="0"/>
              <a:t>级联更新或删除数据</a:t>
            </a:r>
            <a:endParaRPr lang="en-US" altLang="zh-CN" dirty="0"/>
          </a:p>
          <a:p>
            <a:pPr marL="1074738" indent="-342900">
              <a:buSzPct val="80000"/>
              <a:buFont typeface="Wingdings" panose="05000000000000000000" pitchFamily="2" charset="2"/>
              <a:buChar char="l"/>
            </a:pPr>
            <a:r>
              <a:rPr lang="zh-CN" altLang="en-US" dirty="0"/>
              <a:t>实现比 </a:t>
            </a:r>
            <a:r>
              <a:rPr lang="en-US" altLang="zh-CN" dirty="0"/>
              <a:t>CHECK </a:t>
            </a:r>
            <a:r>
              <a:rPr lang="zh-CN" altLang="en-US" dirty="0"/>
              <a:t>约束更复杂的约束条件</a:t>
            </a:r>
            <a:endParaRPr lang="en-US" altLang="zh-CN" dirty="0"/>
          </a:p>
          <a:p>
            <a:pPr marL="1074738" indent="-342900">
              <a:buSzPct val="80000"/>
              <a:buFont typeface="Wingdings" panose="05000000000000000000" pitchFamily="2" charset="2"/>
              <a:buChar char="l"/>
            </a:pPr>
            <a:r>
              <a:rPr lang="zh-CN" altLang="en-US" dirty="0"/>
              <a:t>拒绝或回滚违反引用完整性的操作</a:t>
            </a:r>
            <a:endParaRPr lang="en-US" altLang="zh-CN" dirty="0"/>
          </a:p>
          <a:p>
            <a:pPr marL="1074738" indent="-342900">
              <a:buSzPct val="80000"/>
              <a:buFont typeface="Wingdings" panose="05000000000000000000" pitchFamily="2" charset="2"/>
              <a:buChar char="l"/>
            </a:pPr>
            <a:r>
              <a:rPr lang="zh-CN" altLang="en-US" dirty="0"/>
              <a:t>比较数据修改前后的内容差异</a:t>
            </a:r>
          </a:p>
        </p:txBody>
      </p:sp>
    </p:spTree>
    <p:extLst>
      <p:ext uri="{BB962C8B-B14F-4D97-AF65-F5344CB8AC3E}">
        <p14:creationId xmlns:p14="http://schemas.microsoft.com/office/powerpoint/2010/main" val="380171569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D04BC-CE6A-EEB9-4F7E-988037DF660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314A886-1426-BF60-E6EB-D33AC5796A8A}"/>
              </a:ext>
            </a:extLst>
          </p:cNvPr>
          <p:cNvSpPr>
            <a:spLocks noGrp="1"/>
          </p:cNvSpPr>
          <p:nvPr>
            <p:ph type="body" sz="quarter" idx="10"/>
          </p:nvPr>
        </p:nvSpPr>
        <p:spPr/>
        <p:txBody>
          <a:bodyPr/>
          <a:lstStyle/>
          <a:p>
            <a:r>
              <a:rPr lang="en-US" altLang="zh-CN" dirty="0"/>
              <a:t>7.4 </a:t>
            </a:r>
            <a:r>
              <a:rPr lang="zh-CN" altLang="en-US" dirty="0"/>
              <a:t>触发器</a:t>
            </a:r>
          </a:p>
        </p:txBody>
      </p:sp>
      <p:sp>
        <p:nvSpPr>
          <p:cNvPr id="5" name="文本占位符 4">
            <a:extLst>
              <a:ext uri="{FF2B5EF4-FFF2-40B4-BE49-F238E27FC236}">
                <a16:creationId xmlns:a16="http://schemas.microsoft.com/office/drawing/2014/main" id="{D21AD74D-C6BD-1C13-332C-C6F630F8DC9E}"/>
              </a:ext>
            </a:extLst>
          </p:cNvPr>
          <p:cNvSpPr>
            <a:spLocks noGrp="1"/>
          </p:cNvSpPr>
          <p:nvPr>
            <p:ph type="body" sz="quarter" idx="11"/>
          </p:nvPr>
        </p:nvSpPr>
        <p:spPr>
          <a:xfrm>
            <a:off x="193192" y="2062141"/>
            <a:ext cx="11635136" cy="3448829"/>
          </a:xfrm>
        </p:spPr>
        <p:txBody>
          <a:bodyPr/>
          <a:lstStyle/>
          <a:p>
            <a:r>
              <a:rPr lang="en-US" altLang="zh-CN" dirty="0"/>
              <a:t>7.4.1</a:t>
            </a:r>
            <a:r>
              <a:rPr lang="zh-CN" altLang="en-US" dirty="0"/>
              <a:t>　触发器概述</a:t>
            </a:r>
            <a:endParaRPr lang="en-US" altLang="zh-CN" dirty="0"/>
          </a:p>
          <a:p>
            <a:r>
              <a:rPr lang="en-US" altLang="zh-CN" dirty="0"/>
              <a:t>2. </a:t>
            </a:r>
            <a:r>
              <a:rPr lang="zh-CN" altLang="en-US" dirty="0"/>
              <a:t>触发器的类型及触发事件</a:t>
            </a:r>
            <a:endParaRPr lang="en-US" altLang="zh-CN" dirty="0"/>
          </a:p>
          <a:p>
            <a:r>
              <a:rPr lang="en-US" altLang="zh-CN" dirty="0"/>
              <a:t>SQL Server </a:t>
            </a:r>
            <a:r>
              <a:rPr lang="zh-CN" altLang="en-US" dirty="0"/>
              <a:t>支持两种主要类型的触发器：</a:t>
            </a:r>
            <a:r>
              <a:rPr lang="en-US" altLang="zh-CN" dirty="0"/>
              <a:t>DML </a:t>
            </a:r>
            <a:r>
              <a:rPr lang="zh-CN" altLang="en-US" dirty="0"/>
              <a:t>触发器（</a:t>
            </a:r>
            <a:r>
              <a:rPr lang="en-US" altLang="zh-CN" dirty="0"/>
              <a:t>data manipulation </a:t>
            </a:r>
            <a:r>
              <a:rPr lang="en-US" altLang="zh-CN" dirty="0" err="1"/>
              <a:t>languagetrigger</a:t>
            </a:r>
            <a:r>
              <a:rPr lang="zh-CN" altLang="en-US" dirty="0"/>
              <a:t>） 和 </a:t>
            </a:r>
            <a:r>
              <a:rPr lang="en-US" altLang="zh-CN" dirty="0"/>
              <a:t>DDL </a:t>
            </a:r>
            <a:r>
              <a:rPr lang="zh-CN" altLang="en-US" dirty="0"/>
              <a:t>触发器（</a:t>
            </a:r>
            <a:r>
              <a:rPr lang="en-US" altLang="zh-CN" dirty="0"/>
              <a:t>data deﬁnition language trigger</a:t>
            </a:r>
            <a:r>
              <a:rPr lang="zh-CN" altLang="en-US" dirty="0"/>
              <a:t>），它们分别用于响应不同的数据库事件。</a:t>
            </a:r>
            <a:endParaRPr lang="en-US" altLang="zh-CN" dirty="0"/>
          </a:p>
          <a:p>
            <a:r>
              <a:rPr lang="zh-CN" altLang="en-US" dirty="0"/>
              <a:t>（</a:t>
            </a:r>
            <a:r>
              <a:rPr lang="en-US" altLang="zh-CN" dirty="0"/>
              <a:t>1</a:t>
            </a:r>
            <a:r>
              <a:rPr lang="zh-CN" altLang="en-US" dirty="0"/>
              <a:t>）</a:t>
            </a:r>
            <a:r>
              <a:rPr lang="en-US" altLang="zh-CN" dirty="0"/>
              <a:t>DML </a:t>
            </a:r>
            <a:r>
              <a:rPr lang="zh-CN" altLang="en-US" dirty="0"/>
              <a:t>触发器。</a:t>
            </a:r>
            <a:endParaRPr lang="en-US" altLang="zh-CN" dirty="0"/>
          </a:p>
          <a:p>
            <a:r>
              <a:rPr lang="zh-CN" altLang="en-US" dirty="0"/>
              <a:t>（</a:t>
            </a:r>
            <a:r>
              <a:rPr lang="en-US" altLang="zh-CN" dirty="0"/>
              <a:t>2</a:t>
            </a:r>
            <a:r>
              <a:rPr lang="zh-CN" altLang="en-US" dirty="0"/>
              <a:t>）</a:t>
            </a:r>
            <a:r>
              <a:rPr lang="en-US" altLang="zh-CN" dirty="0"/>
              <a:t>DDL </a:t>
            </a:r>
            <a:r>
              <a:rPr lang="zh-CN" altLang="en-US" dirty="0"/>
              <a:t>触发器。</a:t>
            </a:r>
            <a:endParaRPr lang="en-US" altLang="zh-CN" dirty="0"/>
          </a:p>
        </p:txBody>
      </p:sp>
    </p:spTree>
    <p:extLst>
      <p:ext uri="{BB962C8B-B14F-4D97-AF65-F5344CB8AC3E}">
        <p14:creationId xmlns:p14="http://schemas.microsoft.com/office/powerpoint/2010/main" val="417770452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FC556-8E85-1FC9-7A99-1249D57A8FC6}"/>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48178495-D088-3184-CA7E-2B585C6899B7}"/>
              </a:ext>
            </a:extLst>
          </p:cNvPr>
          <p:cNvPicPr>
            <a:picLocks noGrp="1" noChangeAspect="1"/>
          </p:cNvPicPr>
          <p:nvPr>
            <p:ph type="pic" sz="quarter" idx="12"/>
          </p:nvPr>
        </p:nvPicPr>
        <p:blipFill rotWithShape="1">
          <a:blip r:embed="rId2"/>
          <a:srcRect t="-290" b="-8286"/>
          <a:stretch>
            <a:fillRect/>
          </a:stretch>
        </p:blipFill>
        <p:spPr>
          <a:xfrm>
            <a:off x="173672" y="3771900"/>
            <a:ext cx="11635136" cy="2893065"/>
          </a:xfrm>
          <a:prstGeom prst="rect">
            <a:avLst/>
          </a:prstGeom>
        </p:spPr>
      </p:pic>
      <p:sp>
        <p:nvSpPr>
          <p:cNvPr id="4" name="文本占位符 3">
            <a:extLst>
              <a:ext uri="{FF2B5EF4-FFF2-40B4-BE49-F238E27FC236}">
                <a16:creationId xmlns:a16="http://schemas.microsoft.com/office/drawing/2014/main" id="{930906FB-5B20-5EC5-270A-6C8B7E411B04}"/>
              </a:ext>
            </a:extLst>
          </p:cNvPr>
          <p:cNvSpPr>
            <a:spLocks noGrp="1"/>
          </p:cNvSpPr>
          <p:nvPr>
            <p:ph type="body" sz="quarter" idx="10"/>
          </p:nvPr>
        </p:nvSpPr>
        <p:spPr/>
        <p:txBody>
          <a:bodyPr/>
          <a:lstStyle/>
          <a:p>
            <a:r>
              <a:rPr lang="en-US" altLang="zh-CN" dirty="0"/>
              <a:t>7.4 </a:t>
            </a:r>
            <a:r>
              <a:rPr lang="zh-CN" altLang="en-US" dirty="0"/>
              <a:t>触发器</a:t>
            </a:r>
          </a:p>
        </p:txBody>
      </p:sp>
      <p:sp>
        <p:nvSpPr>
          <p:cNvPr id="5" name="文本占位符 4">
            <a:extLst>
              <a:ext uri="{FF2B5EF4-FFF2-40B4-BE49-F238E27FC236}">
                <a16:creationId xmlns:a16="http://schemas.microsoft.com/office/drawing/2014/main" id="{026CBBCF-A6E4-4225-7036-9B77356C522A}"/>
              </a:ext>
            </a:extLst>
          </p:cNvPr>
          <p:cNvSpPr>
            <a:spLocks noGrp="1"/>
          </p:cNvSpPr>
          <p:nvPr>
            <p:ph type="body" sz="quarter" idx="11"/>
          </p:nvPr>
        </p:nvSpPr>
        <p:spPr>
          <a:xfrm>
            <a:off x="173672" y="1221857"/>
            <a:ext cx="11635136" cy="2474203"/>
          </a:xfrm>
        </p:spPr>
        <p:txBody>
          <a:bodyPr/>
          <a:lstStyle/>
          <a:p>
            <a:r>
              <a:rPr lang="en-US" altLang="zh-CN" dirty="0"/>
              <a:t>7.4.2</a:t>
            </a:r>
            <a:r>
              <a:rPr lang="zh-CN" altLang="en-US" dirty="0"/>
              <a:t>　触发器操作</a:t>
            </a:r>
          </a:p>
          <a:p>
            <a:r>
              <a:rPr lang="en-US" altLang="zh-CN" dirty="0"/>
              <a:t>1. </a:t>
            </a:r>
            <a:r>
              <a:rPr lang="zh-CN" altLang="en-US" dirty="0"/>
              <a:t>创建触发器</a:t>
            </a:r>
            <a:endParaRPr lang="en-US" altLang="zh-CN" dirty="0"/>
          </a:p>
          <a:p>
            <a:r>
              <a:rPr lang="zh-CN" altLang="en-US" dirty="0"/>
              <a:t>在 </a:t>
            </a:r>
            <a:r>
              <a:rPr lang="en-US" altLang="zh-CN" dirty="0"/>
              <a:t>SQL Server </a:t>
            </a:r>
            <a:r>
              <a:rPr lang="zh-CN" altLang="en-US" dirty="0"/>
              <a:t>中创建触发器时，需要指定触发器的作用对象</a:t>
            </a:r>
            <a:r>
              <a:rPr lang="en-US" altLang="zh-CN" dirty="0"/>
              <a:t>——</a:t>
            </a:r>
            <a:r>
              <a:rPr lang="zh-CN" altLang="en-US" dirty="0"/>
              <a:t>通常是数据表（不能是临时表），并定义触发时机（</a:t>
            </a:r>
            <a:r>
              <a:rPr lang="en-US" altLang="zh-CN" dirty="0"/>
              <a:t>AFTER </a:t>
            </a:r>
            <a:r>
              <a:rPr lang="zh-CN" altLang="en-US" dirty="0"/>
              <a:t>或 </a:t>
            </a:r>
            <a:r>
              <a:rPr lang="en-US" altLang="zh-CN" dirty="0"/>
              <a:t>INSTEAD OF</a:t>
            </a:r>
            <a:r>
              <a:rPr lang="zh-CN" altLang="en-US" dirty="0"/>
              <a:t>）以及触发事件（</a:t>
            </a:r>
            <a:r>
              <a:rPr lang="en-US" altLang="zh-CN" dirty="0"/>
              <a:t>INSERT</a:t>
            </a:r>
            <a:r>
              <a:rPr lang="zh-CN" altLang="en-US" dirty="0"/>
              <a:t>、</a:t>
            </a:r>
            <a:r>
              <a:rPr lang="en-US" altLang="zh-CN" dirty="0"/>
              <a:t>UPDATE </a:t>
            </a:r>
            <a:r>
              <a:rPr lang="zh-CN" altLang="en-US" dirty="0"/>
              <a:t>或 </a:t>
            </a:r>
            <a:r>
              <a:rPr lang="en-US" altLang="zh-CN" dirty="0"/>
              <a:t>DELETE</a:t>
            </a:r>
            <a:r>
              <a:rPr lang="zh-CN" altLang="en-US" dirty="0"/>
              <a:t>）。创建触发器语句的基本语法格式如下：</a:t>
            </a:r>
            <a:endParaRPr lang="en-US" altLang="zh-CN" dirty="0"/>
          </a:p>
        </p:txBody>
      </p:sp>
    </p:spTree>
    <p:extLst>
      <p:ext uri="{BB962C8B-B14F-4D97-AF65-F5344CB8AC3E}">
        <p14:creationId xmlns:p14="http://schemas.microsoft.com/office/powerpoint/2010/main" val="361262264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75291-4B0F-6416-F078-2D01B1058CA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B39BB6C-2FB9-CFBB-C1CC-DB2B87B55AFA}"/>
              </a:ext>
            </a:extLst>
          </p:cNvPr>
          <p:cNvSpPr>
            <a:spLocks noGrp="1"/>
          </p:cNvSpPr>
          <p:nvPr>
            <p:ph type="body" sz="quarter" idx="10"/>
          </p:nvPr>
        </p:nvSpPr>
        <p:spPr/>
        <p:txBody>
          <a:bodyPr/>
          <a:lstStyle/>
          <a:p>
            <a:r>
              <a:rPr lang="en-US" altLang="zh-CN" dirty="0"/>
              <a:t>7.4 </a:t>
            </a:r>
            <a:r>
              <a:rPr lang="zh-CN" altLang="en-US" dirty="0"/>
              <a:t>触发器</a:t>
            </a:r>
          </a:p>
        </p:txBody>
      </p:sp>
      <p:sp>
        <p:nvSpPr>
          <p:cNvPr id="5" name="文本占位符 4">
            <a:extLst>
              <a:ext uri="{FF2B5EF4-FFF2-40B4-BE49-F238E27FC236}">
                <a16:creationId xmlns:a16="http://schemas.microsoft.com/office/drawing/2014/main" id="{D1CFAB1F-A7DB-D83F-9B74-20E81F9F0F9F}"/>
              </a:ext>
            </a:extLst>
          </p:cNvPr>
          <p:cNvSpPr>
            <a:spLocks noGrp="1"/>
          </p:cNvSpPr>
          <p:nvPr>
            <p:ph type="body" sz="quarter" idx="11"/>
          </p:nvPr>
        </p:nvSpPr>
        <p:spPr>
          <a:xfrm>
            <a:off x="173672" y="1221857"/>
            <a:ext cx="11635136" cy="2474203"/>
          </a:xfrm>
        </p:spPr>
        <p:txBody>
          <a:bodyPr/>
          <a:lstStyle/>
          <a:p>
            <a:r>
              <a:rPr lang="en-US" altLang="zh-CN" dirty="0"/>
              <a:t>7.4.2</a:t>
            </a:r>
            <a:r>
              <a:rPr lang="zh-CN" altLang="en-US" dirty="0"/>
              <a:t>　触发器操作</a:t>
            </a:r>
          </a:p>
          <a:p>
            <a:r>
              <a:rPr lang="en-US" altLang="zh-CN" dirty="0"/>
              <a:t>2. </a:t>
            </a:r>
            <a:r>
              <a:rPr lang="zh-CN" altLang="en-US" dirty="0"/>
              <a:t>查看触发器</a:t>
            </a:r>
            <a:endParaRPr lang="en-US" altLang="zh-CN" dirty="0"/>
          </a:p>
          <a:p>
            <a:r>
              <a:rPr lang="zh-CN" altLang="en-US" dirty="0"/>
              <a:t>在 </a:t>
            </a:r>
            <a:r>
              <a:rPr lang="en-US" altLang="zh-CN" dirty="0"/>
              <a:t>SQL Server </a:t>
            </a:r>
            <a:r>
              <a:rPr lang="zh-CN" altLang="en-US" dirty="0"/>
              <a:t>中，系统可以通过系统视图 </a:t>
            </a:r>
            <a:r>
              <a:rPr lang="en-US" altLang="zh-CN" dirty="0" err="1"/>
              <a:t>sys.triggers</a:t>
            </a:r>
            <a:r>
              <a:rPr lang="en-US" altLang="zh-CN" dirty="0"/>
              <a:t> </a:t>
            </a:r>
            <a:r>
              <a:rPr lang="zh-CN" altLang="en-US" dirty="0"/>
              <a:t>和 </a:t>
            </a:r>
            <a:r>
              <a:rPr lang="en-US" altLang="zh-CN" dirty="0" err="1"/>
              <a:t>sys.trigger_events</a:t>
            </a:r>
            <a:r>
              <a:rPr lang="en-US" altLang="zh-CN" dirty="0"/>
              <a:t> </a:t>
            </a:r>
            <a:r>
              <a:rPr lang="zh-CN" altLang="en-US" dirty="0"/>
              <a:t>查看触发器的相关信息，也可以通过系统存储过程 </a:t>
            </a:r>
            <a:r>
              <a:rPr lang="en-US" altLang="zh-CN" dirty="0" err="1"/>
              <a:t>sp_helptrigger</a:t>
            </a:r>
            <a:r>
              <a:rPr lang="en-US" altLang="zh-CN" dirty="0"/>
              <a:t> </a:t>
            </a:r>
            <a:r>
              <a:rPr lang="zh-CN" altLang="en-US" dirty="0"/>
              <a:t>查看触发器信息。</a:t>
            </a:r>
            <a:endParaRPr lang="en-US" altLang="zh-CN" dirty="0"/>
          </a:p>
          <a:p>
            <a:r>
              <a:rPr lang="zh-CN" altLang="en-US" dirty="0"/>
              <a:t>查看所有触发器，语句如下：</a:t>
            </a:r>
            <a:endParaRPr lang="en-US" altLang="zh-CN" dirty="0"/>
          </a:p>
        </p:txBody>
      </p:sp>
      <p:pic>
        <p:nvPicPr>
          <p:cNvPr id="8" name="图片占位符 7">
            <a:extLst>
              <a:ext uri="{FF2B5EF4-FFF2-40B4-BE49-F238E27FC236}">
                <a16:creationId xmlns:a16="http://schemas.microsoft.com/office/drawing/2014/main" id="{FE850F5F-6374-B516-B273-7415F9D02440}"/>
              </a:ext>
            </a:extLst>
          </p:cNvPr>
          <p:cNvPicPr>
            <a:picLocks noGrp="1" noChangeAspect="1"/>
          </p:cNvPicPr>
          <p:nvPr>
            <p:ph type="pic" sz="quarter" idx="12"/>
          </p:nvPr>
        </p:nvPicPr>
        <p:blipFill rotWithShape="1">
          <a:blip r:embed="rId2"/>
          <a:srcRect t="-41401" b="-484460"/>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19579393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A3F11-D778-7FB7-2023-CC40E8C816B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664BFDB-5484-0B2D-4883-7422645EC264}"/>
              </a:ext>
            </a:extLst>
          </p:cNvPr>
          <p:cNvSpPr>
            <a:spLocks noGrp="1"/>
          </p:cNvSpPr>
          <p:nvPr>
            <p:ph type="body" sz="quarter" idx="10"/>
          </p:nvPr>
        </p:nvSpPr>
        <p:spPr/>
        <p:txBody>
          <a:bodyPr/>
          <a:lstStyle/>
          <a:p>
            <a:r>
              <a:rPr lang="en-US" altLang="zh-CN" dirty="0"/>
              <a:t>2.2 </a:t>
            </a:r>
            <a:r>
              <a:rPr lang="zh-CN" altLang="en-US" dirty="0"/>
              <a:t>概念设计</a:t>
            </a:r>
            <a:endParaRPr lang="en-US" altLang="zh-CN" dirty="0"/>
          </a:p>
        </p:txBody>
      </p:sp>
      <p:sp>
        <p:nvSpPr>
          <p:cNvPr id="5" name="文本占位符 4">
            <a:extLst>
              <a:ext uri="{FF2B5EF4-FFF2-40B4-BE49-F238E27FC236}">
                <a16:creationId xmlns:a16="http://schemas.microsoft.com/office/drawing/2014/main" id="{6BA2F56C-90FA-8F17-FCD1-4150CB054165}"/>
              </a:ext>
            </a:extLst>
          </p:cNvPr>
          <p:cNvSpPr>
            <a:spLocks noGrp="1"/>
          </p:cNvSpPr>
          <p:nvPr>
            <p:ph type="body" sz="quarter" idx="11"/>
          </p:nvPr>
        </p:nvSpPr>
        <p:spPr>
          <a:xfrm>
            <a:off x="193192" y="1571782"/>
            <a:ext cx="11635136" cy="4429546"/>
          </a:xfrm>
        </p:spPr>
        <p:txBody>
          <a:bodyPr/>
          <a:lstStyle/>
          <a:p>
            <a:r>
              <a:rPr lang="en-US" altLang="zh-CN" dirty="0"/>
              <a:t>2.2.2</a:t>
            </a:r>
            <a:r>
              <a:rPr lang="zh-CN" altLang="en-US" dirty="0"/>
              <a:t>　概念设计的步骤</a:t>
            </a:r>
            <a:endParaRPr lang="en-US" altLang="zh-CN" dirty="0"/>
          </a:p>
          <a:p>
            <a:r>
              <a:rPr lang="en-US" altLang="zh-CN" dirty="0"/>
              <a:t>1. </a:t>
            </a:r>
            <a:r>
              <a:rPr lang="zh-CN" altLang="en-US" dirty="0"/>
              <a:t>局部 </a:t>
            </a:r>
            <a:r>
              <a:rPr lang="en-US" altLang="zh-CN" dirty="0"/>
              <a:t>E-R </a:t>
            </a:r>
            <a:r>
              <a:rPr lang="zh-CN" altLang="en-US" dirty="0"/>
              <a:t>模型设计</a:t>
            </a:r>
            <a:endParaRPr lang="en-US" altLang="zh-CN" dirty="0"/>
          </a:p>
          <a:p>
            <a:r>
              <a:rPr lang="zh-CN" altLang="en-US" dirty="0"/>
              <a:t>在设计局部 </a:t>
            </a:r>
            <a:r>
              <a:rPr lang="en-US" altLang="zh-CN" dirty="0"/>
              <a:t>E-R </a:t>
            </a:r>
            <a:r>
              <a:rPr lang="zh-CN" altLang="en-US" dirty="0"/>
              <a:t>模型时，需要确定以下内容。</a:t>
            </a:r>
            <a:endParaRPr lang="en-US" altLang="zh-CN" dirty="0"/>
          </a:p>
          <a:p>
            <a:pPr marL="1074738" indent="-342900">
              <a:buSzPct val="80000"/>
              <a:buFont typeface="Wingdings" panose="05000000000000000000" pitchFamily="2" charset="2"/>
              <a:buChar char="l"/>
            </a:pPr>
            <a:r>
              <a:rPr lang="zh-CN" altLang="en-US" dirty="0"/>
              <a:t>一个概念是用实体表示还是属性表示？</a:t>
            </a:r>
            <a:endParaRPr lang="en-US" altLang="zh-CN" dirty="0"/>
          </a:p>
          <a:p>
            <a:pPr marL="1074738" indent="-342900">
              <a:buSzPct val="80000"/>
              <a:buFont typeface="Wingdings" panose="05000000000000000000" pitchFamily="2" charset="2"/>
              <a:buChar char="l"/>
            </a:pPr>
            <a:r>
              <a:rPr lang="zh-CN" altLang="en-US" dirty="0"/>
              <a:t>一个概念是作为实体的属性还是作为联系的属性？</a:t>
            </a:r>
            <a:endParaRPr lang="en-US" altLang="zh-CN" dirty="0"/>
          </a:p>
          <a:p>
            <a:pPr>
              <a:buSzPct val="80000"/>
            </a:pPr>
            <a:r>
              <a:rPr lang="zh-CN" altLang="en-US" dirty="0"/>
              <a:t>（</a:t>
            </a:r>
            <a:r>
              <a:rPr lang="en-US" altLang="zh-CN" dirty="0"/>
              <a:t>1</a:t>
            </a:r>
            <a:r>
              <a:rPr lang="zh-CN" altLang="en-US" dirty="0"/>
              <a:t>）实体和属性的数据抽象。</a:t>
            </a:r>
            <a:endParaRPr lang="en-US" altLang="zh-CN" dirty="0"/>
          </a:p>
          <a:p>
            <a:pPr>
              <a:buSzPct val="80000"/>
            </a:pPr>
            <a:r>
              <a:rPr lang="zh-CN" altLang="en-US" dirty="0"/>
              <a:t>（</a:t>
            </a:r>
            <a:r>
              <a:rPr lang="en-US" altLang="zh-CN" dirty="0"/>
              <a:t>2</a:t>
            </a:r>
            <a:r>
              <a:rPr lang="zh-CN" altLang="en-US" dirty="0"/>
              <a:t>）实体和属性的取舍。</a:t>
            </a:r>
            <a:endParaRPr lang="en-US" altLang="zh-CN" dirty="0"/>
          </a:p>
          <a:p>
            <a:pPr>
              <a:buSzPct val="80000"/>
            </a:pPr>
            <a:r>
              <a:rPr lang="zh-CN" altLang="en-US" dirty="0"/>
              <a:t>（</a:t>
            </a:r>
            <a:r>
              <a:rPr lang="en-US" altLang="zh-CN" dirty="0"/>
              <a:t>3</a:t>
            </a:r>
            <a:r>
              <a:rPr lang="zh-CN" altLang="en-US" dirty="0"/>
              <a:t>）属性在实体与联系间的分配。</a:t>
            </a:r>
            <a:endParaRPr lang="en-US" altLang="zh-CN" dirty="0"/>
          </a:p>
          <a:p>
            <a:pPr>
              <a:buSzPct val="80000"/>
            </a:pPr>
            <a:r>
              <a:rPr lang="zh-CN" altLang="en-US" dirty="0"/>
              <a:t>（</a:t>
            </a:r>
            <a:r>
              <a:rPr lang="en-US" altLang="zh-CN" dirty="0"/>
              <a:t>4</a:t>
            </a:r>
            <a:r>
              <a:rPr lang="zh-CN" altLang="en-US" dirty="0"/>
              <a:t>）局部 </a:t>
            </a:r>
            <a:r>
              <a:rPr lang="en-US" altLang="zh-CN" dirty="0"/>
              <a:t>E-R </a:t>
            </a:r>
            <a:r>
              <a:rPr lang="zh-CN" altLang="en-US" dirty="0"/>
              <a:t>模型的设计过程。</a:t>
            </a:r>
            <a:endParaRPr lang="en-US" altLang="zh-CN" dirty="0"/>
          </a:p>
        </p:txBody>
      </p:sp>
    </p:spTree>
    <p:extLst>
      <p:ext uri="{BB962C8B-B14F-4D97-AF65-F5344CB8AC3E}">
        <p14:creationId xmlns:p14="http://schemas.microsoft.com/office/powerpoint/2010/main" val="415921075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59B2E-ABAE-1A40-33B2-63E59A57255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04E11C8-400A-509E-5611-7326D3D073C9}"/>
              </a:ext>
            </a:extLst>
          </p:cNvPr>
          <p:cNvSpPr>
            <a:spLocks noGrp="1"/>
          </p:cNvSpPr>
          <p:nvPr>
            <p:ph type="body" sz="quarter" idx="10"/>
          </p:nvPr>
        </p:nvSpPr>
        <p:spPr/>
        <p:txBody>
          <a:bodyPr/>
          <a:lstStyle/>
          <a:p>
            <a:r>
              <a:rPr lang="en-US" altLang="zh-CN" dirty="0"/>
              <a:t>7.4 </a:t>
            </a:r>
            <a:r>
              <a:rPr lang="zh-CN" altLang="en-US" dirty="0"/>
              <a:t>触发器</a:t>
            </a:r>
          </a:p>
        </p:txBody>
      </p:sp>
      <p:sp>
        <p:nvSpPr>
          <p:cNvPr id="5" name="文本占位符 4">
            <a:extLst>
              <a:ext uri="{FF2B5EF4-FFF2-40B4-BE49-F238E27FC236}">
                <a16:creationId xmlns:a16="http://schemas.microsoft.com/office/drawing/2014/main" id="{31C8DA16-86D3-381A-E2A7-F4EFD896C464}"/>
              </a:ext>
            </a:extLst>
          </p:cNvPr>
          <p:cNvSpPr>
            <a:spLocks noGrp="1"/>
          </p:cNvSpPr>
          <p:nvPr>
            <p:ph type="body" sz="quarter" idx="11"/>
          </p:nvPr>
        </p:nvSpPr>
        <p:spPr>
          <a:xfrm>
            <a:off x="173672" y="2196482"/>
            <a:ext cx="11635136" cy="1499578"/>
          </a:xfrm>
        </p:spPr>
        <p:txBody>
          <a:bodyPr/>
          <a:lstStyle/>
          <a:p>
            <a:r>
              <a:rPr lang="en-US" altLang="zh-CN" dirty="0"/>
              <a:t>7.4.2</a:t>
            </a:r>
            <a:r>
              <a:rPr lang="zh-CN" altLang="en-US" dirty="0"/>
              <a:t>　触发器操作</a:t>
            </a:r>
          </a:p>
          <a:p>
            <a:r>
              <a:rPr lang="en-US" altLang="zh-CN" dirty="0"/>
              <a:t>2. </a:t>
            </a:r>
            <a:r>
              <a:rPr lang="zh-CN" altLang="en-US" dirty="0"/>
              <a:t>查看触发器</a:t>
            </a:r>
            <a:endParaRPr lang="en-US" altLang="zh-CN" dirty="0"/>
          </a:p>
          <a:p>
            <a:r>
              <a:rPr lang="zh-CN" altLang="en-US" dirty="0"/>
              <a:t>查看特定触发器的详细信息，语句如下：</a:t>
            </a:r>
            <a:endParaRPr lang="en-US" altLang="zh-CN" dirty="0"/>
          </a:p>
        </p:txBody>
      </p:sp>
      <p:pic>
        <p:nvPicPr>
          <p:cNvPr id="7" name="图片占位符 6">
            <a:extLst>
              <a:ext uri="{FF2B5EF4-FFF2-40B4-BE49-F238E27FC236}">
                <a16:creationId xmlns:a16="http://schemas.microsoft.com/office/drawing/2014/main" id="{3132D66C-DB75-17BB-81BF-3C7917AC36D1}"/>
              </a:ext>
            </a:extLst>
          </p:cNvPr>
          <p:cNvPicPr>
            <a:picLocks noGrp="1" noChangeAspect="1"/>
          </p:cNvPicPr>
          <p:nvPr>
            <p:ph type="pic" sz="quarter" idx="12"/>
          </p:nvPr>
        </p:nvPicPr>
        <p:blipFill rotWithShape="1">
          <a:blip r:embed="rId2"/>
          <a:srcRect l="254" t="-4398" r="-254" b="-82326"/>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368456449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416A2-AEF7-AE1E-27E8-411B8B0A813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411CE93-9767-F881-AD7F-C712A6BD29D4}"/>
              </a:ext>
            </a:extLst>
          </p:cNvPr>
          <p:cNvSpPr>
            <a:spLocks noGrp="1"/>
          </p:cNvSpPr>
          <p:nvPr>
            <p:ph type="body" sz="quarter" idx="10"/>
          </p:nvPr>
        </p:nvSpPr>
        <p:spPr/>
        <p:txBody>
          <a:bodyPr/>
          <a:lstStyle/>
          <a:p>
            <a:r>
              <a:rPr lang="en-US" altLang="zh-CN" dirty="0"/>
              <a:t>7.4 </a:t>
            </a:r>
            <a:r>
              <a:rPr lang="zh-CN" altLang="en-US" dirty="0"/>
              <a:t>触发器</a:t>
            </a:r>
          </a:p>
        </p:txBody>
      </p:sp>
      <p:sp>
        <p:nvSpPr>
          <p:cNvPr id="5" name="文本占位符 4">
            <a:extLst>
              <a:ext uri="{FF2B5EF4-FFF2-40B4-BE49-F238E27FC236}">
                <a16:creationId xmlns:a16="http://schemas.microsoft.com/office/drawing/2014/main" id="{9146B829-146F-D486-89EB-B4098E9C22AC}"/>
              </a:ext>
            </a:extLst>
          </p:cNvPr>
          <p:cNvSpPr>
            <a:spLocks noGrp="1"/>
          </p:cNvSpPr>
          <p:nvPr>
            <p:ph type="body" sz="quarter" idx="11"/>
          </p:nvPr>
        </p:nvSpPr>
        <p:spPr>
          <a:xfrm>
            <a:off x="173672" y="2196482"/>
            <a:ext cx="11635136" cy="1499578"/>
          </a:xfrm>
        </p:spPr>
        <p:txBody>
          <a:bodyPr/>
          <a:lstStyle/>
          <a:p>
            <a:r>
              <a:rPr lang="en-US" altLang="zh-CN" dirty="0"/>
              <a:t>7.4.2</a:t>
            </a:r>
            <a:r>
              <a:rPr lang="zh-CN" altLang="en-US" dirty="0"/>
              <a:t>　触发器操作</a:t>
            </a:r>
          </a:p>
          <a:p>
            <a:r>
              <a:rPr lang="en-US" altLang="zh-CN" dirty="0"/>
              <a:t>2. </a:t>
            </a:r>
            <a:r>
              <a:rPr lang="zh-CN" altLang="en-US" dirty="0"/>
              <a:t>查看触发器</a:t>
            </a:r>
            <a:endParaRPr lang="en-US" altLang="zh-CN" dirty="0"/>
          </a:p>
          <a:p>
            <a:r>
              <a:rPr lang="zh-CN" altLang="en-US" dirty="0"/>
              <a:t>使用 </a:t>
            </a:r>
            <a:r>
              <a:rPr lang="en-US" altLang="zh-CN" dirty="0" err="1"/>
              <a:t>sp_helptrigger</a:t>
            </a:r>
            <a:r>
              <a:rPr lang="en-US" altLang="zh-CN" dirty="0"/>
              <a:t> </a:t>
            </a:r>
            <a:r>
              <a:rPr lang="zh-CN" altLang="en-US" dirty="0"/>
              <a:t>存储过程查看某张数据表上的所有触发器，语句如下：</a:t>
            </a:r>
            <a:endParaRPr lang="en-US" altLang="zh-CN" dirty="0"/>
          </a:p>
        </p:txBody>
      </p:sp>
      <p:pic>
        <p:nvPicPr>
          <p:cNvPr id="10" name="图片占位符 9">
            <a:extLst>
              <a:ext uri="{FF2B5EF4-FFF2-40B4-BE49-F238E27FC236}">
                <a16:creationId xmlns:a16="http://schemas.microsoft.com/office/drawing/2014/main" id="{3C016C4E-A383-8C67-65DC-F310EC25FF32}"/>
              </a:ext>
            </a:extLst>
          </p:cNvPr>
          <p:cNvPicPr>
            <a:picLocks noGrp="1" noChangeAspect="1"/>
          </p:cNvPicPr>
          <p:nvPr>
            <p:ph type="pic" sz="quarter" idx="12"/>
          </p:nvPr>
        </p:nvPicPr>
        <p:blipFill rotWithShape="1">
          <a:blip r:embed="rId2"/>
          <a:srcRect t="-15244" b="-550446"/>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84569814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65EB5-CF60-F7C0-86D8-CDB7307C818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1D5951D-E2CF-075B-D36D-925BF3221914}"/>
              </a:ext>
            </a:extLst>
          </p:cNvPr>
          <p:cNvSpPr>
            <a:spLocks noGrp="1"/>
          </p:cNvSpPr>
          <p:nvPr>
            <p:ph type="body" sz="quarter" idx="10"/>
          </p:nvPr>
        </p:nvSpPr>
        <p:spPr/>
        <p:txBody>
          <a:bodyPr/>
          <a:lstStyle/>
          <a:p>
            <a:r>
              <a:rPr lang="en-US" altLang="zh-CN" dirty="0"/>
              <a:t>7.4 </a:t>
            </a:r>
            <a:r>
              <a:rPr lang="zh-CN" altLang="en-US" dirty="0"/>
              <a:t>触发器</a:t>
            </a:r>
          </a:p>
        </p:txBody>
      </p:sp>
      <p:sp>
        <p:nvSpPr>
          <p:cNvPr id="5" name="文本占位符 4">
            <a:extLst>
              <a:ext uri="{FF2B5EF4-FFF2-40B4-BE49-F238E27FC236}">
                <a16:creationId xmlns:a16="http://schemas.microsoft.com/office/drawing/2014/main" id="{FB4D0327-84F2-0759-D4C4-4D97306C3F39}"/>
              </a:ext>
            </a:extLst>
          </p:cNvPr>
          <p:cNvSpPr>
            <a:spLocks noGrp="1"/>
          </p:cNvSpPr>
          <p:nvPr>
            <p:ph type="body" sz="quarter" idx="11"/>
          </p:nvPr>
        </p:nvSpPr>
        <p:spPr>
          <a:xfrm>
            <a:off x="177693" y="1663822"/>
            <a:ext cx="11635136" cy="1499578"/>
          </a:xfrm>
        </p:spPr>
        <p:txBody>
          <a:bodyPr/>
          <a:lstStyle/>
          <a:p>
            <a:r>
              <a:rPr lang="en-US" altLang="zh-CN" dirty="0"/>
              <a:t>7.4.2</a:t>
            </a:r>
            <a:r>
              <a:rPr lang="zh-CN" altLang="en-US" dirty="0"/>
              <a:t>　触发器操作</a:t>
            </a:r>
          </a:p>
          <a:p>
            <a:r>
              <a:rPr lang="en-US" altLang="zh-CN" dirty="0"/>
              <a:t>3. </a:t>
            </a:r>
            <a:r>
              <a:rPr lang="zh-CN" altLang="en-US" dirty="0"/>
              <a:t>测试触发器</a:t>
            </a:r>
            <a:endParaRPr lang="en-US" altLang="zh-CN" dirty="0"/>
          </a:p>
          <a:p>
            <a:r>
              <a:rPr lang="zh-CN" altLang="en-US" dirty="0"/>
              <a:t>测试触发器的示例 </a:t>
            </a:r>
            <a:r>
              <a:rPr lang="en-US" altLang="zh-CN" dirty="0"/>
              <a:t>T-SQL </a:t>
            </a:r>
            <a:r>
              <a:rPr lang="zh-CN" altLang="en-US" dirty="0"/>
              <a:t>语句如下：</a:t>
            </a:r>
            <a:endParaRPr lang="en-US" altLang="zh-CN" dirty="0"/>
          </a:p>
        </p:txBody>
      </p:sp>
      <p:pic>
        <p:nvPicPr>
          <p:cNvPr id="7" name="图片占位符 6">
            <a:extLst>
              <a:ext uri="{FF2B5EF4-FFF2-40B4-BE49-F238E27FC236}">
                <a16:creationId xmlns:a16="http://schemas.microsoft.com/office/drawing/2014/main" id="{8BEFE735-C823-4DEB-CADD-AA27EF2932AE}"/>
              </a:ext>
            </a:extLst>
          </p:cNvPr>
          <p:cNvPicPr>
            <a:picLocks noGrp="1" noChangeAspect="1"/>
          </p:cNvPicPr>
          <p:nvPr>
            <p:ph type="pic" sz="quarter" idx="12"/>
          </p:nvPr>
        </p:nvPicPr>
        <p:blipFill rotWithShape="1">
          <a:blip r:embed="rId2"/>
          <a:srcRect t="453" b="-8138"/>
          <a:stretch>
            <a:fillRect/>
          </a:stretch>
        </p:blipFill>
        <p:spPr>
          <a:xfrm>
            <a:off x="177693" y="3239240"/>
            <a:ext cx="11635136" cy="2893065"/>
          </a:xfrm>
          <a:prstGeom prst="rect">
            <a:avLst/>
          </a:prstGeom>
        </p:spPr>
      </p:pic>
    </p:spTree>
    <p:extLst>
      <p:ext uri="{BB962C8B-B14F-4D97-AF65-F5344CB8AC3E}">
        <p14:creationId xmlns:p14="http://schemas.microsoft.com/office/powerpoint/2010/main" val="421229693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E9753-91B3-6D21-70AE-53A7FD0B765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4F2BDAC-9ABF-E990-2D0F-53E10640F48E}"/>
              </a:ext>
            </a:extLst>
          </p:cNvPr>
          <p:cNvSpPr>
            <a:spLocks noGrp="1"/>
          </p:cNvSpPr>
          <p:nvPr>
            <p:ph type="body" sz="quarter" idx="10"/>
          </p:nvPr>
        </p:nvSpPr>
        <p:spPr/>
        <p:txBody>
          <a:bodyPr/>
          <a:lstStyle/>
          <a:p>
            <a:r>
              <a:rPr lang="en-US" altLang="zh-CN" dirty="0"/>
              <a:t>7.4 </a:t>
            </a:r>
            <a:r>
              <a:rPr lang="zh-CN" altLang="en-US" dirty="0"/>
              <a:t>触发器</a:t>
            </a:r>
          </a:p>
        </p:txBody>
      </p:sp>
      <p:sp>
        <p:nvSpPr>
          <p:cNvPr id="5" name="文本占位符 4">
            <a:extLst>
              <a:ext uri="{FF2B5EF4-FFF2-40B4-BE49-F238E27FC236}">
                <a16:creationId xmlns:a16="http://schemas.microsoft.com/office/drawing/2014/main" id="{2B612FA4-6CB9-FA15-F803-7223C71F109F}"/>
              </a:ext>
            </a:extLst>
          </p:cNvPr>
          <p:cNvSpPr>
            <a:spLocks noGrp="1"/>
          </p:cNvSpPr>
          <p:nvPr>
            <p:ph type="body" sz="quarter" idx="11"/>
          </p:nvPr>
        </p:nvSpPr>
        <p:spPr>
          <a:xfrm>
            <a:off x="173672" y="2817919"/>
            <a:ext cx="11635136" cy="1499578"/>
          </a:xfrm>
        </p:spPr>
        <p:txBody>
          <a:bodyPr/>
          <a:lstStyle/>
          <a:p>
            <a:r>
              <a:rPr lang="en-US" altLang="zh-CN" dirty="0"/>
              <a:t>7.4.2</a:t>
            </a:r>
            <a:r>
              <a:rPr lang="zh-CN" altLang="en-US" dirty="0"/>
              <a:t>　触发器操作</a:t>
            </a:r>
          </a:p>
          <a:p>
            <a:r>
              <a:rPr lang="en-US" altLang="zh-CN" dirty="0"/>
              <a:t>4. </a:t>
            </a:r>
            <a:r>
              <a:rPr lang="zh-CN" altLang="en-US" dirty="0"/>
              <a:t>删除触发器</a:t>
            </a:r>
            <a:endParaRPr lang="en-US" altLang="zh-CN" dirty="0"/>
          </a:p>
          <a:p>
            <a:r>
              <a:rPr lang="zh-CN" altLang="en-US" dirty="0"/>
              <a:t>在 </a:t>
            </a:r>
            <a:r>
              <a:rPr lang="en-US" altLang="zh-CN" dirty="0"/>
              <a:t>SQL Server </a:t>
            </a:r>
            <a:r>
              <a:rPr lang="zh-CN" altLang="en-US" dirty="0"/>
              <a:t>中，删除触发器使用 </a:t>
            </a:r>
            <a:r>
              <a:rPr lang="en-US" altLang="zh-CN" dirty="0"/>
              <a:t>DROP TRIGGER </a:t>
            </a:r>
            <a:r>
              <a:rPr lang="zh-CN" altLang="en-US" dirty="0"/>
              <a:t>语句，其语法格式如下：</a:t>
            </a:r>
            <a:endParaRPr lang="en-US" altLang="zh-CN" dirty="0"/>
          </a:p>
        </p:txBody>
      </p:sp>
      <p:pic>
        <p:nvPicPr>
          <p:cNvPr id="8" name="图片占位符 7">
            <a:extLst>
              <a:ext uri="{FF2B5EF4-FFF2-40B4-BE49-F238E27FC236}">
                <a16:creationId xmlns:a16="http://schemas.microsoft.com/office/drawing/2014/main" id="{0907D0D6-AEDF-8BC1-F4EB-7A13C9458CAC}"/>
              </a:ext>
            </a:extLst>
          </p:cNvPr>
          <p:cNvPicPr>
            <a:picLocks noGrp="1" noChangeAspect="1"/>
          </p:cNvPicPr>
          <p:nvPr>
            <p:ph type="pic" sz="quarter" idx="12"/>
          </p:nvPr>
        </p:nvPicPr>
        <p:blipFill rotWithShape="1">
          <a:blip r:embed="rId2"/>
          <a:srcRect l="-35" t="-194743" r="35" b="-343622"/>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358637431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63269-0FE3-2802-8C75-AD3C15F6400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78ACEDF-EDB4-3A5B-677C-53EDBD5599E8}"/>
              </a:ext>
            </a:extLst>
          </p:cNvPr>
          <p:cNvSpPr>
            <a:spLocks noGrp="1"/>
          </p:cNvSpPr>
          <p:nvPr>
            <p:ph type="body" sz="quarter" idx="10"/>
          </p:nvPr>
        </p:nvSpPr>
        <p:spPr/>
        <p:txBody>
          <a:bodyPr/>
          <a:lstStyle/>
          <a:p>
            <a:r>
              <a:rPr lang="en-US" altLang="zh-CN" dirty="0"/>
              <a:t>7.4 </a:t>
            </a:r>
            <a:r>
              <a:rPr lang="zh-CN" altLang="en-US" dirty="0"/>
              <a:t>触发器</a:t>
            </a:r>
          </a:p>
        </p:txBody>
      </p:sp>
      <p:sp>
        <p:nvSpPr>
          <p:cNvPr id="5" name="文本占位符 4">
            <a:extLst>
              <a:ext uri="{FF2B5EF4-FFF2-40B4-BE49-F238E27FC236}">
                <a16:creationId xmlns:a16="http://schemas.microsoft.com/office/drawing/2014/main" id="{97FF310F-8698-9BE3-5DDA-7CEE8638309B}"/>
              </a:ext>
            </a:extLst>
          </p:cNvPr>
          <p:cNvSpPr>
            <a:spLocks noGrp="1"/>
          </p:cNvSpPr>
          <p:nvPr>
            <p:ph type="body" sz="quarter" idx="11"/>
          </p:nvPr>
        </p:nvSpPr>
        <p:spPr>
          <a:xfrm>
            <a:off x="173672" y="2817919"/>
            <a:ext cx="11635136" cy="1499578"/>
          </a:xfrm>
        </p:spPr>
        <p:txBody>
          <a:bodyPr/>
          <a:lstStyle/>
          <a:p>
            <a:r>
              <a:rPr lang="en-US" altLang="zh-CN" dirty="0"/>
              <a:t>7.4.2</a:t>
            </a:r>
            <a:r>
              <a:rPr lang="zh-CN" altLang="en-US" dirty="0"/>
              <a:t>　触发器操作</a:t>
            </a:r>
          </a:p>
          <a:p>
            <a:r>
              <a:rPr lang="en-US" altLang="zh-CN" dirty="0"/>
              <a:t>4. </a:t>
            </a:r>
            <a:r>
              <a:rPr lang="zh-CN" altLang="en-US" dirty="0"/>
              <a:t>删除触发器</a:t>
            </a:r>
            <a:endParaRPr lang="en-US" altLang="zh-CN" dirty="0"/>
          </a:p>
          <a:p>
            <a:r>
              <a:rPr lang="zh-CN" altLang="en-US" dirty="0"/>
              <a:t>在 </a:t>
            </a:r>
            <a:r>
              <a:rPr lang="en-US" altLang="zh-CN" dirty="0"/>
              <a:t>SQL Server </a:t>
            </a:r>
            <a:r>
              <a:rPr lang="zh-CN" altLang="en-US" dirty="0"/>
              <a:t>中，删除触发器使用 </a:t>
            </a:r>
            <a:r>
              <a:rPr lang="en-US" altLang="zh-CN" dirty="0"/>
              <a:t>DROP TRIGGER </a:t>
            </a:r>
            <a:r>
              <a:rPr lang="zh-CN" altLang="en-US" dirty="0"/>
              <a:t>语句，其语法格式如下：</a:t>
            </a:r>
            <a:endParaRPr lang="en-US" altLang="zh-CN" dirty="0"/>
          </a:p>
        </p:txBody>
      </p:sp>
      <p:pic>
        <p:nvPicPr>
          <p:cNvPr id="8" name="图片占位符 7">
            <a:extLst>
              <a:ext uri="{FF2B5EF4-FFF2-40B4-BE49-F238E27FC236}">
                <a16:creationId xmlns:a16="http://schemas.microsoft.com/office/drawing/2014/main" id="{928AA400-BA33-CCB9-8849-C9806C9752EF}"/>
              </a:ext>
            </a:extLst>
          </p:cNvPr>
          <p:cNvPicPr>
            <a:picLocks noGrp="1" noChangeAspect="1"/>
          </p:cNvPicPr>
          <p:nvPr>
            <p:ph type="pic" sz="quarter" idx="12"/>
          </p:nvPr>
        </p:nvPicPr>
        <p:blipFill rotWithShape="1">
          <a:blip r:embed="rId2"/>
          <a:srcRect l="-35" t="-194743" r="35" b="-343622"/>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371452002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36846-8DEA-9365-8FE9-363996F460C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6DED1C5-1DD6-0C3C-651E-8205414B5C71}"/>
              </a:ext>
            </a:extLst>
          </p:cNvPr>
          <p:cNvSpPr>
            <a:spLocks noGrp="1"/>
          </p:cNvSpPr>
          <p:nvPr>
            <p:ph type="body" sz="quarter" idx="10"/>
          </p:nvPr>
        </p:nvSpPr>
        <p:spPr/>
        <p:txBody>
          <a:bodyPr/>
          <a:lstStyle/>
          <a:p>
            <a:r>
              <a:rPr lang="en-US" altLang="zh-CN" dirty="0"/>
              <a:t>7.5 </a:t>
            </a:r>
            <a:r>
              <a:rPr lang="zh-CN" altLang="en-US" dirty="0"/>
              <a:t>游标</a:t>
            </a:r>
          </a:p>
        </p:txBody>
      </p:sp>
      <p:sp>
        <p:nvSpPr>
          <p:cNvPr id="5" name="文本占位符 4">
            <a:extLst>
              <a:ext uri="{FF2B5EF4-FFF2-40B4-BE49-F238E27FC236}">
                <a16:creationId xmlns:a16="http://schemas.microsoft.com/office/drawing/2014/main" id="{522CB50B-AD44-C5CE-6394-C7FD65E9A833}"/>
              </a:ext>
            </a:extLst>
          </p:cNvPr>
          <p:cNvSpPr>
            <a:spLocks noGrp="1"/>
          </p:cNvSpPr>
          <p:nvPr>
            <p:ph type="body" sz="quarter" idx="11"/>
          </p:nvPr>
        </p:nvSpPr>
        <p:spPr>
          <a:xfrm>
            <a:off x="193192" y="2062138"/>
            <a:ext cx="11635136" cy="3448829"/>
          </a:xfrm>
        </p:spPr>
        <p:txBody>
          <a:bodyPr/>
          <a:lstStyle/>
          <a:p>
            <a:r>
              <a:rPr lang="en-US" altLang="zh-CN" dirty="0"/>
              <a:t>7.5.1</a:t>
            </a:r>
            <a:r>
              <a:rPr lang="zh-CN" altLang="en-US" dirty="0"/>
              <a:t>　游标概述</a:t>
            </a:r>
            <a:endParaRPr lang="en-US" altLang="zh-CN" dirty="0"/>
          </a:p>
          <a:p>
            <a:r>
              <a:rPr lang="zh-CN" altLang="en-US" dirty="0"/>
              <a:t>游标可以看作是一个指向查询结果集的指针，通过游标，程序可以访问查询结果集中的每一行数据，并对它进行操作。在使用游标时，通常需要先声明游标，然后打开游标，读取游标数据，最后关闭游标。</a:t>
            </a:r>
          </a:p>
          <a:p>
            <a:r>
              <a:rPr lang="zh-CN" altLang="en-US" dirty="0"/>
              <a:t>虽然游标提供了强大的功能，如遍历结果集、批量更新数据等，但它也有一些缺点，比如可能会导致性能问题和内存泄漏。因此，在使用游标时需谨慎考虑其适用场景，并优化代码以减少潜在的问题。</a:t>
            </a:r>
            <a:endParaRPr lang="en-US" altLang="zh-CN" dirty="0"/>
          </a:p>
        </p:txBody>
      </p:sp>
    </p:spTree>
    <p:extLst>
      <p:ext uri="{BB962C8B-B14F-4D97-AF65-F5344CB8AC3E}">
        <p14:creationId xmlns:p14="http://schemas.microsoft.com/office/powerpoint/2010/main" val="71169962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F70D4-B9DF-9F04-86C7-9F554ED5409A}"/>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CBDACEF7-CDE2-A727-4F84-C73AB625F96C}"/>
              </a:ext>
            </a:extLst>
          </p:cNvPr>
          <p:cNvPicPr>
            <a:picLocks noGrp="1" noChangeAspect="1"/>
          </p:cNvPicPr>
          <p:nvPr>
            <p:ph type="pic" sz="quarter" idx="12"/>
          </p:nvPr>
        </p:nvPicPr>
        <p:blipFill rotWithShape="1">
          <a:blip r:embed="rId2"/>
          <a:srcRect t="-104873" b="-446593"/>
          <a:stretch>
            <a:fillRect/>
          </a:stretch>
        </p:blipFill>
        <p:spPr>
          <a:xfrm>
            <a:off x="173672" y="3771900"/>
            <a:ext cx="11635136" cy="2893065"/>
          </a:xfrm>
          <a:prstGeom prst="rect">
            <a:avLst/>
          </a:prstGeom>
        </p:spPr>
      </p:pic>
      <p:sp>
        <p:nvSpPr>
          <p:cNvPr id="4" name="文本占位符 3">
            <a:extLst>
              <a:ext uri="{FF2B5EF4-FFF2-40B4-BE49-F238E27FC236}">
                <a16:creationId xmlns:a16="http://schemas.microsoft.com/office/drawing/2014/main" id="{7CA85D31-253E-02E8-8E2F-C657C9F3DAA7}"/>
              </a:ext>
            </a:extLst>
          </p:cNvPr>
          <p:cNvSpPr>
            <a:spLocks noGrp="1"/>
          </p:cNvSpPr>
          <p:nvPr>
            <p:ph type="body" sz="quarter" idx="10"/>
          </p:nvPr>
        </p:nvSpPr>
        <p:spPr/>
        <p:txBody>
          <a:bodyPr/>
          <a:lstStyle/>
          <a:p>
            <a:r>
              <a:rPr lang="en-US" altLang="zh-CN" dirty="0"/>
              <a:t>7.5 </a:t>
            </a:r>
            <a:r>
              <a:rPr lang="zh-CN" altLang="en-US" dirty="0"/>
              <a:t>游标</a:t>
            </a:r>
          </a:p>
        </p:txBody>
      </p:sp>
      <p:sp>
        <p:nvSpPr>
          <p:cNvPr id="5" name="文本占位符 4">
            <a:extLst>
              <a:ext uri="{FF2B5EF4-FFF2-40B4-BE49-F238E27FC236}">
                <a16:creationId xmlns:a16="http://schemas.microsoft.com/office/drawing/2014/main" id="{AB580588-D719-1CEB-F791-F7F47016913D}"/>
              </a:ext>
            </a:extLst>
          </p:cNvPr>
          <p:cNvSpPr>
            <a:spLocks noGrp="1"/>
          </p:cNvSpPr>
          <p:nvPr>
            <p:ph type="body" sz="quarter" idx="11"/>
          </p:nvPr>
        </p:nvSpPr>
        <p:spPr>
          <a:xfrm>
            <a:off x="173672" y="2092654"/>
            <a:ext cx="11635136" cy="1986891"/>
          </a:xfrm>
        </p:spPr>
        <p:txBody>
          <a:bodyPr/>
          <a:lstStyle/>
          <a:p>
            <a:r>
              <a:rPr lang="en-US" altLang="zh-CN" dirty="0"/>
              <a:t>7.5.2</a:t>
            </a:r>
            <a:r>
              <a:rPr lang="zh-CN" altLang="en-US" dirty="0"/>
              <a:t>　游标操作</a:t>
            </a:r>
          </a:p>
          <a:p>
            <a:r>
              <a:rPr lang="en-US" altLang="zh-CN" dirty="0"/>
              <a:t>1. </a:t>
            </a:r>
            <a:r>
              <a:rPr lang="zh-CN" altLang="en-US" dirty="0"/>
              <a:t>声明游标</a:t>
            </a:r>
            <a:endParaRPr lang="en-US" altLang="zh-CN" dirty="0"/>
          </a:p>
          <a:p>
            <a:r>
              <a:rPr lang="zh-CN" altLang="en-US" dirty="0"/>
              <a:t>在 </a:t>
            </a:r>
            <a:r>
              <a:rPr lang="en-US" altLang="zh-CN" dirty="0"/>
              <a:t>SQL Server </a:t>
            </a:r>
            <a:r>
              <a:rPr lang="zh-CN" altLang="en-US" dirty="0"/>
              <a:t>中，声明游标时需要指定查询语句，并给游标命名。声明游标语句的语法格式如下：</a:t>
            </a:r>
            <a:endParaRPr lang="en-US" altLang="zh-CN" dirty="0"/>
          </a:p>
        </p:txBody>
      </p:sp>
    </p:spTree>
    <p:extLst>
      <p:ext uri="{BB962C8B-B14F-4D97-AF65-F5344CB8AC3E}">
        <p14:creationId xmlns:p14="http://schemas.microsoft.com/office/powerpoint/2010/main" val="378431209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B4CDF-2B7E-8878-84B8-816175678C6C}"/>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821562E4-EE63-315D-7904-4C9CA2E39E22}"/>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69277" b="-482189"/>
          <a:stretch>
            <a:fillRect/>
          </a:stretch>
        </p:blipFill>
        <p:spPr>
          <a:xfrm>
            <a:off x="173672" y="3771900"/>
            <a:ext cx="11635136" cy="2893065"/>
          </a:xfrm>
          <a:prstGeom prst="rect">
            <a:avLst/>
          </a:prstGeom>
        </p:spPr>
      </p:pic>
      <p:sp>
        <p:nvSpPr>
          <p:cNvPr id="4" name="文本占位符 3">
            <a:extLst>
              <a:ext uri="{FF2B5EF4-FFF2-40B4-BE49-F238E27FC236}">
                <a16:creationId xmlns:a16="http://schemas.microsoft.com/office/drawing/2014/main" id="{B0D545C5-972A-68E7-4BA6-39F73B11355C}"/>
              </a:ext>
            </a:extLst>
          </p:cNvPr>
          <p:cNvSpPr>
            <a:spLocks noGrp="1"/>
          </p:cNvSpPr>
          <p:nvPr>
            <p:ph type="body" sz="quarter" idx="10"/>
          </p:nvPr>
        </p:nvSpPr>
        <p:spPr/>
        <p:txBody>
          <a:bodyPr/>
          <a:lstStyle/>
          <a:p>
            <a:r>
              <a:rPr lang="en-US" altLang="zh-CN" dirty="0"/>
              <a:t>7.5 </a:t>
            </a:r>
            <a:r>
              <a:rPr lang="zh-CN" altLang="en-US" dirty="0"/>
              <a:t>游标</a:t>
            </a:r>
          </a:p>
        </p:txBody>
      </p:sp>
      <p:sp>
        <p:nvSpPr>
          <p:cNvPr id="5" name="文本占位符 4">
            <a:extLst>
              <a:ext uri="{FF2B5EF4-FFF2-40B4-BE49-F238E27FC236}">
                <a16:creationId xmlns:a16="http://schemas.microsoft.com/office/drawing/2014/main" id="{EDFA224F-B5EB-C9C3-605C-AE3D56E4968F}"/>
              </a:ext>
            </a:extLst>
          </p:cNvPr>
          <p:cNvSpPr>
            <a:spLocks noGrp="1"/>
          </p:cNvSpPr>
          <p:nvPr>
            <p:ph type="body" sz="quarter" idx="11"/>
          </p:nvPr>
        </p:nvSpPr>
        <p:spPr>
          <a:xfrm>
            <a:off x="173672" y="2579967"/>
            <a:ext cx="11635136" cy="1499578"/>
          </a:xfrm>
        </p:spPr>
        <p:txBody>
          <a:bodyPr/>
          <a:lstStyle/>
          <a:p>
            <a:r>
              <a:rPr lang="en-US" altLang="zh-CN" dirty="0"/>
              <a:t>7.5.2</a:t>
            </a:r>
            <a:r>
              <a:rPr lang="zh-CN" altLang="en-US" dirty="0"/>
              <a:t>　游标操作</a:t>
            </a:r>
          </a:p>
          <a:p>
            <a:r>
              <a:rPr lang="en-US" altLang="zh-CN" dirty="0"/>
              <a:t>2. </a:t>
            </a:r>
            <a:r>
              <a:rPr lang="zh-CN" altLang="en-US" dirty="0"/>
              <a:t>打开游标</a:t>
            </a:r>
            <a:endParaRPr lang="en-US" altLang="zh-CN" dirty="0"/>
          </a:p>
          <a:p>
            <a:r>
              <a:rPr lang="zh-CN" altLang="en-US" dirty="0"/>
              <a:t>使用 </a:t>
            </a:r>
            <a:r>
              <a:rPr lang="en-US" altLang="zh-CN" dirty="0"/>
              <a:t>OPEN </a:t>
            </a:r>
            <a:r>
              <a:rPr lang="zh-CN" altLang="en-US" dirty="0"/>
              <a:t>语句打开游标，其语法格式如下：</a:t>
            </a:r>
            <a:endParaRPr lang="en-US" altLang="zh-CN" dirty="0"/>
          </a:p>
        </p:txBody>
      </p:sp>
    </p:spTree>
    <p:extLst>
      <p:ext uri="{BB962C8B-B14F-4D97-AF65-F5344CB8AC3E}">
        <p14:creationId xmlns:p14="http://schemas.microsoft.com/office/powerpoint/2010/main" val="298170593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72986A-D614-ECDC-101B-5404F3EB9B6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FFBF808-E45B-BB38-B50F-E5D2A7E7B6BD}"/>
              </a:ext>
            </a:extLst>
          </p:cNvPr>
          <p:cNvSpPr>
            <a:spLocks noGrp="1"/>
          </p:cNvSpPr>
          <p:nvPr>
            <p:ph type="body" sz="quarter" idx="10"/>
          </p:nvPr>
        </p:nvSpPr>
        <p:spPr/>
        <p:txBody>
          <a:bodyPr/>
          <a:lstStyle/>
          <a:p>
            <a:r>
              <a:rPr lang="en-US" altLang="zh-CN" dirty="0"/>
              <a:t>7.5 </a:t>
            </a:r>
            <a:r>
              <a:rPr lang="zh-CN" altLang="en-US" dirty="0"/>
              <a:t>游标</a:t>
            </a:r>
          </a:p>
        </p:txBody>
      </p:sp>
      <p:sp>
        <p:nvSpPr>
          <p:cNvPr id="5" name="文本占位符 4">
            <a:extLst>
              <a:ext uri="{FF2B5EF4-FFF2-40B4-BE49-F238E27FC236}">
                <a16:creationId xmlns:a16="http://schemas.microsoft.com/office/drawing/2014/main" id="{5EB6DF02-D51C-A901-747E-1239BBE082B5}"/>
              </a:ext>
            </a:extLst>
          </p:cNvPr>
          <p:cNvSpPr>
            <a:spLocks noGrp="1"/>
          </p:cNvSpPr>
          <p:nvPr>
            <p:ph type="body" sz="quarter" idx="11"/>
          </p:nvPr>
        </p:nvSpPr>
        <p:spPr>
          <a:xfrm>
            <a:off x="173672" y="2579967"/>
            <a:ext cx="11635136" cy="1499578"/>
          </a:xfrm>
        </p:spPr>
        <p:txBody>
          <a:bodyPr/>
          <a:lstStyle/>
          <a:p>
            <a:r>
              <a:rPr lang="en-US" altLang="zh-CN" dirty="0"/>
              <a:t>7.5.2</a:t>
            </a:r>
            <a:r>
              <a:rPr lang="zh-CN" altLang="en-US" dirty="0"/>
              <a:t>　游标操作</a:t>
            </a:r>
          </a:p>
          <a:p>
            <a:r>
              <a:rPr lang="en-US" altLang="zh-CN" dirty="0"/>
              <a:t>3. </a:t>
            </a:r>
            <a:r>
              <a:rPr lang="zh-CN" altLang="en-US" dirty="0"/>
              <a:t>读取游标中的数据</a:t>
            </a:r>
            <a:endParaRPr lang="en-US" altLang="zh-CN" dirty="0"/>
          </a:p>
          <a:p>
            <a:r>
              <a:rPr lang="zh-CN" altLang="en-US" dirty="0"/>
              <a:t>使用 </a:t>
            </a:r>
            <a:r>
              <a:rPr lang="en-US" altLang="zh-CN" dirty="0"/>
              <a:t>FETCH </a:t>
            </a:r>
            <a:r>
              <a:rPr lang="zh-CN" altLang="en-US" dirty="0"/>
              <a:t>语句可以逐行读取游标工作区中查询结果集中的记录，其语法格式如下：</a:t>
            </a:r>
            <a:endParaRPr lang="en-US" altLang="zh-CN" dirty="0"/>
          </a:p>
        </p:txBody>
      </p:sp>
      <p:pic>
        <p:nvPicPr>
          <p:cNvPr id="8" name="图片占位符 7">
            <a:extLst>
              <a:ext uri="{FF2B5EF4-FFF2-40B4-BE49-F238E27FC236}">
                <a16:creationId xmlns:a16="http://schemas.microsoft.com/office/drawing/2014/main" id="{E2D5DAE3-6097-182A-6010-097F98F65063}"/>
              </a:ext>
            </a:extLst>
          </p:cNvPr>
          <p:cNvPicPr>
            <a:picLocks noGrp="1" noChangeAspect="1"/>
          </p:cNvPicPr>
          <p:nvPr>
            <p:ph type="pic" sz="quarter" idx="12"/>
          </p:nvPr>
        </p:nvPicPr>
        <p:blipFill rotWithShape="1">
          <a:blip r:embed="rId2"/>
          <a:srcRect t="-69160" b="-481204"/>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257164787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DC18E-A853-3A24-E010-8582479D262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3DB5186-439A-0D1A-6EC4-35992075B0AD}"/>
              </a:ext>
            </a:extLst>
          </p:cNvPr>
          <p:cNvSpPr>
            <a:spLocks noGrp="1"/>
          </p:cNvSpPr>
          <p:nvPr>
            <p:ph type="body" sz="quarter" idx="10"/>
          </p:nvPr>
        </p:nvSpPr>
        <p:spPr/>
        <p:txBody>
          <a:bodyPr/>
          <a:lstStyle/>
          <a:p>
            <a:r>
              <a:rPr lang="en-US" altLang="zh-CN" dirty="0"/>
              <a:t>7.5 </a:t>
            </a:r>
            <a:r>
              <a:rPr lang="zh-CN" altLang="en-US" dirty="0"/>
              <a:t>游标</a:t>
            </a:r>
          </a:p>
        </p:txBody>
      </p:sp>
      <p:sp>
        <p:nvSpPr>
          <p:cNvPr id="5" name="文本占位符 4">
            <a:extLst>
              <a:ext uri="{FF2B5EF4-FFF2-40B4-BE49-F238E27FC236}">
                <a16:creationId xmlns:a16="http://schemas.microsoft.com/office/drawing/2014/main" id="{AD1A48CA-8091-B81B-E2B2-0415FC3EE789}"/>
              </a:ext>
            </a:extLst>
          </p:cNvPr>
          <p:cNvSpPr>
            <a:spLocks noGrp="1"/>
          </p:cNvSpPr>
          <p:nvPr>
            <p:ph type="body" sz="quarter" idx="11"/>
          </p:nvPr>
        </p:nvSpPr>
        <p:spPr>
          <a:xfrm>
            <a:off x="173672" y="2092654"/>
            <a:ext cx="11635136" cy="1986891"/>
          </a:xfrm>
        </p:spPr>
        <p:txBody>
          <a:bodyPr/>
          <a:lstStyle/>
          <a:p>
            <a:r>
              <a:rPr lang="en-US" altLang="zh-CN" dirty="0"/>
              <a:t>7.5.2</a:t>
            </a:r>
            <a:r>
              <a:rPr lang="zh-CN" altLang="en-US" dirty="0"/>
              <a:t>　游标操作</a:t>
            </a:r>
          </a:p>
          <a:p>
            <a:r>
              <a:rPr lang="en-US" altLang="zh-CN" dirty="0"/>
              <a:t>5. </a:t>
            </a:r>
            <a:r>
              <a:rPr lang="zh-CN" altLang="en-US" dirty="0"/>
              <a:t>释放游标</a:t>
            </a:r>
            <a:endParaRPr lang="en-US" altLang="zh-CN" dirty="0"/>
          </a:p>
          <a:p>
            <a:r>
              <a:rPr lang="zh-CN" altLang="en-US" dirty="0"/>
              <a:t>关闭游标，游标所占用的资源并不会被释放，还需要使用 </a:t>
            </a:r>
            <a:r>
              <a:rPr lang="en-US" altLang="zh-CN" dirty="0"/>
              <a:t>DEALLOCATE </a:t>
            </a:r>
            <a:r>
              <a:rPr lang="zh-CN" altLang="en-US" dirty="0"/>
              <a:t>语句才能释放游标资源。</a:t>
            </a:r>
            <a:r>
              <a:rPr lang="en-US" altLang="zh-CN" dirty="0"/>
              <a:t>DEALLOCATE </a:t>
            </a:r>
            <a:r>
              <a:rPr lang="zh-CN" altLang="en-US" dirty="0"/>
              <a:t>语句的语法格式如下：</a:t>
            </a:r>
            <a:endParaRPr lang="en-US" altLang="zh-CN" dirty="0"/>
          </a:p>
        </p:txBody>
      </p:sp>
      <p:pic>
        <p:nvPicPr>
          <p:cNvPr id="12" name="图片占位符 11">
            <a:extLst>
              <a:ext uri="{FF2B5EF4-FFF2-40B4-BE49-F238E27FC236}">
                <a16:creationId xmlns:a16="http://schemas.microsoft.com/office/drawing/2014/main" id="{FD184F3F-16F0-062D-E580-097D899BC593}"/>
              </a:ext>
            </a:extLst>
          </p:cNvPr>
          <p:cNvPicPr>
            <a:picLocks noGrp="1" noChangeAspect="1"/>
          </p:cNvPicPr>
          <p:nvPr>
            <p:ph type="pic" sz="quarter" idx="12"/>
          </p:nvPr>
        </p:nvPicPr>
        <p:blipFill rotWithShape="1">
          <a:blip r:embed="rId2"/>
          <a:srcRect t="-83340" b="-453400"/>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8930855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30EA8-F1CD-DE30-5080-403F7A0E12F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42A5CFC-3A5A-C6E0-0500-10985DB2C7B2}"/>
              </a:ext>
            </a:extLst>
          </p:cNvPr>
          <p:cNvSpPr>
            <a:spLocks noGrp="1"/>
          </p:cNvSpPr>
          <p:nvPr>
            <p:ph type="body" sz="quarter" idx="10"/>
          </p:nvPr>
        </p:nvSpPr>
        <p:spPr/>
        <p:txBody>
          <a:bodyPr/>
          <a:lstStyle/>
          <a:p>
            <a:r>
              <a:rPr lang="en-US" altLang="zh-CN" dirty="0"/>
              <a:t>2.2 </a:t>
            </a:r>
            <a:r>
              <a:rPr lang="zh-CN" altLang="en-US" dirty="0"/>
              <a:t>概念设计</a:t>
            </a:r>
            <a:endParaRPr lang="en-US" altLang="zh-CN" dirty="0"/>
          </a:p>
        </p:txBody>
      </p:sp>
      <p:sp>
        <p:nvSpPr>
          <p:cNvPr id="5" name="文本占位符 4">
            <a:extLst>
              <a:ext uri="{FF2B5EF4-FFF2-40B4-BE49-F238E27FC236}">
                <a16:creationId xmlns:a16="http://schemas.microsoft.com/office/drawing/2014/main" id="{B1D3FBDC-BEA8-23EB-D641-F6F9344D670C}"/>
              </a:ext>
            </a:extLst>
          </p:cNvPr>
          <p:cNvSpPr>
            <a:spLocks noGrp="1"/>
          </p:cNvSpPr>
          <p:nvPr>
            <p:ph type="body" sz="quarter" idx="11"/>
          </p:nvPr>
        </p:nvSpPr>
        <p:spPr>
          <a:xfrm>
            <a:off x="193192" y="1084467"/>
            <a:ext cx="5623146" cy="5404172"/>
          </a:xfrm>
        </p:spPr>
        <p:txBody>
          <a:bodyPr/>
          <a:lstStyle/>
          <a:p>
            <a:r>
              <a:rPr lang="en-US" altLang="zh-CN" dirty="0"/>
              <a:t>2.2.2</a:t>
            </a:r>
            <a:r>
              <a:rPr lang="zh-CN" altLang="en-US" dirty="0"/>
              <a:t>　概念设计的步骤</a:t>
            </a:r>
            <a:endParaRPr lang="en-US" altLang="zh-CN" dirty="0"/>
          </a:p>
          <a:p>
            <a:r>
              <a:rPr lang="en-US" altLang="zh-CN" dirty="0"/>
              <a:t>2. </a:t>
            </a:r>
            <a:r>
              <a:rPr lang="zh-CN" altLang="en-US" dirty="0"/>
              <a:t>全局 </a:t>
            </a:r>
            <a:r>
              <a:rPr lang="en-US" altLang="zh-CN" dirty="0"/>
              <a:t>E-R </a:t>
            </a:r>
            <a:r>
              <a:rPr lang="zh-CN" altLang="en-US" dirty="0"/>
              <a:t>模型设计</a:t>
            </a:r>
            <a:endParaRPr lang="en-US" altLang="zh-CN" dirty="0"/>
          </a:p>
          <a:p>
            <a:r>
              <a:rPr lang="zh-CN" altLang="en-US" dirty="0"/>
              <a:t>在完成所有局部 </a:t>
            </a:r>
            <a:r>
              <a:rPr lang="en-US" altLang="zh-CN" dirty="0"/>
              <a:t>E-R </a:t>
            </a:r>
            <a:r>
              <a:rPr lang="zh-CN" altLang="en-US" dirty="0"/>
              <a:t>模型的设计后，需要将它们综合成一个全局概念结构。全局概念结构需要支持所有局部 </a:t>
            </a:r>
            <a:r>
              <a:rPr lang="en-US" altLang="zh-CN" dirty="0"/>
              <a:t>E-R </a:t>
            </a:r>
            <a:r>
              <a:rPr lang="zh-CN" altLang="en-US" dirty="0"/>
              <a:t>模型，并且必须呈现出一个完整、一致的数据库概念结构。</a:t>
            </a:r>
            <a:endParaRPr lang="en-US" altLang="zh-CN" dirty="0"/>
          </a:p>
          <a:p>
            <a:r>
              <a:rPr lang="zh-CN" altLang="en-US" dirty="0"/>
              <a:t>（</a:t>
            </a:r>
            <a:r>
              <a:rPr lang="en-US" altLang="zh-CN" dirty="0"/>
              <a:t>1</a:t>
            </a:r>
            <a:r>
              <a:rPr lang="zh-CN" altLang="en-US" dirty="0"/>
              <a:t>）确定公共实体。</a:t>
            </a:r>
            <a:endParaRPr lang="en-US" altLang="zh-CN" dirty="0"/>
          </a:p>
          <a:p>
            <a:r>
              <a:rPr lang="zh-CN" altLang="pt-BR" dirty="0"/>
              <a:t>（</a:t>
            </a:r>
            <a:r>
              <a:rPr lang="pt-BR" altLang="zh-CN" dirty="0"/>
              <a:t>2</a:t>
            </a:r>
            <a:r>
              <a:rPr lang="zh-CN" altLang="pt-BR" dirty="0"/>
              <a:t>）合并局部 </a:t>
            </a:r>
            <a:r>
              <a:rPr lang="pt-BR" altLang="zh-CN" dirty="0"/>
              <a:t>E-R </a:t>
            </a:r>
            <a:r>
              <a:rPr lang="zh-CN" altLang="pt-BR" dirty="0"/>
              <a:t>模型。</a:t>
            </a:r>
            <a:endParaRPr lang="en-US" altLang="zh-CN" dirty="0"/>
          </a:p>
          <a:p>
            <a:r>
              <a:rPr lang="zh-CN" altLang="en-US" dirty="0"/>
              <a:t>（</a:t>
            </a:r>
            <a:r>
              <a:rPr lang="en-US" altLang="zh-CN" dirty="0"/>
              <a:t>3</a:t>
            </a:r>
            <a:r>
              <a:rPr lang="zh-CN" altLang="en-US" dirty="0"/>
              <a:t>）解决冲突。</a:t>
            </a:r>
            <a:endParaRPr lang="en-US" altLang="zh-CN" dirty="0"/>
          </a:p>
          <a:p>
            <a:r>
              <a:rPr lang="zh-CN" altLang="pt-BR" dirty="0"/>
              <a:t>（</a:t>
            </a:r>
            <a:r>
              <a:rPr lang="pt-BR" altLang="zh-CN" dirty="0"/>
              <a:t>4</a:t>
            </a:r>
            <a:r>
              <a:rPr lang="zh-CN" altLang="pt-BR" dirty="0"/>
              <a:t>）全局 </a:t>
            </a:r>
            <a:r>
              <a:rPr lang="pt-BR" altLang="zh-CN" dirty="0"/>
              <a:t>E-R </a:t>
            </a:r>
            <a:r>
              <a:rPr lang="zh-CN" altLang="pt-BR" dirty="0"/>
              <a:t>模型的优化。</a:t>
            </a:r>
            <a:endParaRPr lang="en-US" altLang="zh-CN" dirty="0"/>
          </a:p>
        </p:txBody>
      </p:sp>
      <p:pic>
        <p:nvPicPr>
          <p:cNvPr id="6" name="图片占位符 5">
            <a:extLst>
              <a:ext uri="{FF2B5EF4-FFF2-40B4-BE49-F238E27FC236}">
                <a16:creationId xmlns:a16="http://schemas.microsoft.com/office/drawing/2014/main" id="{A929CA66-2DD4-F3B8-9BE5-3FC2672D687D}"/>
              </a:ext>
            </a:extLst>
          </p:cNvPr>
          <p:cNvPicPr>
            <a:picLocks noGrp="1" noChangeAspect="1"/>
          </p:cNvPicPr>
          <p:nvPr>
            <p:ph type="pic" sz="quarter" idx="12"/>
          </p:nvPr>
        </p:nvPicPr>
        <p:blipFill rotWithShape="1">
          <a:blip r:embed="rId2"/>
          <a:srcRect t="-42022" b="-42022"/>
          <a:stretch>
            <a:fillRect/>
          </a:stretch>
        </p:blipFill>
        <p:spPr>
          <a:prstGeom prst="rect">
            <a:avLst/>
          </a:prstGeom>
        </p:spPr>
      </p:pic>
    </p:spTree>
    <p:extLst>
      <p:ext uri="{BB962C8B-B14F-4D97-AF65-F5344CB8AC3E}">
        <p14:creationId xmlns:p14="http://schemas.microsoft.com/office/powerpoint/2010/main" val="331390664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C3BBA-B42B-42A3-D1DE-7CB008DECF9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2C089AE-9A1B-337B-24C9-CC9344FAB0D6}"/>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5EE2714E-D55F-59FF-91D2-51E83458265C}"/>
              </a:ext>
            </a:extLst>
          </p:cNvPr>
          <p:cNvSpPr>
            <a:spLocks noGrp="1"/>
          </p:cNvSpPr>
          <p:nvPr>
            <p:ph type="body" sz="quarter" idx="11"/>
          </p:nvPr>
        </p:nvSpPr>
        <p:spPr>
          <a:xfrm>
            <a:off x="193192" y="1087512"/>
            <a:ext cx="11635136" cy="5398081"/>
          </a:xfrm>
        </p:spPr>
        <p:txBody>
          <a:bodyPr/>
          <a:lstStyle/>
          <a:p>
            <a:r>
              <a:rPr lang="en-US" altLang="zh-CN" dirty="0"/>
              <a:t>7.6.1</a:t>
            </a:r>
            <a:r>
              <a:rPr lang="zh-CN" altLang="en-US" dirty="0"/>
              <a:t>　批处理</a:t>
            </a:r>
            <a:endParaRPr lang="en-US" altLang="zh-CN" dirty="0"/>
          </a:p>
          <a:p>
            <a:r>
              <a:rPr lang="en-US" altLang="zh-CN" dirty="0"/>
              <a:t>1. </a:t>
            </a:r>
            <a:r>
              <a:rPr lang="zh-CN" altLang="en-US" dirty="0"/>
              <a:t>批处理中的错误分类</a:t>
            </a:r>
            <a:endParaRPr lang="en-US" altLang="zh-CN" dirty="0"/>
          </a:p>
          <a:p>
            <a:r>
              <a:rPr lang="zh-CN" altLang="en-US" dirty="0"/>
              <a:t>批处理中的错误分为两类：语法错误和运行时错误。如果查询分析器发现一个语法错误，那么批处理的处理过程会被立即取消。因为语法检查发生在批处理编译或者执行之前，所以发生在语法检查期间的一个错误意味着批处理还没有被执行，无论语法错误发生在批处理语句中的什么位置。</a:t>
            </a:r>
          </a:p>
          <a:p>
            <a:r>
              <a:rPr lang="zh-CN" altLang="en-US" dirty="0"/>
              <a:t>运行时错误与语法错误有很大的不同，因为在遇到运行时错误之前所有语句都已被执行，所以除非是未提交事务的一部分，否则这些语句所做的任何操作都已经完成了。一般而言，运行时错误将终止从错误发生的地方到批处理末端的执行，下一个批处理将不受影响。唯一例外的情况是批处理位于事务中，并且运行时错误导致事务回滚。在这种情况下，所有运行时错误之前执行的未提交数据修改都将回滚。</a:t>
            </a:r>
          </a:p>
        </p:txBody>
      </p:sp>
    </p:spTree>
    <p:extLst>
      <p:ext uri="{BB962C8B-B14F-4D97-AF65-F5344CB8AC3E}">
        <p14:creationId xmlns:p14="http://schemas.microsoft.com/office/powerpoint/2010/main" val="324056805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A08D1-9EC3-1556-982E-599C92FCB0A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20A5093-5A8A-AC41-47D5-E8958862972C}"/>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78160A65-4C31-F6FD-14B1-9360C8B4C215}"/>
              </a:ext>
            </a:extLst>
          </p:cNvPr>
          <p:cNvSpPr>
            <a:spLocks noGrp="1"/>
          </p:cNvSpPr>
          <p:nvPr>
            <p:ph type="body" sz="quarter" idx="11"/>
          </p:nvPr>
        </p:nvSpPr>
        <p:spPr>
          <a:xfrm>
            <a:off x="193192" y="2305795"/>
            <a:ext cx="11635136" cy="2961516"/>
          </a:xfrm>
        </p:spPr>
        <p:txBody>
          <a:bodyPr/>
          <a:lstStyle/>
          <a:p>
            <a:r>
              <a:rPr lang="en-US" altLang="zh-CN" dirty="0"/>
              <a:t>7.6.1</a:t>
            </a:r>
            <a:r>
              <a:rPr lang="zh-CN" altLang="en-US" dirty="0"/>
              <a:t>　批处理</a:t>
            </a:r>
            <a:endParaRPr lang="en-US" altLang="zh-CN" dirty="0"/>
          </a:p>
          <a:p>
            <a:r>
              <a:rPr lang="en-US" altLang="zh-CN" dirty="0"/>
              <a:t>1. </a:t>
            </a:r>
            <a:r>
              <a:rPr lang="zh-CN" altLang="en-US" dirty="0"/>
              <a:t>批处理中的错误分类</a:t>
            </a:r>
            <a:endParaRPr lang="en-US" altLang="zh-CN" dirty="0"/>
          </a:p>
          <a:p>
            <a:r>
              <a:rPr lang="zh-CN" altLang="en-US" dirty="0"/>
              <a:t>需要注意的是，在运行阶段发生的错误（如算术溢出或约束冲突等），其停止处与后续语句的执行视不同情况而定。大多数运行时错误将停止执行批处理中的当前语句及其后的语句，但有些运行时错误（如违反约束）仅停止执行当前语句，而继续执行批处理中的其他语句。</a:t>
            </a:r>
            <a:endParaRPr lang="en-US" altLang="zh-CN" dirty="0"/>
          </a:p>
        </p:txBody>
      </p:sp>
    </p:spTree>
    <p:extLst>
      <p:ext uri="{BB962C8B-B14F-4D97-AF65-F5344CB8AC3E}">
        <p14:creationId xmlns:p14="http://schemas.microsoft.com/office/powerpoint/2010/main" val="219909412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0A198-EF09-8257-B301-B97F43920A9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6421E09-0FD5-E0E8-C075-E855929F5A9E}"/>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D8719291-3550-178E-188B-678788A66D1B}"/>
              </a:ext>
            </a:extLst>
          </p:cNvPr>
          <p:cNvSpPr>
            <a:spLocks noGrp="1"/>
          </p:cNvSpPr>
          <p:nvPr>
            <p:ph type="body" sz="quarter" idx="11"/>
          </p:nvPr>
        </p:nvSpPr>
        <p:spPr>
          <a:xfrm>
            <a:off x="193192" y="2062139"/>
            <a:ext cx="11635136" cy="3448829"/>
          </a:xfrm>
        </p:spPr>
        <p:txBody>
          <a:bodyPr/>
          <a:lstStyle/>
          <a:p>
            <a:r>
              <a:rPr lang="en-US" altLang="zh-CN" dirty="0"/>
              <a:t>7.6.1</a:t>
            </a:r>
            <a:r>
              <a:rPr lang="zh-CN" altLang="en-US" dirty="0"/>
              <a:t>　批处理</a:t>
            </a:r>
            <a:endParaRPr lang="en-US" altLang="zh-CN" dirty="0"/>
          </a:p>
          <a:p>
            <a:r>
              <a:rPr lang="en-US" altLang="zh-CN" dirty="0"/>
              <a:t>2. </a:t>
            </a:r>
            <a:r>
              <a:rPr lang="zh-CN" altLang="en-US" dirty="0"/>
              <a:t>批处理的规则</a:t>
            </a:r>
            <a:endParaRPr lang="en-US" altLang="zh-CN" dirty="0"/>
          </a:p>
          <a:p>
            <a:r>
              <a:rPr lang="en-US" altLang="zh-CN" dirty="0"/>
              <a:t>SQL Server </a:t>
            </a:r>
            <a:r>
              <a:rPr lang="zh-CN" altLang="en-US" dirty="0"/>
              <a:t>中的批处理需要遵循以下规则。</a:t>
            </a:r>
            <a:endParaRPr lang="en-US" altLang="zh-CN" dirty="0"/>
          </a:p>
          <a:p>
            <a:r>
              <a:rPr lang="zh-CN" altLang="en-US" dirty="0"/>
              <a:t>（</a:t>
            </a:r>
            <a:r>
              <a:rPr lang="en-US" altLang="zh-CN" dirty="0"/>
              <a:t>1</a:t>
            </a:r>
            <a:r>
              <a:rPr lang="zh-CN" altLang="en-US" dirty="0"/>
              <a:t>）创建默认（</a:t>
            </a:r>
            <a:r>
              <a:rPr lang="en-US" altLang="zh-CN" dirty="0"/>
              <a:t>CREATE DEFAULT</a:t>
            </a:r>
            <a:r>
              <a:rPr lang="zh-CN" altLang="en-US" dirty="0"/>
              <a:t>）、创建函数（</a:t>
            </a:r>
            <a:r>
              <a:rPr lang="en-US" altLang="zh-CN" dirty="0"/>
              <a:t>CREATE FUNCTION</a:t>
            </a:r>
            <a:r>
              <a:rPr lang="zh-CN" altLang="en-US" dirty="0"/>
              <a:t>）、创建过程（</a:t>
            </a:r>
            <a:r>
              <a:rPr lang="en-US" altLang="zh-CN" dirty="0"/>
              <a:t>CREATE PROCEDURE</a:t>
            </a:r>
            <a:r>
              <a:rPr lang="zh-CN" altLang="en-US" dirty="0"/>
              <a:t>）、创建规则（</a:t>
            </a:r>
            <a:r>
              <a:rPr lang="en-US" altLang="zh-CN" dirty="0"/>
              <a:t>CREATE RULE</a:t>
            </a:r>
            <a:r>
              <a:rPr lang="zh-CN" altLang="en-US" dirty="0"/>
              <a:t>）、创建模式（</a:t>
            </a:r>
            <a:r>
              <a:rPr lang="en-US" altLang="zh-CN" dirty="0"/>
              <a:t>CREATE SCHEMA</a:t>
            </a:r>
            <a:r>
              <a:rPr lang="zh-CN" altLang="en-US" dirty="0"/>
              <a:t>）、创建触发器（</a:t>
            </a:r>
            <a:r>
              <a:rPr lang="en-US" altLang="zh-CN" dirty="0"/>
              <a:t>CREATE TRIGGER</a:t>
            </a:r>
            <a:r>
              <a:rPr lang="zh-CN" altLang="en-US" dirty="0"/>
              <a:t>）、创建视图（</a:t>
            </a:r>
            <a:r>
              <a:rPr lang="en-US" altLang="zh-CN" dirty="0"/>
              <a:t>CREATE VIEW</a:t>
            </a:r>
            <a:r>
              <a:rPr lang="zh-CN" altLang="en-US" dirty="0"/>
              <a:t>）语句不能在批处理中与其他语句组合使用。</a:t>
            </a:r>
            <a:endParaRPr lang="en-US" altLang="zh-CN" dirty="0"/>
          </a:p>
        </p:txBody>
      </p:sp>
    </p:spTree>
    <p:extLst>
      <p:ext uri="{BB962C8B-B14F-4D97-AF65-F5344CB8AC3E}">
        <p14:creationId xmlns:p14="http://schemas.microsoft.com/office/powerpoint/2010/main" val="15262907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546D8-AD09-AA0B-B58D-F0234939A2D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D398D99-781A-5B8D-B1FB-6BF63B17F834}"/>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5568A011-10B4-7064-2B4A-40BF58C135CE}"/>
              </a:ext>
            </a:extLst>
          </p:cNvPr>
          <p:cNvSpPr>
            <a:spLocks noGrp="1"/>
          </p:cNvSpPr>
          <p:nvPr>
            <p:ph type="body" sz="quarter" idx="11"/>
          </p:nvPr>
        </p:nvSpPr>
        <p:spPr>
          <a:xfrm>
            <a:off x="193192" y="2549452"/>
            <a:ext cx="11635136" cy="2474203"/>
          </a:xfrm>
        </p:spPr>
        <p:txBody>
          <a:bodyPr/>
          <a:lstStyle/>
          <a:p>
            <a:r>
              <a:rPr lang="en-US" altLang="zh-CN" dirty="0"/>
              <a:t>7.6.1</a:t>
            </a:r>
            <a:r>
              <a:rPr lang="zh-CN" altLang="en-US" dirty="0"/>
              <a:t>　批处理</a:t>
            </a:r>
            <a:endParaRPr lang="en-US" altLang="zh-CN" dirty="0"/>
          </a:p>
          <a:p>
            <a:r>
              <a:rPr lang="en-US" altLang="zh-CN" dirty="0"/>
              <a:t>2. </a:t>
            </a:r>
            <a:r>
              <a:rPr lang="zh-CN" altLang="en-US" dirty="0"/>
              <a:t>批处理的规则</a:t>
            </a:r>
            <a:endParaRPr lang="en-US" altLang="zh-CN" dirty="0"/>
          </a:p>
          <a:p>
            <a:r>
              <a:rPr lang="en-US" altLang="zh-CN" dirty="0"/>
              <a:t>SQL Server </a:t>
            </a:r>
            <a:r>
              <a:rPr lang="zh-CN" altLang="en-US" dirty="0"/>
              <a:t>中的批处理需要遵循以下规则。</a:t>
            </a:r>
            <a:endParaRPr lang="en-US" altLang="zh-CN" dirty="0"/>
          </a:p>
          <a:p>
            <a:r>
              <a:rPr lang="zh-CN" altLang="en-US" dirty="0"/>
              <a:t>（</a:t>
            </a:r>
            <a:r>
              <a:rPr lang="en-US" altLang="zh-CN" dirty="0"/>
              <a:t>2</a:t>
            </a:r>
            <a:r>
              <a:rPr lang="zh-CN" altLang="en-US" dirty="0"/>
              <a:t>）批处理必须以 </a:t>
            </a:r>
            <a:r>
              <a:rPr lang="en-US" altLang="zh-CN" dirty="0"/>
              <a:t>CREATE </a:t>
            </a:r>
            <a:r>
              <a:rPr lang="zh-CN" altLang="en-US" dirty="0"/>
              <a:t>语句开始，所有跟在该批处理之后的其他语句将被解释为第一个 </a:t>
            </a:r>
            <a:r>
              <a:rPr lang="en-US" altLang="zh-CN" dirty="0"/>
              <a:t>CREATE </a:t>
            </a:r>
            <a:r>
              <a:rPr lang="zh-CN" altLang="en-US" dirty="0"/>
              <a:t>语句定义的一部分。</a:t>
            </a:r>
            <a:endParaRPr lang="en-US" altLang="zh-CN" dirty="0"/>
          </a:p>
        </p:txBody>
      </p:sp>
    </p:spTree>
    <p:extLst>
      <p:ext uri="{BB962C8B-B14F-4D97-AF65-F5344CB8AC3E}">
        <p14:creationId xmlns:p14="http://schemas.microsoft.com/office/powerpoint/2010/main" val="184309769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87FE4-9941-C86F-FF52-D4F2E70EA8A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BC63DED-5DA9-049C-281A-78F0C7072021}"/>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83E420C1-1E56-BBCA-67EA-042AF1962278}"/>
              </a:ext>
            </a:extLst>
          </p:cNvPr>
          <p:cNvSpPr>
            <a:spLocks noGrp="1"/>
          </p:cNvSpPr>
          <p:nvPr>
            <p:ph type="body" sz="quarter" idx="11"/>
          </p:nvPr>
        </p:nvSpPr>
        <p:spPr>
          <a:xfrm>
            <a:off x="193192" y="2305796"/>
            <a:ext cx="11635136" cy="2961516"/>
          </a:xfrm>
        </p:spPr>
        <p:txBody>
          <a:bodyPr/>
          <a:lstStyle/>
          <a:p>
            <a:r>
              <a:rPr lang="en-US" altLang="zh-CN" dirty="0"/>
              <a:t>7.6.1</a:t>
            </a:r>
            <a:r>
              <a:rPr lang="zh-CN" altLang="en-US" dirty="0"/>
              <a:t>　批处理</a:t>
            </a:r>
            <a:endParaRPr lang="en-US" altLang="zh-CN" dirty="0"/>
          </a:p>
          <a:p>
            <a:r>
              <a:rPr lang="en-US" altLang="zh-CN" dirty="0"/>
              <a:t>2. </a:t>
            </a:r>
            <a:r>
              <a:rPr lang="zh-CN" altLang="en-US" dirty="0"/>
              <a:t>批处理的规则</a:t>
            </a:r>
            <a:endParaRPr lang="en-US" altLang="zh-CN" dirty="0"/>
          </a:p>
          <a:p>
            <a:r>
              <a:rPr lang="en-US" altLang="zh-CN" dirty="0"/>
              <a:t>SQL Server </a:t>
            </a:r>
            <a:r>
              <a:rPr lang="zh-CN" altLang="en-US" dirty="0"/>
              <a:t>中的批处理需要遵循以下规则。</a:t>
            </a:r>
            <a:endParaRPr lang="en-US" altLang="zh-CN" dirty="0"/>
          </a:p>
          <a:p>
            <a:r>
              <a:rPr lang="zh-CN" altLang="en-US" dirty="0"/>
              <a:t>（</a:t>
            </a:r>
            <a:r>
              <a:rPr lang="en-US" altLang="zh-CN" dirty="0"/>
              <a:t>3</a:t>
            </a:r>
            <a:r>
              <a:rPr lang="zh-CN" altLang="en-US" dirty="0"/>
              <a:t>）不能在同一个批处理中更改表结构（如修改字段名、新增字段、新增或更改约束等），然后引用新列。因为 </a:t>
            </a:r>
            <a:r>
              <a:rPr lang="en-US" altLang="zh-CN" dirty="0"/>
              <a:t>SQL Server </a:t>
            </a:r>
            <a:r>
              <a:rPr lang="zh-CN" altLang="en-US" dirty="0"/>
              <a:t>可能还不知道架构定义发生了变化，从而导致解析错误。</a:t>
            </a:r>
            <a:endParaRPr lang="en-US" altLang="zh-CN" dirty="0"/>
          </a:p>
        </p:txBody>
      </p:sp>
    </p:spTree>
    <p:extLst>
      <p:ext uri="{BB962C8B-B14F-4D97-AF65-F5344CB8AC3E}">
        <p14:creationId xmlns:p14="http://schemas.microsoft.com/office/powerpoint/2010/main" val="61753799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AC03F-E73E-97B3-E6EB-68383D07D72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ED18F84-C909-1D39-5994-9D7CC5F39CBE}"/>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CAD0ED3D-4BF9-3E3C-D3AF-6CBA962E1693}"/>
              </a:ext>
            </a:extLst>
          </p:cNvPr>
          <p:cNvSpPr>
            <a:spLocks noGrp="1"/>
          </p:cNvSpPr>
          <p:nvPr>
            <p:ph type="body" sz="quarter" idx="11"/>
          </p:nvPr>
        </p:nvSpPr>
        <p:spPr>
          <a:xfrm>
            <a:off x="193192" y="2793108"/>
            <a:ext cx="11635136" cy="1986891"/>
          </a:xfrm>
        </p:spPr>
        <p:txBody>
          <a:bodyPr/>
          <a:lstStyle/>
          <a:p>
            <a:r>
              <a:rPr lang="en-US" altLang="zh-CN" dirty="0"/>
              <a:t>7.6.1</a:t>
            </a:r>
            <a:r>
              <a:rPr lang="zh-CN" altLang="en-US" dirty="0"/>
              <a:t>　批处理</a:t>
            </a:r>
            <a:endParaRPr lang="en-US" altLang="zh-CN" dirty="0"/>
          </a:p>
          <a:p>
            <a:r>
              <a:rPr lang="en-US" altLang="zh-CN" dirty="0"/>
              <a:t>2. </a:t>
            </a:r>
            <a:r>
              <a:rPr lang="zh-CN" altLang="en-US" dirty="0"/>
              <a:t>批处理的规则</a:t>
            </a:r>
            <a:endParaRPr lang="en-US" altLang="zh-CN" dirty="0"/>
          </a:p>
          <a:p>
            <a:r>
              <a:rPr lang="en-US" altLang="zh-CN" dirty="0"/>
              <a:t>SQL Server </a:t>
            </a:r>
            <a:r>
              <a:rPr lang="zh-CN" altLang="en-US" dirty="0"/>
              <a:t>中的批处理需要遵循以下规则。</a:t>
            </a:r>
            <a:endParaRPr lang="en-US" altLang="zh-CN" dirty="0"/>
          </a:p>
          <a:p>
            <a:r>
              <a:rPr lang="zh-CN" altLang="en-US" dirty="0"/>
              <a:t>（</a:t>
            </a:r>
            <a:r>
              <a:rPr lang="en-US" altLang="zh-CN" dirty="0"/>
              <a:t>4</a:t>
            </a:r>
            <a:r>
              <a:rPr lang="zh-CN" altLang="en-US" dirty="0"/>
              <a:t>）不能在同一个批处理中删除一个对象之后再次引用该对象。</a:t>
            </a:r>
          </a:p>
        </p:txBody>
      </p:sp>
    </p:spTree>
    <p:extLst>
      <p:ext uri="{BB962C8B-B14F-4D97-AF65-F5344CB8AC3E}">
        <p14:creationId xmlns:p14="http://schemas.microsoft.com/office/powerpoint/2010/main" val="285080944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EAD9C-71C0-AC0D-6E8D-C024A133EEF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C442F65-7359-198A-E61C-C5B447D1EB3C}"/>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774F5D90-E82B-CE45-8D3A-B2F5BD59C9D9}"/>
              </a:ext>
            </a:extLst>
          </p:cNvPr>
          <p:cNvSpPr>
            <a:spLocks noGrp="1"/>
          </p:cNvSpPr>
          <p:nvPr>
            <p:ph type="body" sz="quarter" idx="11"/>
          </p:nvPr>
        </p:nvSpPr>
        <p:spPr>
          <a:xfrm>
            <a:off x="193192" y="2549452"/>
            <a:ext cx="11635136" cy="2474203"/>
          </a:xfrm>
        </p:spPr>
        <p:txBody>
          <a:bodyPr/>
          <a:lstStyle/>
          <a:p>
            <a:r>
              <a:rPr lang="en-US" altLang="zh-CN" dirty="0"/>
              <a:t>7.6.1</a:t>
            </a:r>
            <a:r>
              <a:rPr lang="zh-CN" altLang="en-US" dirty="0"/>
              <a:t>　批处理</a:t>
            </a:r>
            <a:endParaRPr lang="en-US" altLang="zh-CN" dirty="0"/>
          </a:p>
          <a:p>
            <a:r>
              <a:rPr lang="en-US" altLang="zh-CN" dirty="0"/>
              <a:t>2. </a:t>
            </a:r>
            <a:r>
              <a:rPr lang="zh-CN" altLang="en-US" dirty="0"/>
              <a:t>批处理的规则</a:t>
            </a:r>
            <a:endParaRPr lang="en-US" altLang="zh-CN" dirty="0"/>
          </a:p>
          <a:p>
            <a:r>
              <a:rPr lang="en-US" altLang="zh-CN" dirty="0"/>
              <a:t>SQL Server </a:t>
            </a:r>
            <a:r>
              <a:rPr lang="zh-CN" altLang="en-US" dirty="0"/>
              <a:t>中的批处理需要遵循以下规则。</a:t>
            </a:r>
            <a:endParaRPr lang="en-US" altLang="zh-CN" dirty="0"/>
          </a:p>
          <a:p>
            <a:r>
              <a:rPr lang="zh-CN" altLang="en-US" dirty="0"/>
              <a:t>（</a:t>
            </a:r>
            <a:r>
              <a:rPr lang="en-US" altLang="zh-CN" dirty="0"/>
              <a:t>5</a:t>
            </a:r>
            <a:r>
              <a:rPr lang="zh-CN" altLang="en-US" dirty="0"/>
              <a:t>）不可以将规则和默认值绑定到表字段或自定义字段之后，立即在同一个批处理中使用。</a:t>
            </a:r>
          </a:p>
        </p:txBody>
      </p:sp>
    </p:spTree>
    <p:extLst>
      <p:ext uri="{BB962C8B-B14F-4D97-AF65-F5344CB8AC3E}">
        <p14:creationId xmlns:p14="http://schemas.microsoft.com/office/powerpoint/2010/main" val="330104205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CE7C3-9643-A521-40E6-43B7DF281ED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60441F4-0E88-6FF4-1FF0-132EC0841852}"/>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C56A6CD2-AEE4-C659-903F-F61FAFB9C264}"/>
              </a:ext>
            </a:extLst>
          </p:cNvPr>
          <p:cNvSpPr>
            <a:spLocks noGrp="1"/>
          </p:cNvSpPr>
          <p:nvPr>
            <p:ph type="body" sz="quarter" idx="11"/>
          </p:nvPr>
        </p:nvSpPr>
        <p:spPr>
          <a:xfrm>
            <a:off x="193192" y="2793108"/>
            <a:ext cx="11635136" cy="1986891"/>
          </a:xfrm>
        </p:spPr>
        <p:txBody>
          <a:bodyPr/>
          <a:lstStyle/>
          <a:p>
            <a:r>
              <a:rPr lang="en-US" altLang="zh-CN" dirty="0"/>
              <a:t>7.6.1</a:t>
            </a:r>
            <a:r>
              <a:rPr lang="zh-CN" altLang="en-US" dirty="0"/>
              <a:t>　批处理</a:t>
            </a:r>
            <a:endParaRPr lang="en-US" altLang="zh-CN" dirty="0"/>
          </a:p>
          <a:p>
            <a:r>
              <a:rPr lang="en-US" altLang="zh-CN" dirty="0"/>
              <a:t>2. </a:t>
            </a:r>
            <a:r>
              <a:rPr lang="zh-CN" altLang="en-US" dirty="0"/>
              <a:t>批处理的规则</a:t>
            </a:r>
            <a:endParaRPr lang="en-US" altLang="zh-CN" dirty="0"/>
          </a:p>
          <a:p>
            <a:r>
              <a:rPr lang="en-US" altLang="zh-CN" dirty="0"/>
              <a:t>SQL Server </a:t>
            </a:r>
            <a:r>
              <a:rPr lang="zh-CN" altLang="en-US" dirty="0"/>
              <a:t>中的批处理需要遵循以下规则。</a:t>
            </a:r>
            <a:endParaRPr lang="en-US" altLang="zh-CN" dirty="0"/>
          </a:p>
          <a:p>
            <a:r>
              <a:rPr lang="zh-CN" altLang="en-US" dirty="0"/>
              <a:t>（</a:t>
            </a:r>
            <a:r>
              <a:rPr lang="en-US" altLang="zh-CN" dirty="0"/>
              <a:t>6</a:t>
            </a:r>
            <a:r>
              <a:rPr lang="zh-CN" altLang="en-US" dirty="0"/>
              <a:t>）使用 </a:t>
            </a:r>
            <a:r>
              <a:rPr lang="en-US" altLang="zh-CN" dirty="0"/>
              <a:t>SET </a:t>
            </a:r>
            <a:r>
              <a:rPr lang="zh-CN" altLang="en-US" dirty="0"/>
              <a:t>语句设置的某些选项不能应用于同一个批处理中的查询。</a:t>
            </a:r>
          </a:p>
        </p:txBody>
      </p:sp>
    </p:spTree>
    <p:extLst>
      <p:ext uri="{BB962C8B-B14F-4D97-AF65-F5344CB8AC3E}">
        <p14:creationId xmlns:p14="http://schemas.microsoft.com/office/powerpoint/2010/main" val="100897101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8EA18-4552-43DA-AD80-0419EC20D70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8A1BA15-55F7-CBE2-B88C-20FC1560B0D2}"/>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64991570-69F5-F223-B006-6BA58255BB4D}"/>
              </a:ext>
            </a:extLst>
          </p:cNvPr>
          <p:cNvSpPr>
            <a:spLocks noGrp="1"/>
          </p:cNvSpPr>
          <p:nvPr>
            <p:ph type="body" sz="quarter" idx="11"/>
          </p:nvPr>
        </p:nvSpPr>
        <p:spPr>
          <a:xfrm>
            <a:off x="193192" y="2549452"/>
            <a:ext cx="11635136" cy="2474203"/>
          </a:xfrm>
        </p:spPr>
        <p:txBody>
          <a:bodyPr/>
          <a:lstStyle/>
          <a:p>
            <a:r>
              <a:rPr lang="en-US" altLang="zh-CN" dirty="0"/>
              <a:t>7.6.1</a:t>
            </a:r>
            <a:r>
              <a:rPr lang="zh-CN" altLang="en-US" dirty="0"/>
              <a:t>　批处理</a:t>
            </a:r>
            <a:endParaRPr lang="en-US" altLang="zh-CN" dirty="0"/>
          </a:p>
          <a:p>
            <a:r>
              <a:rPr lang="en-US" altLang="zh-CN" dirty="0"/>
              <a:t>2. </a:t>
            </a:r>
            <a:r>
              <a:rPr lang="zh-CN" altLang="en-US" dirty="0"/>
              <a:t>批处理的规则</a:t>
            </a:r>
            <a:endParaRPr lang="en-US" altLang="zh-CN" dirty="0"/>
          </a:p>
          <a:p>
            <a:r>
              <a:rPr lang="en-US" altLang="zh-CN" dirty="0"/>
              <a:t>SQL Server </a:t>
            </a:r>
            <a:r>
              <a:rPr lang="zh-CN" altLang="en-US" dirty="0"/>
              <a:t>中的批处理需要遵循以下规则。</a:t>
            </a:r>
            <a:endParaRPr lang="en-US" altLang="zh-CN" dirty="0"/>
          </a:p>
          <a:p>
            <a:r>
              <a:rPr lang="zh-CN" altLang="en-US" dirty="0"/>
              <a:t>（</a:t>
            </a:r>
            <a:r>
              <a:rPr lang="en-US" altLang="zh-CN" dirty="0"/>
              <a:t>7</a:t>
            </a:r>
            <a:r>
              <a:rPr lang="zh-CN" altLang="en-US" dirty="0"/>
              <a:t>）如果批处理中的第一条语句是执行某个存储过程的 </a:t>
            </a:r>
            <a:r>
              <a:rPr lang="en-US" altLang="zh-CN" dirty="0"/>
              <a:t>EXECUTE </a:t>
            </a:r>
            <a:r>
              <a:rPr lang="zh-CN" altLang="en-US" dirty="0"/>
              <a:t>语句，则 </a:t>
            </a:r>
            <a:r>
              <a:rPr lang="en-US" altLang="zh-CN" dirty="0"/>
              <a:t>EXECUTE </a:t>
            </a:r>
            <a:r>
              <a:rPr lang="zh-CN" altLang="en-US" dirty="0"/>
              <a:t>关键字可以省略。如果 </a:t>
            </a:r>
            <a:r>
              <a:rPr lang="en-US" altLang="zh-CN" dirty="0"/>
              <a:t>EXECUTE </a:t>
            </a:r>
            <a:r>
              <a:rPr lang="zh-CN" altLang="en-US" dirty="0"/>
              <a:t>语句不是批处理中的第一条语句，则必须保留。</a:t>
            </a:r>
          </a:p>
        </p:txBody>
      </p:sp>
    </p:spTree>
    <p:extLst>
      <p:ext uri="{BB962C8B-B14F-4D97-AF65-F5344CB8AC3E}">
        <p14:creationId xmlns:p14="http://schemas.microsoft.com/office/powerpoint/2010/main" val="345461460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56A08-2C87-2138-CC40-2B24BB5ADD3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3FF864E-C701-73D2-9AEB-E6F67BDC3365}"/>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F37C68EC-F71A-7D47-2EF1-60FB86EFEF36}"/>
              </a:ext>
            </a:extLst>
          </p:cNvPr>
          <p:cNvSpPr>
            <a:spLocks noGrp="1"/>
          </p:cNvSpPr>
          <p:nvPr>
            <p:ph type="body" sz="quarter" idx="11"/>
          </p:nvPr>
        </p:nvSpPr>
        <p:spPr>
          <a:xfrm>
            <a:off x="193192" y="1331173"/>
            <a:ext cx="11635136" cy="4910768"/>
          </a:xfrm>
        </p:spPr>
        <p:txBody>
          <a:bodyPr/>
          <a:lstStyle/>
          <a:p>
            <a:r>
              <a:rPr lang="en-US" altLang="zh-CN" dirty="0"/>
              <a:t>7.6.1</a:t>
            </a:r>
            <a:r>
              <a:rPr lang="zh-CN" altLang="en-US" dirty="0"/>
              <a:t>　批处理</a:t>
            </a:r>
            <a:endParaRPr lang="en-US" altLang="zh-CN" dirty="0"/>
          </a:p>
          <a:p>
            <a:r>
              <a:rPr lang="en-US" altLang="zh-CN" dirty="0"/>
              <a:t>3. </a:t>
            </a:r>
            <a:r>
              <a:rPr lang="zh-CN" altLang="en-US" dirty="0"/>
              <a:t>指定批处理的方法</a:t>
            </a:r>
            <a:endParaRPr lang="en-US" altLang="zh-CN" dirty="0"/>
          </a:p>
          <a:p>
            <a:r>
              <a:rPr lang="zh-CN" altLang="en-US" dirty="0"/>
              <a:t>指定批处理的方法有 </a:t>
            </a:r>
            <a:r>
              <a:rPr lang="en-US" altLang="zh-CN" dirty="0"/>
              <a:t>4 </a:t>
            </a:r>
            <a:r>
              <a:rPr lang="zh-CN" altLang="en-US" dirty="0"/>
              <a:t>种。</a:t>
            </a:r>
            <a:endParaRPr lang="en-US" altLang="zh-CN" dirty="0"/>
          </a:p>
          <a:p>
            <a:r>
              <a:rPr lang="zh-CN" altLang="en-US" dirty="0"/>
              <a:t>（</a:t>
            </a:r>
            <a:r>
              <a:rPr lang="en-US" altLang="zh-CN" dirty="0"/>
              <a:t>1</a:t>
            </a:r>
            <a:r>
              <a:rPr lang="zh-CN" altLang="en-US" dirty="0"/>
              <a:t>）应用程序作为一个执行单元发出的所有 </a:t>
            </a:r>
            <a:r>
              <a:rPr lang="en-US" altLang="zh-CN" dirty="0"/>
              <a:t>SQL </a:t>
            </a:r>
            <a:r>
              <a:rPr lang="zh-CN" altLang="en-US" dirty="0"/>
              <a:t>语句构成一个批处理，并生成单个执行计划。</a:t>
            </a:r>
            <a:endParaRPr lang="en-US" altLang="zh-CN" dirty="0"/>
          </a:p>
          <a:p>
            <a:r>
              <a:rPr lang="zh-CN" altLang="en-US" dirty="0"/>
              <a:t>（</a:t>
            </a:r>
            <a:r>
              <a:rPr lang="en-US" altLang="zh-CN" dirty="0"/>
              <a:t>2</a:t>
            </a:r>
            <a:r>
              <a:rPr lang="zh-CN" altLang="en-US" dirty="0"/>
              <a:t>）存储过程或触发器内的所有语句构成一个批处理，每个存储过程或触发器都被编译为一个执行计划。</a:t>
            </a:r>
            <a:endParaRPr lang="en-US" altLang="zh-CN" dirty="0"/>
          </a:p>
          <a:p>
            <a:r>
              <a:rPr lang="zh-CN" altLang="en-US" dirty="0"/>
              <a:t>（</a:t>
            </a:r>
            <a:r>
              <a:rPr lang="en-US" altLang="zh-CN" dirty="0"/>
              <a:t>3</a:t>
            </a:r>
            <a:r>
              <a:rPr lang="zh-CN" altLang="en-US" dirty="0"/>
              <a:t>）由 </a:t>
            </a:r>
            <a:r>
              <a:rPr lang="en-US" altLang="zh-CN" dirty="0"/>
              <a:t>EXECUTE </a:t>
            </a:r>
            <a:r>
              <a:rPr lang="zh-CN" altLang="en-US" dirty="0"/>
              <a:t>语句执行的字符串是一个批处理，并被编译为一个执行计划。</a:t>
            </a:r>
          </a:p>
          <a:p>
            <a:r>
              <a:rPr lang="zh-CN" altLang="en-US" dirty="0"/>
              <a:t>（</a:t>
            </a:r>
            <a:r>
              <a:rPr lang="en-US" altLang="zh-CN" dirty="0"/>
              <a:t>4</a:t>
            </a:r>
            <a:r>
              <a:rPr lang="zh-CN" altLang="en-US" dirty="0"/>
              <a:t>）由 </a:t>
            </a:r>
            <a:r>
              <a:rPr lang="en-US" altLang="zh-CN" dirty="0" err="1"/>
              <a:t>sp_executesql</a:t>
            </a:r>
            <a:r>
              <a:rPr lang="en-US" altLang="zh-CN" dirty="0"/>
              <a:t> </a:t>
            </a:r>
            <a:r>
              <a:rPr lang="zh-CN" altLang="en-US" dirty="0"/>
              <a:t>存储过程执行的字符串是一个批处理，并被编译为一个执行计划。</a:t>
            </a:r>
          </a:p>
        </p:txBody>
      </p:sp>
    </p:spTree>
    <p:extLst>
      <p:ext uri="{BB962C8B-B14F-4D97-AF65-F5344CB8AC3E}">
        <p14:creationId xmlns:p14="http://schemas.microsoft.com/office/powerpoint/2010/main" val="274368786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7AC99-92DF-6403-AA78-21C866BB206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A3B02C8-DE3D-80E6-F803-3D27FEF10891}"/>
              </a:ext>
            </a:extLst>
          </p:cNvPr>
          <p:cNvSpPr>
            <a:spLocks noGrp="1"/>
          </p:cNvSpPr>
          <p:nvPr>
            <p:ph type="body" sz="quarter" idx="10"/>
          </p:nvPr>
        </p:nvSpPr>
        <p:spPr/>
        <p:txBody>
          <a:bodyPr/>
          <a:lstStyle/>
          <a:p>
            <a:r>
              <a:rPr lang="en-US" altLang="zh-CN" dirty="0"/>
              <a:t>2.2 </a:t>
            </a:r>
            <a:r>
              <a:rPr lang="zh-CN" altLang="en-US" dirty="0"/>
              <a:t>概念设计</a:t>
            </a:r>
            <a:endParaRPr lang="en-US" altLang="zh-CN" dirty="0"/>
          </a:p>
        </p:txBody>
      </p:sp>
      <p:pic>
        <p:nvPicPr>
          <p:cNvPr id="9" name="图片占位符 8">
            <a:extLst>
              <a:ext uri="{FF2B5EF4-FFF2-40B4-BE49-F238E27FC236}">
                <a16:creationId xmlns:a16="http://schemas.microsoft.com/office/drawing/2014/main" id="{9501800F-481B-E5DE-4A0B-80B5AB0B6C09}"/>
              </a:ext>
            </a:extLst>
          </p:cNvPr>
          <p:cNvPicPr>
            <a:picLocks noGrp="1" noChangeAspect="1"/>
          </p:cNvPicPr>
          <p:nvPr>
            <p:ph type="pic" sz="quarter" idx="12"/>
          </p:nvPr>
        </p:nvPicPr>
        <p:blipFill rotWithShape="1">
          <a:blip r:embed="rId2"/>
          <a:srcRect l="-14789" r="-14789"/>
          <a:stretch>
            <a:fillRect/>
          </a:stretch>
        </p:blipFill>
        <p:spPr>
          <a:prstGeom prst="rect">
            <a:avLst/>
          </a:prstGeom>
        </p:spPr>
      </p:pic>
    </p:spTree>
    <p:extLst>
      <p:ext uri="{BB962C8B-B14F-4D97-AF65-F5344CB8AC3E}">
        <p14:creationId xmlns:p14="http://schemas.microsoft.com/office/powerpoint/2010/main" val="304520138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10CD4-3F93-CD2F-FA59-ED8BFCC71F1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EC53398-4C69-29C4-051B-544C3A9CAEF2}"/>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37C8EEFA-ECC5-E017-730F-43CFABCB04C6}"/>
              </a:ext>
            </a:extLst>
          </p:cNvPr>
          <p:cNvSpPr>
            <a:spLocks noGrp="1"/>
          </p:cNvSpPr>
          <p:nvPr>
            <p:ph type="body" sz="quarter" idx="11"/>
          </p:nvPr>
        </p:nvSpPr>
        <p:spPr>
          <a:xfrm>
            <a:off x="193192" y="2549456"/>
            <a:ext cx="11635136" cy="2474203"/>
          </a:xfrm>
        </p:spPr>
        <p:txBody>
          <a:bodyPr/>
          <a:lstStyle/>
          <a:p>
            <a:r>
              <a:rPr lang="en-US" altLang="zh-CN" dirty="0"/>
              <a:t>7.6.1</a:t>
            </a:r>
            <a:r>
              <a:rPr lang="zh-CN" altLang="en-US" dirty="0"/>
              <a:t>　批处理</a:t>
            </a:r>
            <a:endParaRPr lang="en-US" altLang="zh-CN" dirty="0"/>
          </a:p>
          <a:p>
            <a:r>
              <a:rPr lang="en-US" altLang="zh-CN" dirty="0"/>
              <a:t>4. </a:t>
            </a:r>
            <a:r>
              <a:rPr lang="zh-CN" altLang="en-US" dirty="0"/>
              <a:t>批处理的执行、结束与退出</a:t>
            </a:r>
            <a:endParaRPr lang="en-US" altLang="zh-CN" dirty="0"/>
          </a:p>
          <a:p>
            <a:r>
              <a:rPr lang="zh-CN" altLang="en-US" dirty="0"/>
              <a:t>（</a:t>
            </a:r>
            <a:r>
              <a:rPr lang="en-US" altLang="zh-CN" dirty="0"/>
              <a:t>1</a:t>
            </a:r>
            <a:r>
              <a:rPr lang="zh-CN" altLang="en-US" dirty="0"/>
              <a:t>）批处理执行语句。</a:t>
            </a:r>
            <a:endParaRPr lang="en-US" altLang="zh-CN" dirty="0"/>
          </a:p>
          <a:p>
            <a:r>
              <a:rPr lang="zh-CN" altLang="en-US" dirty="0"/>
              <a:t>在 </a:t>
            </a:r>
            <a:r>
              <a:rPr lang="en-US" altLang="zh-CN" dirty="0"/>
              <a:t>SQL Server </a:t>
            </a:r>
            <a:r>
              <a:rPr lang="zh-CN" altLang="en-US" dirty="0"/>
              <a:t>中，支持用 </a:t>
            </a:r>
            <a:r>
              <a:rPr lang="en-US" altLang="zh-CN" dirty="0"/>
              <a:t>EXECUTE </a:t>
            </a:r>
            <a:r>
              <a:rPr lang="zh-CN" altLang="en-US" dirty="0"/>
              <a:t>语句执行由系统过程、用户自定义存储过程或扩展存储过程组成的批处理语句，同时也支持批处理内动态 </a:t>
            </a:r>
            <a:r>
              <a:rPr lang="en-US" altLang="zh-CN" dirty="0"/>
              <a:t>SQL </a:t>
            </a:r>
            <a:r>
              <a:rPr lang="zh-CN" altLang="en-US" dirty="0"/>
              <a:t>字符串的执行。</a:t>
            </a:r>
          </a:p>
        </p:txBody>
      </p:sp>
    </p:spTree>
    <p:extLst>
      <p:ext uri="{BB962C8B-B14F-4D97-AF65-F5344CB8AC3E}">
        <p14:creationId xmlns:p14="http://schemas.microsoft.com/office/powerpoint/2010/main" val="150975675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0BBA0-C2BF-9C9F-EE9C-202CE625F7B1}"/>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EE513860-A0A4-904D-2CE1-55A7BE0D4B65}"/>
              </a:ext>
            </a:extLst>
          </p:cNvPr>
          <p:cNvPicPr>
            <a:picLocks noGrp="1" noChangeAspect="1"/>
          </p:cNvPicPr>
          <p:nvPr>
            <p:ph type="pic" sz="quarter" idx="12"/>
          </p:nvPr>
        </p:nvPicPr>
        <p:blipFill rotWithShape="1">
          <a:blip r:embed="rId2"/>
          <a:srcRect t="-482133" b="-83557"/>
          <a:stretch>
            <a:fillRect/>
          </a:stretch>
        </p:blipFill>
        <p:spPr>
          <a:xfrm>
            <a:off x="173672" y="3771900"/>
            <a:ext cx="11635136" cy="2893065"/>
          </a:xfrm>
          <a:prstGeom prst="rect">
            <a:avLst/>
          </a:prstGeom>
        </p:spPr>
      </p:pic>
      <p:sp>
        <p:nvSpPr>
          <p:cNvPr id="4" name="文本占位符 3">
            <a:extLst>
              <a:ext uri="{FF2B5EF4-FFF2-40B4-BE49-F238E27FC236}">
                <a16:creationId xmlns:a16="http://schemas.microsoft.com/office/drawing/2014/main" id="{A81F014A-FF85-6C1B-18A1-15A26D915A63}"/>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0D919CF8-CC8C-1BCF-179E-97053BF18790}"/>
              </a:ext>
            </a:extLst>
          </p:cNvPr>
          <p:cNvSpPr>
            <a:spLocks noGrp="1"/>
          </p:cNvSpPr>
          <p:nvPr>
            <p:ph type="body" sz="quarter" idx="11"/>
          </p:nvPr>
        </p:nvSpPr>
        <p:spPr>
          <a:xfrm>
            <a:off x="173672" y="1083650"/>
            <a:ext cx="11635136" cy="4423455"/>
          </a:xfrm>
        </p:spPr>
        <p:txBody>
          <a:bodyPr/>
          <a:lstStyle/>
          <a:p>
            <a:r>
              <a:rPr lang="en-US" altLang="zh-CN" dirty="0"/>
              <a:t>7.6.1</a:t>
            </a:r>
            <a:r>
              <a:rPr lang="zh-CN" altLang="en-US" dirty="0"/>
              <a:t>　批处理</a:t>
            </a:r>
            <a:endParaRPr lang="en-US" altLang="zh-CN" dirty="0"/>
          </a:p>
          <a:p>
            <a:r>
              <a:rPr lang="en-US" altLang="zh-CN" dirty="0"/>
              <a:t>4. </a:t>
            </a:r>
            <a:r>
              <a:rPr lang="zh-CN" altLang="en-US" dirty="0"/>
              <a:t>批处理的执行、结束与退出</a:t>
            </a:r>
            <a:endParaRPr lang="en-US" altLang="zh-CN" dirty="0"/>
          </a:p>
          <a:p>
            <a:r>
              <a:rPr lang="zh-CN" altLang="en-US" dirty="0"/>
              <a:t>（</a:t>
            </a:r>
            <a:r>
              <a:rPr lang="en-US" altLang="zh-CN" dirty="0"/>
              <a:t>2</a:t>
            </a:r>
            <a:r>
              <a:rPr lang="zh-CN" altLang="en-US" dirty="0"/>
              <a:t>）批处理结束语句。</a:t>
            </a:r>
            <a:endParaRPr lang="en-US" altLang="zh-CN" dirty="0"/>
          </a:p>
          <a:p>
            <a:r>
              <a:rPr lang="zh-CN" altLang="en-US" dirty="0"/>
              <a:t>在 </a:t>
            </a:r>
            <a:r>
              <a:rPr lang="en-US" altLang="zh-CN" dirty="0"/>
              <a:t>SQL Server </a:t>
            </a:r>
            <a:r>
              <a:rPr lang="zh-CN" altLang="en-US" dirty="0"/>
              <a:t>中，使用 </a:t>
            </a:r>
            <a:r>
              <a:rPr lang="en-US" altLang="zh-CN" dirty="0"/>
              <a:t>GO </a:t>
            </a:r>
            <a:r>
              <a:rPr lang="zh-CN" altLang="en-US" dirty="0"/>
              <a:t>命令作为批处理语句的结束标记，即当编译器执行到</a:t>
            </a:r>
            <a:r>
              <a:rPr lang="en-US" altLang="zh-CN" dirty="0"/>
              <a:t>GO </a:t>
            </a:r>
            <a:r>
              <a:rPr lang="zh-CN" altLang="en-US" dirty="0"/>
              <a:t>命令时会将之前的所有语句当作一个批处理来执行。但是 </a:t>
            </a:r>
            <a:r>
              <a:rPr lang="en-US" altLang="zh-CN" dirty="0"/>
              <a:t>GO </a:t>
            </a:r>
            <a:r>
              <a:rPr lang="zh-CN" altLang="en-US" dirty="0"/>
              <a:t>命令并不是 </a:t>
            </a:r>
            <a:r>
              <a:rPr lang="en-US" altLang="zh-CN" dirty="0"/>
              <a:t>T-SQL </a:t>
            </a:r>
            <a:r>
              <a:rPr lang="zh-CN" altLang="en-US" dirty="0"/>
              <a:t>语句，它只是供 </a:t>
            </a:r>
            <a:r>
              <a:rPr lang="en-US" altLang="zh-CN" dirty="0"/>
              <a:t>SSMS</a:t>
            </a:r>
            <a:r>
              <a:rPr lang="zh-CN" altLang="en-US" dirty="0"/>
              <a:t>、</a:t>
            </a:r>
            <a:r>
              <a:rPr lang="en-US" altLang="zh-CN" dirty="0" err="1"/>
              <a:t>sqlcmd</a:t>
            </a:r>
            <a:r>
              <a:rPr lang="en-US" altLang="zh-CN" dirty="0"/>
              <a:t> </a:t>
            </a:r>
            <a:r>
              <a:rPr lang="zh-CN" altLang="en-US" dirty="0"/>
              <a:t>和 </a:t>
            </a:r>
            <a:r>
              <a:rPr lang="en-US" altLang="zh-CN" dirty="0" err="1"/>
              <a:t>osql</a:t>
            </a:r>
            <a:r>
              <a:rPr lang="en-US" altLang="zh-CN" dirty="0"/>
              <a:t> </a:t>
            </a:r>
            <a:r>
              <a:rPr lang="zh-CN" altLang="en-US" dirty="0"/>
              <a:t>这些 </a:t>
            </a:r>
            <a:r>
              <a:rPr lang="en-US" altLang="zh-CN" dirty="0"/>
              <a:t>SQL Server </a:t>
            </a:r>
            <a:r>
              <a:rPr lang="zh-CN" altLang="en-US" dirty="0"/>
              <a:t>客户端工具识别的一个命令。</a:t>
            </a:r>
          </a:p>
          <a:p>
            <a:r>
              <a:rPr lang="en-US" altLang="zh-CN" dirty="0"/>
              <a:t>GO </a:t>
            </a:r>
            <a:r>
              <a:rPr lang="zh-CN" altLang="en-US" dirty="0"/>
              <a:t>命令和 </a:t>
            </a:r>
            <a:r>
              <a:rPr lang="en-US" altLang="zh-CN" dirty="0"/>
              <a:t>T-SQL </a:t>
            </a:r>
            <a:r>
              <a:rPr lang="zh-CN" altLang="en-US" dirty="0"/>
              <a:t>命令不能在同一行，否则无法识别，但在 </a:t>
            </a:r>
            <a:r>
              <a:rPr lang="en-US" altLang="zh-CN" dirty="0"/>
              <a:t>GO </a:t>
            </a:r>
            <a:r>
              <a:rPr lang="zh-CN" altLang="en-US" dirty="0"/>
              <a:t>命令行中可包含注释。</a:t>
            </a:r>
          </a:p>
          <a:p>
            <a:r>
              <a:rPr lang="en-US" altLang="zh-CN" dirty="0"/>
              <a:t>GO </a:t>
            </a:r>
            <a:r>
              <a:rPr lang="zh-CN" altLang="en-US" dirty="0"/>
              <a:t>命令可以支持一个正整数参数，表示 </a:t>
            </a:r>
            <a:r>
              <a:rPr lang="en-US" altLang="zh-CN" dirty="0"/>
              <a:t>GO </a:t>
            </a:r>
            <a:r>
              <a:rPr lang="zh-CN" altLang="en-US" dirty="0"/>
              <a:t>命令之前的批处理将执行指定的次数。当需要重复执行批处理时，就可以使用这个增强后的命令。该命令的具体语法格式如下：</a:t>
            </a:r>
          </a:p>
        </p:txBody>
      </p:sp>
    </p:spTree>
    <p:extLst>
      <p:ext uri="{BB962C8B-B14F-4D97-AF65-F5344CB8AC3E}">
        <p14:creationId xmlns:p14="http://schemas.microsoft.com/office/powerpoint/2010/main" val="151609987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A0009-8B06-BB19-5239-60A6C28FC69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931A132-F952-F8F4-89AD-CD14FD1410BE}"/>
              </a:ext>
            </a:extLst>
          </p:cNvPr>
          <p:cNvSpPr>
            <a:spLocks noGrp="1"/>
          </p:cNvSpPr>
          <p:nvPr>
            <p:ph type="body" sz="quarter" idx="10"/>
          </p:nvPr>
        </p:nvSpPr>
        <p:spPr>
          <a:xfrm>
            <a:off x="934668" y="164713"/>
            <a:ext cx="10878161" cy="558800"/>
          </a:xfrm>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27B18F0F-85DF-FADB-CC23-FB282F5F2C56}"/>
              </a:ext>
            </a:extLst>
          </p:cNvPr>
          <p:cNvSpPr>
            <a:spLocks noGrp="1"/>
          </p:cNvSpPr>
          <p:nvPr>
            <p:ph type="body" sz="quarter" idx="11"/>
          </p:nvPr>
        </p:nvSpPr>
        <p:spPr>
          <a:xfrm>
            <a:off x="173038" y="1708809"/>
            <a:ext cx="11636375" cy="1986891"/>
          </a:xfrm>
        </p:spPr>
        <p:txBody>
          <a:bodyPr/>
          <a:lstStyle/>
          <a:p>
            <a:r>
              <a:rPr lang="en-US" altLang="zh-CN" dirty="0"/>
              <a:t>7.6.1</a:t>
            </a:r>
            <a:r>
              <a:rPr lang="zh-CN" altLang="en-US" dirty="0"/>
              <a:t>　批处理</a:t>
            </a:r>
            <a:endParaRPr lang="en-US" altLang="zh-CN" dirty="0"/>
          </a:p>
          <a:p>
            <a:r>
              <a:rPr lang="en-US" altLang="zh-CN" dirty="0"/>
              <a:t>4. </a:t>
            </a:r>
            <a:r>
              <a:rPr lang="zh-CN" altLang="en-US" dirty="0"/>
              <a:t>批处理的执行、结束与退出</a:t>
            </a:r>
            <a:endParaRPr lang="en-US" altLang="zh-CN" dirty="0"/>
          </a:p>
          <a:p>
            <a:r>
              <a:rPr lang="zh-CN" altLang="en-US" dirty="0"/>
              <a:t>（</a:t>
            </a:r>
            <a:r>
              <a:rPr lang="en-US" altLang="zh-CN" dirty="0"/>
              <a:t>3</a:t>
            </a:r>
            <a:r>
              <a:rPr lang="zh-CN" altLang="en-US" dirty="0"/>
              <a:t>）批处理退出语句。</a:t>
            </a:r>
            <a:endParaRPr lang="en-US" altLang="zh-CN" dirty="0"/>
          </a:p>
          <a:p>
            <a:r>
              <a:rPr lang="zh-CN" altLang="en-US" dirty="0"/>
              <a:t>批处理退出语句的基本语法格式如下：</a:t>
            </a:r>
          </a:p>
        </p:txBody>
      </p:sp>
      <p:pic>
        <p:nvPicPr>
          <p:cNvPr id="11" name="图片占位符 10">
            <a:extLst>
              <a:ext uri="{FF2B5EF4-FFF2-40B4-BE49-F238E27FC236}">
                <a16:creationId xmlns:a16="http://schemas.microsoft.com/office/drawing/2014/main" id="{7B6ACDBE-75CA-7348-54BA-430FB7E5A913}"/>
              </a:ext>
            </a:extLst>
          </p:cNvPr>
          <p:cNvPicPr>
            <a:picLocks noGrp="1" noChangeAspect="1"/>
          </p:cNvPicPr>
          <p:nvPr>
            <p:ph type="pic" sz="quarter" idx="12"/>
          </p:nvPr>
        </p:nvPicPr>
        <p:blipFill rotWithShape="1">
          <a:blip r:embed="rId2"/>
          <a:srcRect t="-7906" b="-544113"/>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399642936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AA95A-2E0B-C9B9-321C-8D1FC2A2263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572B1F8-60B4-FE22-9BAD-427D4DA65DCF}"/>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FAC956FE-58D0-F7D0-8711-AA55CB365247}"/>
              </a:ext>
            </a:extLst>
          </p:cNvPr>
          <p:cNvSpPr>
            <a:spLocks noGrp="1"/>
          </p:cNvSpPr>
          <p:nvPr>
            <p:ph type="body" sz="quarter" idx="11"/>
          </p:nvPr>
        </p:nvSpPr>
        <p:spPr>
          <a:xfrm>
            <a:off x="193192" y="2305795"/>
            <a:ext cx="11635136" cy="2961516"/>
          </a:xfrm>
        </p:spPr>
        <p:txBody>
          <a:bodyPr/>
          <a:lstStyle/>
          <a:p>
            <a:r>
              <a:rPr lang="en-US" altLang="zh-CN" dirty="0"/>
              <a:t>7.6.1</a:t>
            </a:r>
            <a:r>
              <a:rPr lang="zh-CN" altLang="en-US" dirty="0"/>
              <a:t>　批处理</a:t>
            </a:r>
            <a:endParaRPr lang="en-US" altLang="zh-CN" dirty="0"/>
          </a:p>
          <a:p>
            <a:r>
              <a:rPr lang="en-US" altLang="zh-CN" dirty="0"/>
              <a:t>4. </a:t>
            </a:r>
            <a:r>
              <a:rPr lang="zh-CN" altLang="en-US" dirty="0"/>
              <a:t>批处理的执行、结束与退出</a:t>
            </a:r>
            <a:endParaRPr lang="en-US" altLang="zh-CN" dirty="0"/>
          </a:p>
          <a:p>
            <a:r>
              <a:rPr lang="zh-CN" altLang="en-US" dirty="0"/>
              <a:t>（</a:t>
            </a:r>
            <a:r>
              <a:rPr lang="en-US" altLang="zh-CN" dirty="0"/>
              <a:t>3</a:t>
            </a:r>
            <a:r>
              <a:rPr lang="zh-CN" altLang="en-US" dirty="0"/>
              <a:t>）批处理退出语句。</a:t>
            </a:r>
            <a:endParaRPr lang="en-US" altLang="zh-CN" dirty="0"/>
          </a:p>
          <a:p>
            <a:r>
              <a:rPr lang="zh-CN" altLang="en-US" dirty="0"/>
              <a:t>该语句可无条件终止查询、存储过程或批处理的执行。存储过程或批处理不执行</a:t>
            </a:r>
            <a:r>
              <a:rPr lang="en-US" altLang="zh-CN" dirty="0"/>
              <a:t>RETURN </a:t>
            </a:r>
            <a:r>
              <a:rPr lang="zh-CN" altLang="en-US" dirty="0"/>
              <a:t>之后的语句。当存储过程使用该语句时，</a:t>
            </a:r>
            <a:r>
              <a:rPr lang="en-US" altLang="zh-CN" dirty="0"/>
              <a:t>RETURN </a:t>
            </a:r>
            <a:r>
              <a:rPr lang="zh-CN" altLang="en-US" dirty="0"/>
              <a:t>语句不能返回空值。该语句可以指定返回调用应用程序、批处理或过程的整数值。</a:t>
            </a:r>
          </a:p>
        </p:txBody>
      </p:sp>
    </p:spTree>
    <p:extLst>
      <p:ext uri="{BB962C8B-B14F-4D97-AF65-F5344CB8AC3E}">
        <p14:creationId xmlns:p14="http://schemas.microsoft.com/office/powerpoint/2010/main" val="271482218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C96F2-4CE1-4188-FD99-627DF3021A2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35EECF6-1538-2BC3-F62D-42894C20992E}"/>
              </a:ext>
            </a:extLst>
          </p:cNvPr>
          <p:cNvSpPr>
            <a:spLocks noGrp="1"/>
          </p:cNvSpPr>
          <p:nvPr>
            <p:ph type="body" sz="quarter" idx="10"/>
          </p:nvPr>
        </p:nvSpPr>
        <p:spPr/>
        <p:txBody>
          <a:bodyPr/>
          <a:lstStyle/>
          <a:p>
            <a:r>
              <a:rPr lang="en-US" altLang="zh-CN" dirty="0"/>
              <a:t>7.6 </a:t>
            </a:r>
            <a:r>
              <a:rPr lang="zh-CN" altLang="en-US" dirty="0"/>
              <a:t>批处理与脚本</a:t>
            </a:r>
          </a:p>
        </p:txBody>
      </p:sp>
      <p:sp>
        <p:nvSpPr>
          <p:cNvPr id="5" name="文本占位符 4">
            <a:extLst>
              <a:ext uri="{FF2B5EF4-FFF2-40B4-BE49-F238E27FC236}">
                <a16:creationId xmlns:a16="http://schemas.microsoft.com/office/drawing/2014/main" id="{8C48D24A-8554-AA7C-EAD0-034BD312386B}"/>
              </a:ext>
            </a:extLst>
          </p:cNvPr>
          <p:cNvSpPr>
            <a:spLocks noGrp="1"/>
          </p:cNvSpPr>
          <p:nvPr>
            <p:ph type="body" sz="quarter" idx="11"/>
          </p:nvPr>
        </p:nvSpPr>
        <p:spPr>
          <a:xfrm>
            <a:off x="193192" y="1818483"/>
            <a:ext cx="11635136" cy="3936142"/>
          </a:xfrm>
        </p:spPr>
        <p:txBody>
          <a:bodyPr/>
          <a:lstStyle/>
          <a:p>
            <a:r>
              <a:rPr lang="en-US" altLang="zh-CN" dirty="0"/>
              <a:t>7.6.2</a:t>
            </a:r>
            <a:r>
              <a:rPr lang="zh-CN" altLang="en-US" dirty="0"/>
              <a:t>　脚本</a:t>
            </a:r>
            <a:endParaRPr lang="en-US" altLang="zh-CN" dirty="0"/>
          </a:p>
          <a:p>
            <a:r>
              <a:rPr lang="zh-CN" altLang="en-US" dirty="0"/>
              <a:t>脚本（</a:t>
            </a:r>
            <a:r>
              <a:rPr lang="en-US" altLang="zh-CN" dirty="0"/>
              <a:t>script</a:t>
            </a:r>
            <a:r>
              <a:rPr lang="zh-CN" altLang="en-US" dirty="0"/>
              <a:t>）是存储在文件中的一系列 </a:t>
            </a:r>
            <a:r>
              <a:rPr lang="en-US" altLang="zh-CN" dirty="0"/>
              <a:t>SQL </a:t>
            </a:r>
            <a:r>
              <a:rPr lang="zh-CN" altLang="en-US" dirty="0"/>
              <a:t>语句。脚本文件保存时的扩展名为 </a:t>
            </a:r>
            <a:r>
              <a:rPr lang="en-US" altLang="zh-CN" dirty="0"/>
              <a:t>.</a:t>
            </a:r>
            <a:r>
              <a:rPr lang="en-US" altLang="zh-CN" dirty="0" err="1"/>
              <a:t>sql</a:t>
            </a:r>
            <a:r>
              <a:rPr lang="zh-CN" altLang="en-US" dirty="0"/>
              <a:t>，该文件是一个纯文本文件。</a:t>
            </a:r>
          </a:p>
          <a:p>
            <a:r>
              <a:rPr lang="zh-CN" altLang="en-US" dirty="0"/>
              <a:t>脚本文件可包含一个或多个批处理，以 </a:t>
            </a:r>
            <a:r>
              <a:rPr lang="en-US" altLang="zh-CN" dirty="0"/>
              <a:t>GO </a:t>
            </a:r>
            <a:r>
              <a:rPr lang="zh-CN" altLang="en-US" dirty="0"/>
              <a:t>命令作为批处理的结束语句。若脚本中无 </a:t>
            </a:r>
            <a:r>
              <a:rPr lang="en-US" altLang="zh-CN" dirty="0"/>
              <a:t>GO </a:t>
            </a:r>
            <a:r>
              <a:rPr lang="zh-CN" altLang="en-US" dirty="0"/>
              <a:t>命令，则作为单个批处理。</a:t>
            </a:r>
          </a:p>
          <a:p>
            <a:r>
              <a:rPr lang="zh-CN" altLang="en-US" dirty="0"/>
              <a:t>使用脚本可以将创建和维护数据库时进行的操作保存在磁盘文件中，方便以后重复使用该段代码，还可以将此代码复制到其他计算机上执行。因此，对于经常操作的数据库，保存相应的脚本文件是一个很好的使用习惯。</a:t>
            </a:r>
          </a:p>
        </p:txBody>
      </p:sp>
    </p:spTree>
    <p:extLst>
      <p:ext uri="{BB962C8B-B14F-4D97-AF65-F5344CB8AC3E}">
        <p14:creationId xmlns:p14="http://schemas.microsoft.com/office/powerpoint/2010/main" val="69920947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392CA-ED49-E4CB-1E02-16CB95B9C00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10CA6EB-32AC-25EE-AE41-C697AB57E5A2}"/>
              </a:ext>
            </a:extLst>
          </p:cNvPr>
          <p:cNvSpPr>
            <a:spLocks noGrp="1"/>
          </p:cNvSpPr>
          <p:nvPr>
            <p:ph type="body" sz="quarter" idx="10"/>
          </p:nvPr>
        </p:nvSpPr>
        <p:spPr/>
        <p:txBody>
          <a:bodyPr/>
          <a:lstStyle/>
          <a:p>
            <a:r>
              <a:rPr lang="en-US" altLang="zh-CN" dirty="0"/>
              <a:t>7.7 </a:t>
            </a:r>
            <a:r>
              <a:rPr lang="zh-CN" altLang="en-US" dirty="0"/>
              <a:t>事务</a:t>
            </a:r>
          </a:p>
        </p:txBody>
      </p:sp>
      <p:sp>
        <p:nvSpPr>
          <p:cNvPr id="5" name="文本占位符 4">
            <a:extLst>
              <a:ext uri="{FF2B5EF4-FFF2-40B4-BE49-F238E27FC236}">
                <a16:creationId xmlns:a16="http://schemas.microsoft.com/office/drawing/2014/main" id="{AC8AB82B-031C-B055-EC26-A8579C3977C3}"/>
              </a:ext>
            </a:extLst>
          </p:cNvPr>
          <p:cNvSpPr>
            <a:spLocks noGrp="1"/>
          </p:cNvSpPr>
          <p:nvPr>
            <p:ph type="body" sz="quarter" idx="11"/>
          </p:nvPr>
        </p:nvSpPr>
        <p:spPr>
          <a:xfrm>
            <a:off x="193192" y="1087514"/>
            <a:ext cx="11635136" cy="5398081"/>
          </a:xfrm>
        </p:spPr>
        <p:txBody>
          <a:bodyPr/>
          <a:lstStyle/>
          <a:p>
            <a:r>
              <a:rPr lang="en-US" altLang="zh-CN" dirty="0"/>
              <a:t>7.7.1</a:t>
            </a:r>
            <a:r>
              <a:rPr lang="zh-CN" altLang="en-US" dirty="0"/>
              <a:t>　事务概述</a:t>
            </a:r>
            <a:endParaRPr lang="en-US" altLang="zh-CN" dirty="0"/>
          </a:p>
          <a:p>
            <a:r>
              <a:rPr lang="en-US" altLang="zh-CN" dirty="0"/>
              <a:t>1. </a:t>
            </a:r>
            <a:r>
              <a:rPr lang="zh-CN" altLang="en-US" dirty="0"/>
              <a:t>事务的定义</a:t>
            </a:r>
            <a:endParaRPr lang="en-US" altLang="zh-CN" dirty="0"/>
          </a:p>
          <a:p>
            <a:r>
              <a:rPr lang="zh-CN" altLang="en-US" dirty="0"/>
              <a:t>事务（</a:t>
            </a:r>
            <a:r>
              <a:rPr lang="en-US" altLang="zh-CN" dirty="0"/>
              <a:t>transaction</a:t>
            </a:r>
            <a:r>
              <a:rPr lang="zh-CN" altLang="en-US" dirty="0"/>
              <a:t>）是用户定义的数据操作序列，这些操作可作为一个完整的不可分割的工作单元。事务中的所有 </a:t>
            </a:r>
            <a:r>
              <a:rPr lang="en-US" altLang="zh-CN" dirty="0"/>
              <a:t>SQL </a:t>
            </a:r>
            <a:r>
              <a:rPr lang="zh-CN" altLang="en-US" dirty="0"/>
              <a:t>语句是一个整体，共同进退，不可分割。一个事务内的操作“要么全部执行，要么全部不执行”。</a:t>
            </a:r>
          </a:p>
          <a:p>
            <a:r>
              <a:rPr lang="zh-CN" altLang="en-US" dirty="0"/>
              <a:t>事务和程序是两个不同的概念。一般地，一个程序中可包含多个事务；一个事务可以是一条 </a:t>
            </a:r>
            <a:r>
              <a:rPr lang="en-US" altLang="zh-CN" dirty="0"/>
              <a:t>SQL </a:t>
            </a:r>
            <a:r>
              <a:rPr lang="zh-CN" altLang="en-US" dirty="0"/>
              <a:t>语句、一组 </a:t>
            </a:r>
            <a:r>
              <a:rPr lang="en-US" altLang="zh-CN" dirty="0"/>
              <a:t>SQL </a:t>
            </a:r>
            <a:r>
              <a:rPr lang="zh-CN" altLang="en-US" dirty="0"/>
              <a:t>语句或整个程序。</a:t>
            </a:r>
          </a:p>
          <a:p>
            <a:r>
              <a:rPr lang="zh-CN" altLang="en-US" dirty="0"/>
              <a:t>需要特别注意的是，事务与批处理有所区别，事务是工作的原子工作单位，而一个批处理可以包含多个事务，一个事务也可以在多个批处理中的某些部分提交。当事务在执行中途被取消或回滚时，</a:t>
            </a:r>
            <a:r>
              <a:rPr lang="en-US" altLang="zh-CN" dirty="0"/>
              <a:t>SQL Server </a:t>
            </a:r>
            <a:r>
              <a:rPr lang="zh-CN" altLang="en-US" dirty="0"/>
              <a:t>会撤销自事务开始以来进行的部分活动，而不考虑批处理是从哪里开始的。</a:t>
            </a:r>
          </a:p>
        </p:txBody>
      </p:sp>
    </p:spTree>
    <p:extLst>
      <p:ext uri="{BB962C8B-B14F-4D97-AF65-F5344CB8AC3E}">
        <p14:creationId xmlns:p14="http://schemas.microsoft.com/office/powerpoint/2010/main" val="45234708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8C103-042B-1FB2-0B07-1DE1C45858B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E89CCF4-B553-75CA-A302-9BF799A9088B}"/>
              </a:ext>
            </a:extLst>
          </p:cNvPr>
          <p:cNvSpPr>
            <a:spLocks noGrp="1"/>
          </p:cNvSpPr>
          <p:nvPr>
            <p:ph type="body" sz="quarter" idx="10"/>
          </p:nvPr>
        </p:nvSpPr>
        <p:spPr/>
        <p:txBody>
          <a:bodyPr/>
          <a:lstStyle/>
          <a:p>
            <a:r>
              <a:rPr lang="en-US" altLang="zh-CN" dirty="0"/>
              <a:t>7.7 </a:t>
            </a:r>
            <a:r>
              <a:rPr lang="zh-CN" altLang="en-US" dirty="0"/>
              <a:t>事务</a:t>
            </a:r>
          </a:p>
        </p:txBody>
      </p:sp>
      <p:sp>
        <p:nvSpPr>
          <p:cNvPr id="5" name="文本占位符 4">
            <a:extLst>
              <a:ext uri="{FF2B5EF4-FFF2-40B4-BE49-F238E27FC236}">
                <a16:creationId xmlns:a16="http://schemas.microsoft.com/office/drawing/2014/main" id="{8F087717-22E3-69E9-50B7-19842F36F347}"/>
              </a:ext>
            </a:extLst>
          </p:cNvPr>
          <p:cNvSpPr>
            <a:spLocks noGrp="1"/>
          </p:cNvSpPr>
          <p:nvPr>
            <p:ph type="body" sz="quarter" idx="11"/>
          </p:nvPr>
        </p:nvSpPr>
        <p:spPr>
          <a:xfrm>
            <a:off x="193192" y="1818485"/>
            <a:ext cx="11635136" cy="3936142"/>
          </a:xfrm>
        </p:spPr>
        <p:txBody>
          <a:bodyPr/>
          <a:lstStyle/>
          <a:p>
            <a:r>
              <a:rPr lang="en-US" altLang="zh-CN" dirty="0"/>
              <a:t>7.7.1</a:t>
            </a:r>
            <a:r>
              <a:rPr lang="zh-CN" altLang="en-US" dirty="0"/>
              <a:t>　事务概述</a:t>
            </a:r>
            <a:endParaRPr lang="en-US" altLang="zh-CN" dirty="0"/>
          </a:p>
          <a:p>
            <a:r>
              <a:rPr lang="en-US" altLang="zh-CN" dirty="0"/>
              <a:t>2. </a:t>
            </a:r>
            <a:r>
              <a:rPr lang="zh-CN" altLang="en-US" dirty="0"/>
              <a:t>事务的特征</a:t>
            </a:r>
          </a:p>
          <a:p>
            <a:r>
              <a:rPr lang="zh-CN" altLang="en-US" dirty="0"/>
              <a:t>事务定义了一个或多个数据库操作的序列，但是并非任意数据库操作序列都能被称为事务。为了保护数据的完整性，一般要求事务具有以下 </a:t>
            </a:r>
            <a:r>
              <a:rPr lang="en-US" altLang="zh-CN" dirty="0"/>
              <a:t>4 </a:t>
            </a:r>
            <a:r>
              <a:rPr lang="zh-CN" altLang="en-US" dirty="0"/>
              <a:t>个特征。</a:t>
            </a:r>
            <a:endParaRPr lang="en-US" altLang="zh-CN" dirty="0"/>
          </a:p>
          <a:p>
            <a:r>
              <a:rPr lang="zh-CN" altLang="en-US" dirty="0"/>
              <a:t>（</a:t>
            </a:r>
            <a:r>
              <a:rPr lang="en-US" altLang="zh-CN" dirty="0"/>
              <a:t>1</a:t>
            </a:r>
            <a:r>
              <a:rPr lang="zh-CN" altLang="en-US" dirty="0"/>
              <a:t>）原子性（</a:t>
            </a:r>
            <a:r>
              <a:rPr lang="en-US" altLang="zh-CN" dirty="0"/>
              <a:t>atomic</a:t>
            </a:r>
            <a:r>
              <a:rPr lang="zh-CN" altLang="en-US" dirty="0"/>
              <a:t>）。</a:t>
            </a:r>
            <a:endParaRPr lang="en-US" altLang="zh-CN" dirty="0"/>
          </a:p>
          <a:p>
            <a:r>
              <a:rPr lang="zh-CN" altLang="en-US" dirty="0"/>
              <a:t>（</a:t>
            </a:r>
            <a:r>
              <a:rPr lang="en-US" altLang="zh-CN" dirty="0"/>
              <a:t>2</a:t>
            </a:r>
            <a:r>
              <a:rPr lang="zh-CN" altLang="en-US" dirty="0"/>
              <a:t>）一致性（</a:t>
            </a:r>
            <a:r>
              <a:rPr lang="en-US" altLang="zh-CN" dirty="0"/>
              <a:t>consistent</a:t>
            </a:r>
            <a:r>
              <a:rPr lang="zh-CN" altLang="en-US" dirty="0"/>
              <a:t>）。</a:t>
            </a:r>
            <a:endParaRPr lang="en-US" altLang="zh-CN" dirty="0"/>
          </a:p>
          <a:p>
            <a:r>
              <a:rPr lang="zh-CN" altLang="en-US" dirty="0"/>
              <a:t>（</a:t>
            </a:r>
            <a:r>
              <a:rPr lang="en-US" altLang="zh-CN" dirty="0"/>
              <a:t>3</a:t>
            </a:r>
            <a:r>
              <a:rPr lang="zh-CN" altLang="en-US" dirty="0"/>
              <a:t>）隔离性（</a:t>
            </a:r>
            <a:r>
              <a:rPr lang="en-US" altLang="zh-CN" dirty="0"/>
              <a:t>isolated</a:t>
            </a:r>
            <a:r>
              <a:rPr lang="zh-CN" altLang="en-US" dirty="0"/>
              <a:t>）。</a:t>
            </a:r>
            <a:endParaRPr lang="en-US" altLang="zh-CN" dirty="0"/>
          </a:p>
          <a:p>
            <a:r>
              <a:rPr lang="zh-CN" altLang="en-US" dirty="0"/>
              <a:t>（</a:t>
            </a:r>
            <a:r>
              <a:rPr lang="en-US" altLang="zh-CN" dirty="0"/>
              <a:t>4</a:t>
            </a:r>
            <a:r>
              <a:rPr lang="zh-CN" altLang="en-US" dirty="0"/>
              <a:t>）持久性（</a:t>
            </a:r>
            <a:r>
              <a:rPr lang="en-US" altLang="zh-CN" dirty="0"/>
              <a:t>durable</a:t>
            </a:r>
            <a:r>
              <a:rPr lang="zh-CN" altLang="en-US" dirty="0"/>
              <a:t>）。</a:t>
            </a:r>
          </a:p>
        </p:txBody>
      </p:sp>
    </p:spTree>
    <p:extLst>
      <p:ext uri="{BB962C8B-B14F-4D97-AF65-F5344CB8AC3E}">
        <p14:creationId xmlns:p14="http://schemas.microsoft.com/office/powerpoint/2010/main" val="97513049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8FB86-CF88-8A40-556B-62B49B99FAB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DF69DBC-9617-26F9-ED5E-664DE4035FEF}"/>
              </a:ext>
            </a:extLst>
          </p:cNvPr>
          <p:cNvSpPr>
            <a:spLocks noGrp="1"/>
          </p:cNvSpPr>
          <p:nvPr>
            <p:ph type="body" sz="quarter" idx="10"/>
          </p:nvPr>
        </p:nvSpPr>
        <p:spPr/>
        <p:txBody>
          <a:bodyPr/>
          <a:lstStyle/>
          <a:p>
            <a:r>
              <a:rPr lang="en-US" altLang="zh-CN" dirty="0"/>
              <a:t>7.7 </a:t>
            </a:r>
            <a:r>
              <a:rPr lang="zh-CN" altLang="en-US" dirty="0"/>
              <a:t>事务</a:t>
            </a:r>
          </a:p>
        </p:txBody>
      </p:sp>
      <p:sp>
        <p:nvSpPr>
          <p:cNvPr id="5" name="文本占位符 4">
            <a:extLst>
              <a:ext uri="{FF2B5EF4-FFF2-40B4-BE49-F238E27FC236}">
                <a16:creationId xmlns:a16="http://schemas.microsoft.com/office/drawing/2014/main" id="{66B001AD-E50D-20E6-690D-C505D630A402}"/>
              </a:ext>
            </a:extLst>
          </p:cNvPr>
          <p:cNvSpPr>
            <a:spLocks noGrp="1"/>
          </p:cNvSpPr>
          <p:nvPr>
            <p:ph type="body" sz="quarter" idx="11"/>
          </p:nvPr>
        </p:nvSpPr>
        <p:spPr>
          <a:xfrm>
            <a:off x="193192" y="1818487"/>
            <a:ext cx="11635136" cy="3936142"/>
          </a:xfrm>
        </p:spPr>
        <p:txBody>
          <a:bodyPr/>
          <a:lstStyle/>
          <a:p>
            <a:r>
              <a:rPr lang="en-US" altLang="zh-CN" dirty="0"/>
              <a:t>7.7.1</a:t>
            </a:r>
            <a:r>
              <a:rPr lang="zh-CN" altLang="en-US" dirty="0"/>
              <a:t>　事务概述</a:t>
            </a:r>
            <a:endParaRPr lang="en-US" altLang="zh-CN" dirty="0"/>
          </a:p>
          <a:p>
            <a:r>
              <a:rPr lang="en-US" altLang="zh-CN" dirty="0"/>
              <a:t>3. </a:t>
            </a:r>
            <a:r>
              <a:rPr lang="zh-CN" altLang="en-US" dirty="0"/>
              <a:t>事务类型</a:t>
            </a:r>
            <a:endParaRPr lang="en-US" altLang="zh-CN" dirty="0"/>
          </a:p>
          <a:p>
            <a:r>
              <a:rPr lang="zh-CN" altLang="en-US" dirty="0"/>
              <a:t>任何对数据的修改都是在事务环境中进行的。</a:t>
            </a:r>
            <a:r>
              <a:rPr lang="en-US" altLang="zh-CN" dirty="0"/>
              <a:t>SQL Server </a:t>
            </a:r>
            <a:r>
              <a:rPr lang="zh-CN" altLang="en-US" dirty="0"/>
              <a:t>使用四类事务模式管理数据的修改。</a:t>
            </a:r>
          </a:p>
          <a:p>
            <a:r>
              <a:rPr lang="zh-CN" altLang="en-US" dirty="0"/>
              <a:t>（</a:t>
            </a:r>
            <a:r>
              <a:rPr lang="en-US" altLang="zh-CN" dirty="0"/>
              <a:t>1</a:t>
            </a:r>
            <a:r>
              <a:rPr lang="zh-CN" altLang="en-US" dirty="0"/>
              <a:t>）显式事务。</a:t>
            </a:r>
            <a:endParaRPr lang="en-US" altLang="zh-CN" dirty="0"/>
          </a:p>
          <a:p>
            <a:r>
              <a:rPr lang="zh-CN" altLang="en-US" dirty="0"/>
              <a:t>（</a:t>
            </a:r>
            <a:r>
              <a:rPr lang="en-US" altLang="zh-CN" dirty="0"/>
              <a:t>2</a:t>
            </a:r>
            <a:r>
              <a:rPr lang="zh-CN" altLang="en-US" dirty="0"/>
              <a:t>）隐式事务。</a:t>
            </a:r>
            <a:endParaRPr lang="en-US" altLang="zh-CN" dirty="0"/>
          </a:p>
          <a:p>
            <a:r>
              <a:rPr lang="zh-CN" altLang="en-US" dirty="0"/>
              <a:t>（</a:t>
            </a:r>
            <a:r>
              <a:rPr lang="en-US" altLang="zh-CN" dirty="0"/>
              <a:t>3</a:t>
            </a:r>
            <a:r>
              <a:rPr lang="zh-CN" altLang="en-US" dirty="0"/>
              <a:t>）自动提交事务。</a:t>
            </a:r>
            <a:endParaRPr lang="en-US" altLang="zh-CN" dirty="0"/>
          </a:p>
          <a:p>
            <a:r>
              <a:rPr lang="zh-CN" altLang="en-US" dirty="0"/>
              <a:t>（</a:t>
            </a:r>
            <a:r>
              <a:rPr lang="en-US" altLang="zh-CN" dirty="0"/>
              <a:t>4</a:t>
            </a:r>
            <a:r>
              <a:rPr lang="zh-CN" altLang="en-US" dirty="0"/>
              <a:t>）批处理级事务。</a:t>
            </a:r>
          </a:p>
        </p:txBody>
      </p:sp>
    </p:spTree>
    <p:extLst>
      <p:ext uri="{BB962C8B-B14F-4D97-AF65-F5344CB8AC3E}">
        <p14:creationId xmlns:p14="http://schemas.microsoft.com/office/powerpoint/2010/main" val="284390140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1D657-8697-16F6-BC54-75010920FDB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645F0F3-F7A9-23A6-039A-8DCD23F535AE}"/>
              </a:ext>
            </a:extLst>
          </p:cNvPr>
          <p:cNvSpPr>
            <a:spLocks noGrp="1"/>
          </p:cNvSpPr>
          <p:nvPr>
            <p:ph type="body" sz="quarter" idx="10"/>
          </p:nvPr>
        </p:nvSpPr>
        <p:spPr/>
        <p:txBody>
          <a:bodyPr/>
          <a:lstStyle/>
          <a:p>
            <a:r>
              <a:rPr lang="en-US" altLang="zh-CN" dirty="0"/>
              <a:t>7.7 </a:t>
            </a:r>
            <a:r>
              <a:rPr lang="zh-CN" altLang="en-US" dirty="0"/>
              <a:t>事务</a:t>
            </a:r>
          </a:p>
        </p:txBody>
      </p:sp>
      <p:sp>
        <p:nvSpPr>
          <p:cNvPr id="5" name="文本占位符 4">
            <a:extLst>
              <a:ext uri="{FF2B5EF4-FFF2-40B4-BE49-F238E27FC236}">
                <a16:creationId xmlns:a16="http://schemas.microsoft.com/office/drawing/2014/main" id="{0F5906D7-0B90-821A-FA25-E8D516FD6CFB}"/>
              </a:ext>
            </a:extLst>
          </p:cNvPr>
          <p:cNvSpPr>
            <a:spLocks noGrp="1"/>
          </p:cNvSpPr>
          <p:nvPr>
            <p:ph type="body" sz="quarter" idx="11"/>
          </p:nvPr>
        </p:nvSpPr>
        <p:spPr>
          <a:xfrm>
            <a:off x="193192" y="1574831"/>
            <a:ext cx="11635136" cy="4423455"/>
          </a:xfrm>
        </p:spPr>
        <p:txBody>
          <a:bodyPr/>
          <a:lstStyle/>
          <a:p>
            <a:r>
              <a:rPr lang="en-US" altLang="zh-CN" dirty="0"/>
              <a:t>7.7.2</a:t>
            </a:r>
            <a:r>
              <a:rPr lang="zh-CN" altLang="en-US" dirty="0"/>
              <a:t>　事务操作</a:t>
            </a:r>
            <a:endParaRPr lang="en-US" altLang="zh-CN" dirty="0"/>
          </a:p>
          <a:p>
            <a:r>
              <a:rPr lang="zh-CN" altLang="en-US" dirty="0"/>
              <a:t>事务的开始和结束可以由用户显式控制，</a:t>
            </a:r>
            <a:r>
              <a:rPr lang="en-US" altLang="zh-CN" dirty="0"/>
              <a:t>SQL </a:t>
            </a:r>
            <a:r>
              <a:rPr lang="zh-CN" altLang="en-US" dirty="0"/>
              <a:t>中常用的定义事务的语句有 </a:t>
            </a:r>
            <a:r>
              <a:rPr lang="en-US" altLang="zh-CN" dirty="0"/>
              <a:t>3 </a:t>
            </a:r>
            <a:r>
              <a:rPr lang="zh-CN" altLang="en-US" dirty="0"/>
              <a:t>条：</a:t>
            </a:r>
            <a:r>
              <a:rPr lang="en-US" altLang="zh-CN" dirty="0"/>
              <a:t>BEGIN TRANSACTION</a:t>
            </a:r>
            <a:r>
              <a:rPr lang="zh-CN" altLang="en-US" dirty="0"/>
              <a:t>、</a:t>
            </a:r>
            <a:r>
              <a:rPr lang="en-US" altLang="zh-CN" dirty="0"/>
              <a:t>COMMIT </a:t>
            </a:r>
            <a:r>
              <a:rPr lang="zh-CN" altLang="en-US" dirty="0"/>
              <a:t>和 </a:t>
            </a:r>
            <a:r>
              <a:rPr lang="en-US" altLang="zh-CN" dirty="0"/>
              <a:t>ROLLBACK</a:t>
            </a:r>
            <a:r>
              <a:rPr lang="zh-CN" altLang="en-US" dirty="0"/>
              <a:t>。其中，</a:t>
            </a:r>
            <a:r>
              <a:rPr lang="en-US" altLang="zh-CN" dirty="0"/>
              <a:t>BEGIN TRANSACTION</a:t>
            </a:r>
            <a:r>
              <a:rPr lang="zh-CN" altLang="en-US" dirty="0"/>
              <a:t>表示事务的开始，</a:t>
            </a:r>
            <a:r>
              <a:rPr lang="en-US" altLang="zh-CN" dirty="0"/>
              <a:t>COMMIT </a:t>
            </a:r>
            <a:r>
              <a:rPr lang="zh-CN" altLang="en-US" dirty="0"/>
              <a:t>或 </a:t>
            </a:r>
            <a:r>
              <a:rPr lang="en-US" altLang="zh-CN" dirty="0"/>
              <a:t>ROLLBACK </a:t>
            </a:r>
            <a:r>
              <a:rPr lang="zh-CN" altLang="en-US" dirty="0"/>
              <a:t>表示事务的结束。</a:t>
            </a:r>
            <a:r>
              <a:rPr lang="en-US" altLang="zh-CN" dirty="0"/>
              <a:t>COMMIT </a:t>
            </a:r>
            <a:r>
              <a:rPr lang="zh-CN" altLang="en-US" dirty="0"/>
              <a:t>表示事务的提交，即将所有对数据库的更新写入磁盘上的物理数据库文件中，正常结束该事务。 </a:t>
            </a:r>
            <a:r>
              <a:rPr lang="en-US" altLang="zh-CN" dirty="0"/>
              <a:t>ROLLBACK </a:t>
            </a:r>
            <a:r>
              <a:rPr lang="zh-CN" altLang="en-US" dirty="0"/>
              <a:t>表示事务的回滚，当事务在执行过程中发生了某种故障而不能继续执行时，系统将该事务中对数据库的所有已完成更新操作全部撤销，回滚到事务开始时的状态。</a:t>
            </a:r>
          </a:p>
          <a:p>
            <a:r>
              <a:rPr lang="zh-CN" altLang="en-US" dirty="0"/>
              <a:t>事务控制命令可以与 </a:t>
            </a:r>
            <a:r>
              <a:rPr lang="en-US" altLang="zh-CN" dirty="0"/>
              <a:t>DML </a:t>
            </a:r>
            <a:r>
              <a:rPr lang="zh-CN" altLang="en-US" dirty="0"/>
              <a:t>和 </a:t>
            </a:r>
            <a:r>
              <a:rPr lang="en-US" altLang="zh-CN" dirty="0"/>
              <a:t>DDL </a:t>
            </a:r>
            <a:r>
              <a:rPr lang="zh-CN" altLang="en-US" dirty="0"/>
              <a:t>命令一起使用，包括 </a:t>
            </a:r>
            <a:r>
              <a:rPr lang="en-US" altLang="zh-CN" dirty="0"/>
              <a:t>INSERT</a:t>
            </a:r>
            <a:r>
              <a:rPr lang="zh-CN" altLang="en-US" dirty="0"/>
              <a:t>、</a:t>
            </a:r>
            <a:r>
              <a:rPr lang="en-US" altLang="zh-CN" dirty="0"/>
              <a:t>UPDATE</a:t>
            </a:r>
            <a:r>
              <a:rPr lang="zh-CN" altLang="en-US" dirty="0"/>
              <a:t>、</a:t>
            </a:r>
            <a:r>
              <a:rPr lang="en-US" altLang="zh-CN" dirty="0"/>
              <a:t>DELETE</a:t>
            </a:r>
            <a:r>
              <a:rPr lang="zh-CN" altLang="en-US" dirty="0"/>
              <a:t>和 </a:t>
            </a:r>
            <a:r>
              <a:rPr lang="en-US" altLang="zh-CN" dirty="0"/>
              <a:t>SELECT </a:t>
            </a:r>
            <a:r>
              <a:rPr lang="zh-CN" altLang="en-US" dirty="0"/>
              <a:t>等。创建或删除表等操作可以被包含在事务中，并支持回滚。</a:t>
            </a:r>
          </a:p>
        </p:txBody>
      </p:sp>
    </p:spTree>
    <p:extLst>
      <p:ext uri="{BB962C8B-B14F-4D97-AF65-F5344CB8AC3E}">
        <p14:creationId xmlns:p14="http://schemas.microsoft.com/office/powerpoint/2010/main" val="374518452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26BC84D-8A9A-110A-106B-57B9AD843919}"/>
              </a:ext>
            </a:extLst>
          </p:cNvPr>
          <p:cNvSpPr>
            <a:spLocks noGrp="1"/>
          </p:cNvSpPr>
          <p:nvPr>
            <p:ph type="body" sz="quarter" idx="14"/>
          </p:nvPr>
        </p:nvSpPr>
        <p:spPr>
          <a:xfrm>
            <a:off x="2743441" y="2673707"/>
            <a:ext cx="7580897" cy="1467068"/>
          </a:xfrm>
        </p:spPr>
        <p:txBody>
          <a:bodyPr/>
          <a:lstStyle/>
          <a:p>
            <a:r>
              <a:rPr lang="en-US" altLang="zh-CN" dirty="0"/>
              <a:t>EB-Shop </a:t>
            </a:r>
            <a:r>
              <a:rPr lang="zh-CN" altLang="en-US" dirty="0"/>
              <a:t>线上书城数据库</a:t>
            </a:r>
            <a:endParaRPr lang="en-US" altLang="zh-CN" dirty="0"/>
          </a:p>
          <a:p>
            <a:r>
              <a:rPr lang="zh-CN" altLang="en-US" dirty="0"/>
              <a:t>编程对象的创建</a:t>
            </a:r>
          </a:p>
        </p:txBody>
      </p:sp>
      <p:sp>
        <p:nvSpPr>
          <p:cNvPr id="5" name="文本占位符 4">
            <a:extLst>
              <a:ext uri="{FF2B5EF4-FFF2-40B4-BE49-F238E27FC236}">
                <a16:creationId xmlns:a16="http://schemas.microsoft.com/office/drawing/2014/main" id="{467259DB-5F66-3A3E-FD59-985351FE5D5B}"/>
              </a:ext>
            </a:extLst>
          </p:cNvPr>
          <p:cNvSpPr>
            <a:spLocks noGrp="1"/>
          </p:cNvSpPr>
          <p:nvPr>
            <p:ph type="body" sz="quarter" idx="15"/>
          </p:nvPr>
        </p:nvSpPr>
        <p:spPr/>
        <p:txBody>
          <a:bodyPr/>
          <a:lstStyle/>
          <a:p>
            <a:r>
              <a:rPr lang="zh-CN" altLang="en-US" dirty="0"/>
              <a:t>任务实施</a:t>
            </a:r>
          </a:p>
        </p:txBody>
      </p:sp>
    </p:spTree>
    <p:extLst>
      <p:ext uri="{BB962C8B-B14F-4D97-AF65-F5344CB8AC3E}">
        <p14:creationId xmlns:p14="http://schemas.microsoft.com/office/powerpoint/2010/main" val="176735399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12A30-F3A6-3B2B-9C25-9DEE2F5608E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3CA0AF6-23C6-F830-EC87-6591F5632F20}"/>
              </a:ext>
            </a:extLst>
          </p:cNvPr>
          <p:cNvSpPr>
            <a:spLocks noGrp="1"/>
          </p:cNvSpPr>
          <p:nvPr>
            <p:ph type="body" sz="quarter" idx="10"/>
          </p:nvPr>
        </p:nvSpPr>
        <p:spPr/>
        <p:txBody>
          <a:bodyPr/>
          <a:lstStyle/>
          <a:p>
            <a:r>
              <a:rPr lang="en-US" altLang="zh-CN" dirty="0"/>
              <a:t>2.2 </a:t>
            </a:r>
            <a:r>
              <a:rPr lang="zh-CN" altLang="en-US" dirty="0"/>
              <a:t>概念设计</a:t>
            </a:r>
            <a:endParaRPr lang="en-US" altLang="zh-CN" dirty="0"/>
          </a:p>
        </p:txBody>
      </p:sp>
      <p:pic>
        <p:nvPicPr>
          <p:cNvPr id="6" name="图片占位符 5">
            <a:extLst>
              <a:ext uri="{FF2B5EF4-FFF2-40B4-BE49-F238E27FC236}">
                <a16:creationId xmlns:a16="http://schemas.microsoft.com/office/drawing/2014/main" id="{639E72D5-57E2-A3AA-DE15-08E4E3F3112C}"/>
              </a:ext>
            </a:extLst>
          </p:cNvPr>
          <p:cNvPicPr>
            <a:picLocks noGrp="1" noChangeAspect="1"/>
          </p:cNvPicPr>
          <p:nvPr>
            <p:ph type="pic" sz="quarter" idx="12"/>
          </p:nvPr>
        </p:nvPicPr>
        <p:blipFill rotWithShape="1">
          <a:blip r:embed="rId2"/>
          <a:srcRect l="-19648" r="-19648"/>
          <a:stretch>
            <a:fillRect/>
          </a:stretch>
        </p:blipFill>
        <p:spPr>
          <a:prstGeom prst="rect">
            <a:avLst/>
          </a:prstGeom>
        </p:spPr>
      </p:pic>
    </p:spTree>
    <p:extLst>
      <p:ext uri="{BB962C8B-B14F-4D97-AF65-F5344CB8AC3E}">
        <p14:creationId xmlns:p14="http://schemas.microsoft.com/office/powerpoint/2010/main" val="169958052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2F8C06EC-7BF1-E5C1-ED71-433C9389E1C7}"/>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4B96CD7A-93FB-AB1C-1868-68415B627740}"/>
              </a:ext>
            </a:extLst>
          </p:cNvPr>
          <p:cNvSpPr>
            <a:spLocks noGrp="1"/>
          </p:cNvSpPr>
          <p:nvPr>
            <p:ph type="body" sz="quarter" idx="11"/>
          </p:nvPr>
        </p:nvSpPr>
        <p:spPr>
          <a:xfrm>
            <a:off x="193192" y="1574826"/>
            <a:ext cx="11635136" cy="4423455"/>
          </a:xfrm>
        </p:spPr>
        <p:txBody>
          <a:bodyPr/>
          <a:lstStyle/>
          <a:p>
            <a:r>
              <a:rPr lang="zh-CN" altLang="en-US" dirty="0"/>
              <a:t>为了优化 </a:t>
            </a:r>
            <a:r>
              <a:rPr lang="en-US" altLang="zh-CN" dirty="0" err="1"/>
              <a:t>EB_Shop</a:t>
            </a:r>
            <a:r>
              <a:rPr lang="en-US" altLang="zh-CN" dirty="0"/>
              <a:t> </a:t>
            </a:r>
            <a:r>
              <a:rPr lang="zh-CN" altLang="en-US" dirty="0"/>
              <a:t>数据库的性能，并实现一些高级功能，需要创建多种数据库编程对象。各数据库编程对象的作用如下：</a:t>
            </a:r>
            <a:endParaRPr lang="en-US" altLang="zh-CN" dirty="0"/>
          </a:p>
          <a:p>
            <a:pPr marL="1074738" indent="-342900">
              <a:buSzPct val="80000"/>
              <a:buFont typeface="Wingdings" panose="05000000000000000000" pitchFamily="2" charset="2"/>
              <a:buChar char="l"/>
            </a:pPr>
            <a:r>
              <a:rPr lang="zh-CN" altLang="en-US" dirty="0"/>
              <a:t>索引：提高查询效率。</a:t>
            </a:r>
            <a:endParaRPr lang="en-US" altLang="zh-CN" dirty="0"/>
          </a:p>
          <a:p>
            <a:pPr marL="1074738" indent="-342900">
              <a:buSzPct val="80000"/>
              <a:buFont typeface="Wingdings" panose="05000000000000000000" pitchFamily="2" charset="2"/>
              <a:buChar char="l"/>
            </a:pPr>
            <a:r>
              <a:rPr lang="zh-CN" altLang="en-US" dirty="0"/>
              <a:t>视图：简化复杂的查询或隐藏数据复杂性。</a:t>
            </a:r>
            <a:endParaRPr lang="en-US" altLang="zh-CN" dirty="0"/>
          </a:p>
          <a:p>
            <a:pPr marL="1074738" indent="-342900">
              <a:buSzPct val="80000"/>
              <a:buFont typeface="Wingdings" panose="05000000000000000000" pitchFamily="2" charset="2"/>
              <a:buChar char="l"/>
            </a:pPr>
            <a:r>
              <a:rPr lang="zh-CN" altLang="en-US" dirty="0"/>
              <a:t>存储过程：封装一组 </a:t>
            </a:r>
            <a:r>
              <a:rPr lang="en-US" altLang="zh-CN" dirty="0"/>
              <a:t>SQL </a:t>
            </a:r>
            <a:r>
              <a:rPr lang="zh-CN" altLang="en-US" dirty="0"/>
              <a:t>语句，便于重复使用和维护。</a:t>
            </a:r>
            <a:endParaRPr lang="en-US" altLang="zh-CN" dirty="0"/>
          </a:p>
          <a:p>
            <a:pPr marL="1074738" indent="-342900">
              <a:buSzPct val="80000"/>
              <a:buFont typeface="Wingdings" panose="05000000000000000000" pitchFamily="2" charset="2"/>
              <a:buChar char="l"/>
            </a:pPr>
            <a:r>
              <a:rPr lang="zh-CN" altLang="en-US" dirty="0"/>
              <a:t>触发器：自动响应表上的 </a:t>
            </a:r>
            <a:r>
              <a:rPr lang="en-US" altLang="zh-CN" dirty="0"/>
              <a:t>INSERT</a:t>
            </a:r>
            <a:r>
              <a:rPr lang="zh-CN" altLang="en-US" dirty="0"/>
              <a:t>、</a:t>
            </a:r>
            <a:r>
              <a:rPr lang="en-US" altLang="zh-CN" dirty="0"/>
              <a:t>UPDATE </a:t>
            </a:r>
            <a:r>
              <a:rPr lang="zh-CN" altLang="en-US" dirty="0"/>
              <a:t>或 </a:t>
            </a:r>
            <a:r>
              <a:rPr lang="en-US" altLang="zh-CN" dirty="0"/>
              <a:t>DELETE </a:t>
            </a:r>
            <a:r>
              <a:rPr lang="zh-CN" altLang="en-US" dirty="0"/>
              <a:t>操作。</a:t>
            </a:r>
            <a:endParaRPr lang="en-US" altLang="zh-CN" dirty="0"/>
          </a:p>
          <a:p>
            <a:pPr marL="1074738" indent="-342900">
              <a:buSzPct val="80000"/>
              <a:buFont typeface="Wingdings" panose="05000000000000000000" pitchFamily="2" charset="2"/>
              <a:buChar char="l"/>
            </a:pPr>
            <a:r>
              <a:rPr lang="zh-CN" altLang="en-US" dirty="0"/>
              <a:t>游标：逐行处理结果集。</a:t>
            </a:r>
            <a:endParaRPr lang="en-US" altLang="zh-CN" dirty="0"/>
          </a:p>
          <a:p>
            <a:pPr marL="1074738" indent="-342900">
              <a:buSzPct val="80000"/>
              <a:buFont typeface="Wingdings" panose="05000000000000000000" pitchFamily="2" charset="2"/>
              <a:buChar char="l"/>
            </a:pPr>
            <a:r>
              <a:rPr lang="zh-CN" altLang="en-US" dirty="0"/>
              <a:t>批处理：将多个 </a:t>
            </a:r>
            <a:r>
              <a:rPr lang="en-US" altLang="zh-CN" dirty="0"/>
              <a:t>SQL </a:t>
            </a:r>
            <a:r>
              <a:rPr lang="zh-CN" altLang="en-US" dirty="0"/>
              <a:t>命令组合在一起执行。</a:t>
            </a:r>
            <a:endParaRPr lang="en-US" altLang="zh-CN" dirty="0"/>
          </a:p>
          <a:p>
            <a:pPr marL="1074738" indent="-342900">
              <a:buSzPct val="80000"/>
              <a:buFont typeface="Wingdings" panose="05000000000000000000" pitchFamily="2" charset="2"/>
              <a:buChar char="l"/>
            </a:pPr>
            <a:r>
              <a:rPr lang="zh-CN" altLang="en-US" dirty="0"/>
              <a:t>事务：确保一系列操作要么全部成功，要么回滚，保证数据一致性。</a:t>
            </a:r>
          </a:p>
        </p:txBody>
      </p:sp>
    </p:spTree>
    <p:extLst>
      <p:ext uri="{BB962C8B-B14F-4D97-AF65-F5344CB8AC3E}">
        <p14:creationId xmlns:p14="http://schemas.microsoft.com/office/powerpoint/2010/main" val="339085004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4F1FC-E8FC-09E1-F777-E1322638E0A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830402E-4716-13DF-F062-096489C9470A}"/>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D037956D-B677-9A22-1B1F-427FF6965DB0}"/>
              </a:ext>
            </a:extLst>
          </p:cNvPr>
          <p:cNvSpPr>
            <a:spLocks noGrp="1"/>
          </p:cNvSpPr>
          <p:nvPr>
            <p:ph type="body" sz="quarter" idx="11"/>
          </p:nvPr>
        </p:nvSpPr>
        <p:spPr>
          <a:xfrm>
            <a:off x="193192" y="843856"/>
            <a:ext cx="5623146" cy="5885394"/>
          </a:xfrm>
        </p:spPr>
        <p:txBody>
          <a:bodyPr/>
          <a:lstStyle/>
          <a:p>
            <a:pPr algn="just"/>
            <a:r>
              <a:rPr lang="en-US" altLang="zh-CN" dirty="0"/>
              <a:t>1. </a:t>
            </a:r>
            <a:r>
              <a:rPr lang="zh-CN" altLang="en-US" dirty="0"/>
              <a:t>使用 </a:t>
            </a:r>
            <a:r>
              <a:rPr lang="en-US" altLang="zh-CN" dirty="0"/>
              <a:t>SSMS </a:t>
            </a:r>
            <a:r>
              <a:rPr lang="zh-CN" altLang="en-US" dirty="0"/>
              <a:t>创建索引</a:t>
            </a:r>
            <a:endParaRPr lang="en-US" altLang="zh-CN" dirty="0"/>
          </a:p>
          <a:p>
            <a:pPr algn="just"/>
            <a:r>
              <a:rPr lang="zh-CN" altLang="en-US" dirty="0"/>
              <a:t>在 </a:t>
            </a:r>
            <a:r>
              <a:rPr lang="en-US" altLang="zh-CN" dirty="0" err="1"/>
              <a:t>EB_Shop</a:t>
            </a:r>
            <a:r>
              <a:rPr lang="en-US" altLang="zh-CN" dirty="0"/>
              <a:t> </a:t>
            </a:r>
            <a:r>
              <a:rPr lang="zh-CN" altLang="en-US" dirty="0"/>
              <a:t>数据库中，对 </a:t>
            </a:r>
            <a:r>
              <a:rPr lang="en-US" altLang="zh-CN" dirty="0"/>
              <a:t>Orders </a:t>
            </a:r>
            <a:r>
              <a:rPr lang="zh-CN" altLang="en-US" dirty="0"/>
              <a:t>表的 </a:t>
            </a:r>
            <a:r>
              <a:rPr lang="en-US" altLang="zh-CN" dirty="0" err="1"/>
              <a:t>o_num</a:t>
            </a:r>
            <a:r>
              <a:rPr lang="en-US" altLang="zh-CN" dirty="0"/>
              <a:t> </a:t>
            </a:r>
            <a:r>
              <a:rPr lang="zh-CN" altLang="en-US" dirty="0"/>
              <a:t>字段创建一个非聚集索引 （</a:t>
            </a:r>
            <a:r>
              <a:rPr lang="en-US" altLang="zh-CN" dirty="0" err="1"/>
              <a:t>IX_Orders_o_num</a:t>
            </a:r>
            <a:r>
              <a:rPr lang="zh-CN" altLang="en-US" dirty="0"/>
              <a:t>）。</a:t>
            </a:r>
            <a:endParaRPr lang="en-US" altLang="zh-CN" dirty="0"/>
          </a:p>
          <a:p>
            <a:pPr algn="just"/>
            <a:r>
              <a:rPr lang="zh-CN" altLang="en-US" dirty="0"/>
              <a:t>具体实现步骤如下：</a:t>
            </a:r>
            <a:endParaRPr lang="en-US" altLang="zh-CN" dirty="0"/>
          </a:p>
          <a:p>
            <a:pPr algn="just"/>
            <a:r>
              <a:rPr lang="zh-CN" altLang="en-US" dirty="0"/>
              <a:t>步骤 </a:t>
            </a:r>
            <a:r>
              <a:rPr lang="en-US" altLang="zh-CN" dirty="0"/>
              <a:t>01</a:t>
            </a:r>
            <a:r>
              <a:rPr lang="zh-CN" altLang="en-US" dirty="0"/>
              <a:t>　启动 </a:t>
            </a:r>
            <a:r>
              <a:rPr lang="en-US" altLang="zh-CN" dirty="0"/>
              <a:t>SSMS </a:t>
            </a:r>
            <a:r>
              <a:rPr lang="zh-CN" altLang="en-US" dirty="0"/>
              <a:t>并连接到服务器后，在对象资源管理器中展开 </a:t>
            </a:r>
            <a:r>
              <a:rPr lang="en-US" altLang="zh-CN" dirty="0" err="1"/>
              <a:t>EB_Shop</a:t>
            </a:r>
            <a:r>
              <a:rPr lang="en-US" altLang="zh-CN" dirty="0"/>
              <a:t> </a:t>
            </a:r>
            <a:r>
              <a:rPr lang="zh-CN" altLang="en-US" dirty="0"/>
              <a:t>数据库中的“表”节点，找到并展开包含要为其创建索引的表（这里是 </a:t>
            </a:r>
            <a:r>
              <a:rPr lang="en-US" altLang="zh-CN" dirty="0"/>
              <a:t>Orders </a:t>
            </a:r>
            <a:r>
              <a:rPr lang="zh-CN" altLang="en-US" dirty="0"/>
              <a:t>表）。右键单击 </a:t>
            </a:r>
            <a:r>
              <a:rPr lang="en-US" altLang="zh-CN" dirty="0"/>
              <a:t>Orders </a:t>
            </a:r>
            <a:r>
              <a:rPr lang="zh-CN" altLang="en-US" dirty="0"/>
              <a:t>表下的“索引”文件夹，在快捷菜单中选择“新建索引”→“非聚集索引 </a:t>
            </a:r>
            <a:r>
              <a:rPr lang="en-US" altLang="zh-CN" dirty="0"/>
              <a:t>...”</a:t>
            </a:r>
            <a:r>
              <a:rPr lang="zh-CN" altLang="en-US" dirty="0"/>
              <a:t>选项，如图 </a:t>
            </a:r>
            <a:r>
              <a:rPr lang="en-US" altLang="zh-CN" dirty="0"/>
              <a:t>7-1 </a:t>
            </a:r>
            <a:r>
              <a:rPr lang="zh-CN" altLang="en-US" dirty="0"/>
              <a:t>所示。</a:t>
            </a:r>
          </a:p>
        </p:txBody>
      </p:sp>
      <p:pic>
        <p:nvPicPr>
          <p:cNvPr id="6" name="图片占位符 5">
            <a:extLst>
              <a:ext uri="{FF2B5EF4-FFF2-40B4-BE49-F238E27FC236}">
                <a16:creationId xmlns:a16="http://schemas.microsoft.com/office/drawing/2014/main" id="{A79F0C35-D57B-B977-09B2-14537DA8DAC8}"/>
              </a:ext>
            </a:extLst>
          </p:cNvPr>
          <p:cNvPicPr>
            <a:picLocks noGrp="1" noChangeAspect="1"/>
          </p:cNvPicPr>
          <p:nvPr>
            <p:ph type="pic" sz="quarter" idx="12"/>
          </p:nvPr>
        </p:nvPicPr>
        <p:blipFill rotWithShape="1">
          <a:blip r:embed="rId2"/>
          <a:srcRect l="-11834" r="-11834"/>
          <a:stretch>
            <a:fillRect/>
          </a:stretch>
        </p:blipFill>
        <p:spPr>
          <a:prstGeom prst="rect">
            <a:avLst/>
          </a:prstGeom>
        </p:spPr>
      </p:pic>
    </p:spTree>
    <p:extLst>
      <p:ext uri="{BB962C8B-B14F-4D97-AF65-F5344CB8AC3E}">
        <p14:creationId xmlns:p14="http://schemas.microsoft.com/office/powerpoint/2010/main" val="9121329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EAAE02-12F9-2360-4FD8-184A4BA807F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0820382-C665-2547-1221-1F2431BD7022}"/>
              </a:ext>
            </a:extLst>
          </p:cNvPr>
          <p:cNvSpPr>
            <a:spLocks noGrp="1"/>
          </p:cNvSpPr>
          <p:nvPr>
            <p:ph type="body" sz="quarter" idx="11"/>
          </p:nvPr>
        </p:nvSpPr>
        <p:spPr>
          <a:xfrm>
            <a:off x="193192" y="1331169"/>
            <a:ext cx="5623146" cy="4910768"/>
          </a:xfrm>
        </p:spPr>
        <p:txBody>
          <a:bodyPr/>
          <a:lstStyle/>
          <a:p>
            <a:pPr algn="just"/>
            <a:r>
              <a:rPr lang="en-US" altLang="zh-CN" dirty="0"/>
              <a:t>1. </a:t>
            </a:r>
            <a:r>
              <a:rPr lang="zh-CN" altLang="en-US" dirty="0"/>
              <a:t>使用 </a:t>
            </a:r>
            <a:r>
              <a:rPr lang="en-US" altLang="zh-CN" dirty="0"/>
              <a:t>SSMS </a:t>
            </a:r>
            <a:r>
              <a:rPr lang="zh-CN" altLang="en-US" dirty="0"/>
              <a:t>创建索引</a:t>
            </a:r>
            <a:endParaRPr lang="en-US" altLang="zh-CN" dirty="0"/>
          </a:p>
          <a:p>
            <a:pPr algn="just"/>
            <a:r>
              <a:rPr lang="zh-CN" altLang="en-US" dirty="0"/>
              <a:t>步骤 </a:t>
            </a:r>
            <a:r>
              <a:rPr lang="en-US" altLang="zh-CN" dirty="0"/>
              <a:t>02</a:t>
            </a:r>
            <a:r>
              <a:rPr lang="zh-CN" altLang="en-US" dirty="0"/>
              <a:t>　在弹出的“新建索引”对话框中，在“常规”选择页下为索引命名（此处命名为 </a:t>
            </a:r>
            <a:r>
              <a:rPr lang="en-US" altLang="zh-CN" dirty="0" err="1"/>
              <a:t>IX_Orders_o_num</a:t>
            </a:r>
            <a:r>
              <a:rPr lang="zh-CN" altLang="en-US" dirty="0"/>
              <a:t>）。单击“添加”按钮选择要包含在索引中的列，本例中选择 </a:t>
            </a:r>
            <a:r>
              <a:rPr lang="en-US" altLang="zh-CN" dirty="0" err="1"/>
              <a:t>o_num</a:t>
            </a:r>
            <a:r>
              <a:rPr lang="en-US" altLang="zh-CN" dirty="0"/>
              <a:t> </a:t>
            </a:r>
            <a:r>
              <a:rPr lang="zh-CN" altLang="en-US" dirty="0"/>
              <a:t>列，如图 </a:t>
            </a:r>
            <a:r>
              <a:rPr lang="en-US" altLang="zh-CN" dirty="0"/>
              <a:t>7-2 </a:t>
            </a:r>
            <a:r>
              <a:rPr lang="zh-CN" altLang="en-US" dirty="0"/>
              <a:t>所示。单击“确定”按钮返回“新建索引”对话框，再次单击“确定”按钮，即可成功创建索引。如果需要，可以在“选项”选择页中进一步设置索引的其他属性，如是否允许行锁定等。</a:t>
            </a:r>
          </a:p>
        </p:txBody>
      </p:sp>
      <p:pic>
        <p:nvPicPr>
          <p:cNvPr id="8" name="图片占位符 7">
            <a:extLst>
              <a:ext uri="{FF2B5EF4-FFF2-40B4-BE49-F238E27FC236}">
                <a16:creationId xmlns:a16="http://schemas.microsoft.com/office/drawing/2014/main" id="{830A950B-9DCB-4088-973A-3EDAF227A31C}"/>
              </a:ext>
            </a:extLst>
          </p:cNvPr>
          <p:cNvPicPr>
            <a:picLocks noGrp="1" noChangeAspect="1"/>
          </p:cNvPicPr>
          <p:nvPr>
            <p:ph type="pic" sz="quarter" idx="12"/>
          </p:nvPr>
        </p:nvPicPr>
        <p:blipFill rotWithShape="1">
          <a:blip r:embed="rId2"/>
          <a:srcRect t="-40876" b="-40876"/>
          <a:stretch>
            <a:fillRect/>
          </a:stretch>
        </p:blipFill>
        <p:spPr>
          <a:prstGeom prst="rect">
            <a:avLst/>
          </a:prstGeom>
        </p:spPr>
      </p:pic>
      <p:sp>
        <p:nvSpPr>
          <p:cNvPr id="4" name="文本占位符 3">
            <a:extLst>
              <a:ext uri="{FF2B5EF4-FFF2-40B4-BE49-F238E27FC236}">
                <a16:creationId xmlns:a16="http://schemas.microsoft.com/office/drawing/2014/main" id="{FF4380DF-2819-68A4-25D2-092936E20D02}"/>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Tree>
    <p:extLst>
      <p:ext uri="{BB962C8B-B14F-4D97-AF65-F5344CB8AC3E}">
        <p14:creationId xmlns:p14="http://schemas.microsoft.com/office/powerpoint/2010/main" val="64960014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3B7E8-0715-DB91-2845-4075C3E1F1F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FA16F7A-3C20-1E31-B84E-E9EB97964FA5}"/>
              </a:ext>
            </a:extLst>
          </p:cNvPr>
          <p:cNvSpPr>
            <a:spLocks noGrp="1"/>
          </p:cNvSpPr>
          <p:nvPr>
            <p:ph type="body" sz="quarter" idx="11"/>
          </p:nvPr>
        </p:nvSpPr>
        <p:spPr>
          <a:xfrm>
            <a:off x="193192" y="2549452"/>
            <a:ext cx="5623146" cy="2474203"/>
          </a:xfrm>
        </p:spPr>
        <p:txBody>
          <a:bodyPr/>
          <a:lstStyle/>
          <a:p>
            <a:pPr algn="just"/>
            <a:r>
              <a:rPr lang="en-US" altLang="zh-CN" dirty="0"/>
              <a:t>1. </a:t>
            </a:r>
            <a:r>
              <a:rPr lang="zh-CN" altLang="en-US" dirty="0"/>
              <a:t>使用 </a:t>
            </a:r>
            <a:r>
              <a:rPr lang="en-US" altLang="zh-CN" dirty="0"/>
              <a:t>SSMS </a:t>
            </a:r>
            <a:r>
              <a:rPr lang="zh-CN" altLang="en-US" dirty="0"/>
              <a:t>创建索引</a:t>
            </a:r>
            <a:endParaRPr lang="en-US" altLang="zh-CN" dirty="0"/>
          </a:p>
          <a:p>
            <a:pPr algn="just"/>
            <a:r>
              <a:rPr lang="zh-CN" altLang="en-US" dirty="0"/>
              <a:t>步骤 </a:t>
            </a:r>
            <a:r>
              <a:rPr lang="en-US" altLang="zh-CN" dirty="0"/>
              <a:t>03</a:t>
            </a:r>
            <a:r>
              <a:rPr lang="zh-CN" altLang="en-US" dirty="0"/>
              <a:t>　返回对象资源管理器，在 </a:t>
            </a:r>
            <a:r>
              <a:rPr lang="en-US" altLang="zh-CN" dirty="0"/>
              <a:t>Orders </a:t>
            </a:r>
            <a:r>
              <a:rPr lang="zh-CN" altLang="en-US" dirty="0"/>
              <a:t>表下的“索引”文件夹中查看，即可看到新创建的 </a:t>
            </a:r>
            <a:r>
              <a:rPr lang="en-US" altLang="zh-CN" dirty="0" err="1"/>
              <a:t>IX_Orders_o_num</a:t>
            </a:r>
            <a:r>
              <a:rPr lang="en-US" altLang="zh-CN" dirty="0"/>
              <a:t> </a:t>
            </a:r>
            <a:r>
              <a:rPr lang="zh-CN" altLang="en-US" dirty="0"/>
              <a:t>索引，如图 </a:t>
            </a:r>
            <a:r>
              <a:rPr lang="en-US" altLang="zh-CN" dirty="0"/>
              <a:t>7-3 </a:t>
            </a:r>
            <a:r>
              <a:rPr lang="zh-CN" altLang="en-US" dirty="0"/>
              <a:t>所示。</a:t>
            </a:r>
          </a:p>
        </p:txBody>
      </p:sp>
      <p:sp>
        <p:nvSpPr>
          <p:cNvPr id="4" name="文本占位符 3">
            <a:extLst>
              <a:ext uri="{FF2B5EF4-FFF2-40B4-BE49-F238E27FC236}">
                <a16:creationId xmlns:a16="http://schemas.microsoft.com/office/drawing/2014/main" id="{3F0198B3-A839-63E8-362C-D04BB0389DF0}"/>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pic>
        <p:nvPicPr>
          <p:cNvPr id="7" name="图片占位符 6">
            <a:extLst>
              <a:ext uri="{FF2B5EF4-FFF2-40B4-BE49-F238E27FC236}">
                <a16:creationId xmlns:a16="http://schemas.microsoft.com/office/drawing/2014/main" id="{B1053CF8-D343-C73B-2960-E4E0BB1BA39F}"/>
              </a:ext>
            </a:extLst>
          </p:cNvPr>
          <p:cNvPicPr>
            <a:picLocks noGrp="1" noChangeAspect="1"/>
          </p:cNvPicPr>
          <p:nvPr>
            <p:ph type="pic" sz="quarter" idx="12"/>
          </p:nvPr>
        </p:nvPicPr>
        <p:blipFill rotWithShape="1">
          <a:blip r:embed="rId2"/>
          <a:srcRect t="-31788" b="-31788"/>
          <a:stretch>
            <a:fillRect/>
          </a:stretch>
        </p:blipFill>
        <p:spPr>
          <a:prstGeom prst="rect">
            <a:avLst/>
          </a:prstGeom>
        </p:spPr>
      </p:pic>
    </p:spTree>
    <p:extLst>
      <p:ext uri="{BB962C8B-B14F-4D97-AF65-F5344CB8AC3E}">
        <p14:creationId xmlns:p14="http://schemas.microsoft.com/office/powerpoint/2010/main" val="22189166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79F53-7B22-D013-498B-E2D1F80E00C2}"/>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35895331-E076-1BFD-71EA-DED4E29CADA9}"/>
              </a:ext>
            </a:extLst>
          </p:cNvPr>
          <p:cNvPicPr>
            <a:picLocks noGrp="1" noChangeAspect="1"/>
          </p:cNvPicPr>
          <p:nvPr>
            <p:ph type="pic" sz="quarter" idx="12"/>
          </p:nvPr>
        </p:nvPicPr>
        <p:blipFill rotWithShape="1">
          <a:blip r:embed="rId2"/>
          <a:srcRect t="-2639" b="-534100"/>
          <a:stretch>
            <a:fillRect/>
          </a:stretch>
        </p:blipFill>
        <p:spPr>
          <a:xfrm>
            <a:off x="173672" y="3771900"/>
            <a:ext cx="11635136" cy="2893065"/>
          </a:xfrm>
          <a:prstGeom prst="rect">
            <a:avLst/>
          </a:prstGeom>
        </p:spPr>
      </p:pic>
      <p:sp>
        <p:nvSpPr>
          <p:cNvPr id="4" name="文本占位符 3">
            <a:extLst>
              <a:ext uri="{FF2B5EF4-FFF2-40B4-BE49-F238E27FC236}">
                <a16:creationId xmlns:a16="http://schemas.microsoft.com/office/drawing/2014/main" id="{C0E7CB58-8922-5EC5-04E4-779648C0107A}"/>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F65B60DC-F440-6AB6-D99A-7A96E3198C27}"/>
              </a:ext>
            </a:extLst>
          </p:cNvPr>
          <p:cNvSpPr>
            <a:spLocks noGrp="1"/>
          </p:cNvSpPr>
          <p:nvPr>
            <p:ph type="body" sz="quarter" idx="11"/>
          </p:nvPr>
        </p:nvSpPr>
        <p:spPr>
          <a:xfrm>
            <a:off x="173672" y="2683795"/>
            <a:ext cx="11635136" cy="1012265"/>
          </a:xfrm>
        </p:spPr>
        <p:txBody>
          <a:bodyPr/>
          <a:lstStyle/>
          <a:p>
            <a:pPr algn="just"/>
            <a:r>
              <a:rPr lang="en-US" altLang="zh-CN" dirty="0"/>
              <a:t>1. </a:t>
            </a:r>
            <a:r>
              <a:rPr lang="zh-CN" altLang="en-US" dirty="0"/>
              <a:t>使用 </a:t>
            </a:r>
            <a:r>
              <a:rPr lang="en-US" altLang="zh-CN" dirty="0"/>
              <a:t>SSMS </a:t>
            </a:r>
            <a:r>
              <a:rPr lang="zh-CN" altLang="en-US" dirty="0"/>
              <a:t>创建索引</a:t>
            </a:r>
            <a:endParaRPr lang="en-US" altLang="zh-CN" dirty="0"/>
          </a:p>
          <a:p>
            <a:pPr algn="just"/>
            <a:r>
              <a:rPr lang="zh-CN" altLang="en-US" dirty="0"/>
              <a:t>此外，使用“新建查询”命令输入下列 </a:t>
            </a:r>
            <a:r>
              <a:rPr lang="en-US" altLang="zh-CN" dirty="0"/>
              <a:t>T-SQL </a:t>
            </a:r>
            <a:r>
              <a:rPr lang="zh-CN" altLang="en-US" dirty="0"/>
              <a:t>语句并执行，也可以创建该索引。</a:t>
            </a:r>
          </a:p>
        </p:txBody>
      </p:sp>
    </p:spTree>
    <p:extLst>
      <p:ext uri="{BB962C8B-B14F-4D97-AF65-F5344CB8AC3E}">
        <p14:creationId xmlns:p14="http://schemas.microsoft.com/office/powerpoint/2010/main" val="266003517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CACF0-0B94-DBB7-1864-86B88D7E06B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26E8E9F-CD08-FB54-CE47-854E0882B9A6}"/>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E81BF2C9-771E-A757-757A-703D4F559AD1}"/>
              </a:ext>
            </a:extLst>
          </p:cNvPr>
          <p:cNvSpPr>
            <a:spLocks noGrp="1"/>
          </p:cNvSpPr>
          <p:nvPr>
            <p:ph type="body" sz="quarter" idx="11"/>
          </p:nvPr>
        </p:nvSpPr>
        <p:spPr>
          <a:xfrm>
            <a:off x="193192" y="2793107"/>
            <a:ext cx="11635136" cy="1986891"/>
          </a:xfrm>
        </p:spPr>
        <p:txBody>
          <a:bodyPr/>
          <a:lstStyle/>
          <a:p>
            <a:r>
              <a:rPr lang="en-US" altLang="zh-CN" dirty="0"/>
              <a:t>2. </a:t>
            </a:r>
            <a:r>
              <a:rPr lang="zh-CN" altLang="en-US" dirty="0"/>
              <a:t>使用 </a:t>
            </a:r>
            <a:r>
              <a:rPr lang="en-US" altLang="zh-CN" dirty="0"/>
              <a:t>SSMS </a:t>
            </a:r>
            <a:r>
              <a:rPr lang="zh-CN" altLang="en-US" dirty="0"/>
              <a:t>创建视图</a:t>
            </a:r>
            <a:endParaRPr lang="en-US" altLang="zh-CN" dirty="0"/>
          </a:p>
          <a:p>
            <a:r>
              <a:rPr lang="zh-CN" altLang="en-US" dirty="0"/>
              <a:t>目标：在 </a:t>
            </a:r>
            <a:r>
              <a:rPr lang="en-US" altLang="zh-CN" dirty="0" err="1"/>
              <a:t>EB_Shop</a:t>
            </a:r>
            <a:r>
              <a:rPr lang="en-US" altLang="zh-CN" dirty="0"/>
              <a:t> </a:t>
            </a:r>
            <a:r>
              <a:rPr lang="zh-CN" altLang="en-US" dirty="0"/>
              <a:t>数据库中创建一个名为 </a:t>
            </a:r>
            <a:r>
              <a:rPr lang="en-US" altLang="zh-CN" dirty="0" err="1"/>
              <a:t>vw_UserLastPurchase</a:t>
            </a:r>
            <a:r>
              <a:rPr lang="en-US" altLang="zh-CN" dirty="0"/>
              <a:t> </a:t>
            </a:r>
            <a:r>
              <a:rPr lang="zh-CN" altLang="en-US" dirty="0"/>
              <a:t>的视图，该视图将会展示每个用户的用户名（</a:t>
            </a:r>
            <a:r>
              <a:rPr lang="en-US" altLang="zh-CN" dirty="0" err="1"/>
              <a:t>u_name</a:t>
            </a:r>
            <a:r>
              <a:rPr lang="zh-CN" altLang="en-US" dirty="0"/>
              <a:t>）、最近一次购买的商品名称（</a:t>
            </a:r>
            <a:r>
              <a:rPr lang="en-US" altLang="zh-CN" dirty="0" err="1"/>
              <a:t>b_name</a:t>
            </a:r>
            <a:r>
              <a:rPr lang="zh-CN" altLang="en-US" dirty="0"/>
              <a:t>）和最近一次的购买时间（</a:t>
            </a:r>
            <a:r>
              <a:rPr lang="en-US" altLang="zh-CN" dirty="0" err="1"/>
              <a:t>LastPurchaseTime</a:t>
            </a:r>
            <a:r>
              <a:rPr lang="zh-CN" altLang="en-US" dirty="0"/>
              <a:t>）。</a:t>
            </a:r>
          </a:p>
        </p:txBody>
      </p:sp>
    </p:spTree>
    <p:extLst>
      <p:ext uri="{BB962C8B-B14F-4D97-AF65-F5344CB8AC3E}">
        <p14:creationId xmlns:p14="http://schemas.microsoft.com/office/powerpoint/2010/main" val="188113590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67C97-DCE2-F983-7052-C4F17D1C4F4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A74E1CA-E6DA-E429-A91B-108387CD53F2}"/>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5FC9EEA1-2A3A-880D-40FF-56780C81173E}"/>
              </a:ext>
            </a:extLst>
          </p:cNvPr>
          <p:cNvSpPr>
            <a:spLocks noGrp="1"/>
          </p:cNvSpPr>
          <p:nvPr>
            <p:ph type="body" sz="quarter" idx="11"/>
          </p:nvPr>
        </p:nvSpPr>
        <p:spPr>
          <a:xfrm>
            <a:off x="193192" y="2062139"/>
            <a:ext cx="5623146" cy="3448829"/>
          </a:xfrm>
        </p:spPr>
        <p:txBody>
          <a:bodyPr/>
          <a:lstStyle/>
          <a:p>
            <a:r>
              <a:rPr lang="en-US" altLang="zh-CN" dirty="0"/>
              <a:t>2. </a:t>
            </a:r>
            <a:r>
              <a:rPr lang="zh-CN" altLang="en-US" dirty="0"/>
              <a:t>使用 </a:t>
            </a:r>
            <a:r>
              <a:rPr lang="en-US" altLang="zh-CN" dirty="0"/>
              <a:t>SSMS </a:t>
            </a:r>
            <a:r>
              <a:rPr lang="zh-CN" altLang="en-US" dirty="0"/>
              <a:t>创建视图</a:t>
            </a:r>
            <a:endParaRPr lang="en-US" altLang="zh-CN" dirty="0"/>
          </a:p>
          <a:p>
            <a:r>
              <a:rPr lang="zh-CN" altLang="en-US" dirty="0"/>
              <a:t>具体实现步骤如下：</a:t>
            </a:r>
            <a:endParaRPr lang="en-US" altLang="zh-CN" dirty="0"/>
          </a:p>
          <a:p>
            <a:r>
              <a:rPr lang="zh-CN" altLang="en-US" dirty="0"/>
              <a:t>步骤 </a:t>
            </a:r>
            <a:r>
              <a:rPr lang="en-US" altLang="zh-CN" dirty="0"/>
              <a:t>01</a:t>
            </a:r>
            <a:r>
              <a:rPr lang="zh-CN" altLang="en-US" dirty="0"/>
              <a:t>　启动 </a:t>
            </a:r>
            <a:r>
              <a:rPr lang="en-US" altLang="zh-CN" dirty="0"/>
              <a:t>SSMS </a:t>
            </a:r>
            <a:r>
              <a:rPr lang="zh-CN" altLang="en-US" dirty="0"/>
              <a:t>并连接到服务器后，在对象资源管理器中找到 </a:t>
            </a:r>
            <a:r>
              <a:rPr lang="en-US" altLang="zh-CN" dirty="0" err="1"/>
              <a:t>EB_Shop</a:t>
            </a:r>
            <a:r>
              <a:rPr lang="en-US" altLang="zh-CN" dirty="0"/>
              <a:t> </a:t>
            </a:r>
            <a:r>
              <a:rPr lang="zh-CN" altLang="en-US" dirty="0"/>
              <a:t>数据库中的“视图”节点并在其上右键单击，在快捷菜单中选择“新建视图”选项，如图 </a:t>
            </a:r>
            <a:r>
              <a:rPr lang="en-US" altLang="zh-CN" dirty="0"/>
              <a:t>7-4 </a:t>
            </a:r>
            <a:r>
              <a:rPr lang="zh-CN" altLang="en-US" dirty="0"/>
              <a:t>所示。</a:t>
            </a:r>
          </a:p>
        </p:txBody>
      </p:sp>
      <p:pic>
        <p:nvPicPr>
          <p:cNvPr id="6" name="图片占位符 5">
            <a:extLst>
              <a:ext uri="{FF2B5EF4-FFF2-40B4-BE49-F238E27FC236}">
                <a16:creationId xmlns:a16="http://schemas.microsoft.com/office/drawing/2014/main" id="{FBE2C5D3-8525-DC27-C719-EC3DE7C28A56}"/>
              </a:ext>
            </a:extLst>
          </p:cNvPr>
          <p:cNvPicPr>
            <a:picLocks noGrp="1" noChangeAspect="1"/>
          </p:cNvPicPr>
          <p:nvPr>
            <p:ph type="pic" sz="quarter" idx="12"/>
          </p:nvPr>
        </p:nvPicPr>
        <p:blipFill rotWithShape="1">
          <a:blip r:embed="rId2"/>
          <a:srcRect t="-6477" b="-6477"/>
          <a:stretch>
            <a:fillRect/>
          </a:stretch>
        </p:blipFill>
        <p:spPr>
          <a:prstGeom prst="rect">
            <a:avLst/>
          </a:prstGeom>
        </p:spPr>
      </p:pic>
    </p:spTree>
    <p:extLst>
      <p:ext uri="{BB962C8B-B14F-4D97-AF65-F5344CB8AC3E}">
        <p14:creationId xmlns:p14="http://schemas.microsoft.com/office/powerpoint/2010/main" val="278725040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BB1CA-A8D6-03DA-31C6-5D35E857A97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EF772B4-EBB1-C11A-BCF6-3BE92F9CB765}"/>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00020077-2D8C-B1AF-AE7A-90C5E899361F}"/>
              </a:ext>
            </a:extLst>
          </p:cNvPr>
          <p:cNvSpPr>
            <a:spLocks noGrp="1"/>
          </p:cNvSpPr>
          <p:nvPr>
            <p:ph type="body" sz="quarter" idx="11"/>
          </p:nvPr>
        </p:nvSpPr>
        <p:spPr>
          <a:xfrm>
            <a:off x="193192" y="1331170"/>
            <a:ext cx="5623146" cy="4910768"/>
          </a:xfrm>
        </p:spPr>
        <p:txBody>
          <a:bodyPr/>
          <a:lstStyle/>
          <a:p>
            <a:r>
              <a:rPr lang="en-US" altLang="zh-CN" dirty="0"/>
              <a:t>2. </a:t>
            </a:r>
            <a:r>
              <a:rPr lang="zh-CN" altLang="en-US" dirty="0"/>
              <a:t>使用 </a:t>
            </a:r>
            <a:r>
              <a:rPr lang="en-US" altLang="zh-CN" dirty="0"/>
              <a:t>SSMS </a:t>
            </a:r>
            <a:r>
              <a:rPr lang="zh-CN" altLang="en-US" dirty="0"/>
              <a:t>创建视图</a:t>
            </a:r>
            <a:endParaRPr lang="en-US" altLang="zh-CN" dirty="0"/>
          </a:p>
          <a:p>
            <a:r>
              <a:rPr lang="zh-CN" altLang="en-US" dirty="0"/>
              <a:t>具体实现步骤如下：</a:t>
            </a:r>
            <a:endParaRPr lang="en-US" altLang="zh-CN" dirty="0"/>
          </a:p>
          <a:p>
            <a:r>
              <a:rPr lang="zh-CN" altLang="en-US" dirty="0"/>
              <a:t>步骤 </a:t>
            </a:r>
            <a:r>
              <a:rPr lang="en-US" altLang="zh-CN" dirty="0"/>
              <a:t>02</a:t>
            </a:r>
            <a:r>
              <a:rPr lang="zh-CN" altLang="en-US" dirty="0"/>
              <a:t>　在弹出的“新建表”对话框中，可以看到“表”“视图”“函数”“同义词”</a:t>
            </a:r>
            <a:r>
              <a:rPr lang="en-US" altLang="zh-CN" dirty="0"/>
              <a:t>4</a:t>
            </a:r>
            <a:r>
              <a:rPr lang="zh-CN" altLang="en-US" dirty="0"/>
              <a:t>个标签。由于要基于 </a:t>
            </a:r>
            <a:r>
              <a:rPr lang="en-US" altLang="zh-CN" dirty="0"/>
              <a:t>Users</a:t>
            </a:r>
            <a:r>
              <a:rPr lang="zh-CN" altLang="en-US" dirty="0"/>
              <a:t>、</a:t>
            </a:r>
            <a:r>
              <a:rPr lang="en-US" altLang="zh-CN" dirty="0"/>
              <a:t>Orders </a:t>
            </a:r>
            <a:r>
              <a:rPr lang="zh-CN" altLang="en-US" dirty="0"/>
              <a:t>和 </a:t>
            </a:r>
            <a:r>
              <a:rPr lang="en-US" altLang="zh-CN" dirty="0"/>
              <a:t>Books </a:t>
            </a:r>
            <a:r>
              <a:rPr lang="zh-CN" altLang="en-US" dirty="0"/>
              <a:t>这三张表来创建视图，所以应切换到“表” 选项卡下找到这三张表，并分别双击它们或者选中后单击“添加”按钮，如图 </a:t>
            </a:r>
            <a:r>
              <a:rPr lang="en-US" altLang="zh-CN" dirty="0"/>
              <a:t>7-5 </a:t>
            </a:r>
            <a:r>
              <a:rPr lang="zh-CN" altLang="en-US" dirty="0"/>
              <a:t>所示。添加完所需的表之后，单击“关闭”按钮关闭“添加表”对话</a:t>
            </a:r>
          </a:p>
        </p:txBody>
      </p:sp>
      <p:pic>
        <p:nvPicPr>
          <p:cNvPr id="12" name="图片占位符 11">
            <a:extLst>
              <a:ext uri="{FF2B5EF4-FFF2-40B4-BE49-F238E27FC236}">
                <a16:creationId xmlns:a16="http://schemas.microsoft.com/office/drawing/2014/main" id="{D611A603-ADF0-0722-6A9B-C9094FBEFC1B}"/>
              </a:ext>
            </a:extLst>
          </p:cNvPr>
          <p:cNvPicPr>
            <a:picLocks noGrp="1" noChangeAspect="1"/>
          </p:cNvPicPr>
          <p:nvPr>
            <p:ph type="pic" sz="quarter" idx="12"/>
          </p:nvPr>
        </p:nvPicPr>
        <p:blipFill rotWithShape="1">
          <a:blip r:embed="rId2"/>
          <a:srcRect t="-40989" b="-40989"/>
          <a:stretch>
            <a:fillRect/>
          </a:stretch>
        </p:blipFill>
        <p:spPr>
          <a:prstGeom prst="rect">
            <a:avLst/>
          </a:prstGeom>
        </p:spPr>
      </p:pic>
    </p:spTree>
    <p:extLst>
      <p:ext uri="{BB962C8B-B14F-4D97-AF65-F5344CB8AC3E}">
        <p14:creationId xmlns:p14="http://schemas.microsoft.com/office/powerpoint/2010/main" val="379589089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44818-9573-2609-9910-7C6DC316639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C59BF3D-55AF-0E5D-D4B9-E0F3ECA527A9}"/>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DD2F2594-431C-148F-E7F6-B0A80FE4AAFF}"/>
              </a:ext>
            </a:extLst>
          </p:cNvPr>
          <p:cNvSpPr>
            <a:spLocks noGrp="1"/>
          </p:cNvSpPr>
          <p:nvPr>
            <p:ph type="body" sz="quarter" idx="11"/>
          </p:nvPr>
        </p:nvSpPr>
        <p:spPr>
          <a:xfrm>
            <a:off x="193192" y="1331170"/>
            <a:ext cx="5623146" cy="4910768"/>
          </a:xfrm>
        </p:spPr>
        <p:txBody>
          <a:bodyPr/>
          <a:lstStyle/>
          <a:p>
            <a:r>
              <a:rPr lang="en-US" altLang="zh-CN" dirty="0"/>
              <a:t>2. </a:t>
            </a:r>
            <a:r>
              <a:rPr lang="zh-CN" altLang="en-US" dirty="0"/>
              <a:t>使用 </a:t>
            </a:r>
            <a:r>
              <a:rPr lang="en-US" altLang="zh-CN" dirty="0"/>
              <a:t>SSMS </a:t>
            </a:r>
            <a:r>
              <a:rPr lang="zh-CN" altLang="en-US" dirty="0"/>
              <a:t>创建视图</a:t>
            </a:r>
            <a:endParaRPr lang="en-US" altLang="zh-CN" dirty="0"/>
          </a:p>
          <a:p>
            <a:r>
              <a:rPr lang="zh-CN" altLang="en-US" dirty="0"/>
              <a:t>具体实现步骤如下：</a:t>
            </a:r>
            <a:endParaRPr lang="en-US" altLang="zh-CN" dirty="0"/>
          </a:p>
          <a:p>
            <a:r>
              <a:rPr lang="zh-CN" altLang="en-US" dirty="0"/>
              <a:t>步骤 </a:t>
            </a:r>
            <a:r>
              <a:rPr lang="en-US" altLang="zh-CN" dirty="0"/>
              <a:t>03</a:t>
            </a:r>
            <a:r>
              <a:rPr lang="zh-CN" altLang="en-US" dirty="0"/>
              <a:t>　在“关系图”窗格中，可以看到刚刚添加的表以及每个表中的字段列表。在这个窗格中，可以直接勾选表中的字段来构建所需查询（本例应勾选 </a:t>
            </a:r>
            <a:r>
              <a:rPr lang="en-US" altLang="zh-CN" dirty="0"/>
              <a:t>Users </a:t>
            </a:r>
            <a:r>
              <a:rPr lang="zh-CN" altLang="en-US" dirty="0"/>
              <a:t>表的用户名 </a:t>
            </a:r>
            <a:r>
              <a:rPr lang="en-US" altLang="zh-CN" dirty="0" err="1"/>
              <a:t>u_name</a:t>
            </a:r>
            <a:r>
              <a:rPr lang="zh-CN" altLang="en-US" dirty="0"/>
              <a:t>、</a:t>
            </a:r>
            <a:r>
              <a:rPr lang="en-US" altLang="zh-CN" dirty="0"/>
              <a:t>Books </a:t>
            </a:r>
            <a:r>
              <a:rPr lang="zh-CN" altLang="en-US" dirty="0"/>
              <a:t>表的 </a:t>
            </a:r>
            <a:r>
              <a:rPr lang="en-US" altLang="zh-CN" dirty="0" err="1"/>
              <a:t>b_name</a:t>
            </a:r>
            <a:r>
              <a:rPr lang="zh-CN" altLang="en-US" dirty="0"/>
              <a:t>，以及 </a:t>
            </a:r>
            <a:r>
              <a:rPr lang="en-US" altLang="zh-CN" dirty="0"/>
              <a:t>Orders </a:t>
            </a:r>
            <a:r>
              <a:rPr lang="zh-CN" altLang="en-US" dirty="0"/>
              <a:t>表的 </a:t>
            </a:r>
            <a:r>
              <a:rPr lang="en-US" altLang="zh-CN" dirty="0" err="1"/>
              <a:t>o_time</a:t>
            </a:r>
            <a:r>
              <a:rPr lang="en-US" altLang="zh-CN" dirty="0"/>
              <a:t> </a:t>
            </a:r>
            <a:r>
              <a:rPr lang="zh-CN" altLang="en-US" dirty="0"/>
              <a:t>字段），也可以直接拖曳字段到中间的“条件”窗格中，如图 </a:t>
            </a:r>
            <a:r>
              <a:rPr lang="en-US" altLang="zh-CN" dirty="0"/>
              <a:t>7-6 </a:t>
            </a:r>
            <a:r>
              <a:rPr lang="zh-CN" altLang="en-US" dirty="0"/>
              <a:t>所示。</a:t>
            </a:r>
          </a:p>
        </p:txBody>
      </p:sp>
      <p:pic>
        <p:nvPicPr>
          <p:cNvPr id="7" name="图片占位符 6">
            <a:extLst>
              <a:ext uri="{FF2B5EF4-FFF2-40B4-BE49-F238E27FC236}">
                <a16:creationId xmlns:a16="http://schemas.microsoft.com/office/drawing/2014/main" id="{2B5660C5-3EE2-E6BC-6F96-2150C6CDF3B5}"/>
              </a:ext>
            </a:extLst>
          </p:cNvPr>
          <p:cNvPicPr>
            <a:picLocks noGrp="1" noChangeAspect="1"/>
          </p:cNvPicPr>
          <p:nvPr>
            <p:ph type="pic" sz="quarter" idx="12"/>
          </p:nvPr>
        </p:nvPicPr>
        <p:blipFill rotWithShape="1">
          <a:blip r:embed="rId2"/>
          <a:srcRect t="-40926" b="-40926"/>
          <a:stretch>
            <a:fillRect/>
          </a:stretch>
        </p:blipFill>
        <p:spPr>
          <a:prstGeom prst="rect">
            <a:avLst/>
          </a:prstGeom>
        </p:spPr>
      </p:pic>
    </p:spTree>
    <p:extLst>
      <p:ext uri="{BB962C8B-B14F-4D97-AF65-F5344CB8AC3E}">
        <p14:creationId xmlns:p14="http://schemas.microsoft.com/office/powerpoint/2010/main" val="91979395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A95B2-3B61-ADCF-AD01-B5EA12E749E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A09416C-B671-1787-A355-5586965473BA}"/>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F33F8C39-ADAA-986D-2709-A81EEA8C096C}"/>
              </a:ext>
            </a:extLst>
          </p:cNvPr>
          <p:cNvSpPr>
            <a:spLocks noGrp="1"/>
          </p:cNvSpPr>
          <p:nvPr>
            <p:ph type="body" sz="quarter" idx="11"/>
          </p:nvPr>
        </p:nvSpPr>
        <p:spPr>
          <a:xfrm>
            <a:off x="193192" y="1331170"/>
            <a:ext cx="5623146" cy="4910768"/>
          </a:xfrm>
        </p:spPr>
        <p:txBody>
          <a:bodyPr/>
          <a:lstStyle/>
          <a:p>
            <a:r>
              <a:rPr lang="en-US" altLang="zh-CN" dirty="0"/>
              <a:t>2. </a:t>
            </a:r>
            <a:r>
              <a:rPr lang="zh-CN" altLang="en-US" dirty="0"/>
              <a:t>使用 </a:t>
            </a:r>
            <a:r>
              <a:rPr lang="en-US" altLang="zh-CN" dirty="0"/>
              <a:t>SSMS </a:t>
            </a:r>
            <a:r>
              <a:rPr lang="zh-CN" altLang="en-US" dirty="0"/>
              <a:t>创建视图</a:t>
            </a:r>
            <a:endParaRPr lang="en-US" altLang="zh-CN" dirty="0"/>
          </a:p>
          <a:p>
            <a:r>
              <a:rPr lang="zh-CN" altLang="en-US" dirty="0"/>
              <a:t>具体实现步骤如下：</a:t>
            </a:r>
            <a:endParaRPr lang="en-US" altLang="zh-CN" dirty="0"/>
          </a:p>
          <a:p>
            <a:r>
              <a:rPr lang="zh-CN" altLang="en-US" dirty="0"/>
              <a:t>步骤 </a:t>
            </a:r>
            <a:r>
              <a:rPr lang="en-US" altLang="zh-CN" dirty="0"/>
              <a:t>04</a:t>
            </a:r>
            <a:r>
              <a:rPr lang="zh-CN" altLang="en-US" dirty="0"/>
              <a:t>　要获取每个用户的最近一次购买记录，需要对结果进行分组并应用聚合函数。但 </a:t>
            </a:r>
            <a:r>
              <a:rPr lang="en-US" altLang="zh-CN" dirty="0"/>
              <a:t>SSMS </a:t>
            </a:r>
            <a:r>
              <a:rPr lang="zh-CN" altLang="en-US" dirty="0"/>
              <a:t>的图形界面不直接支持复杂的 </a:t>
            </a:r>
            <a:r>
              <a:rPr lang="en-US" altLang="zh-CN" dirty="0"/>
              <a:t>SQL </a:t>
            </a:r>
            <a:r>
              <a:rPr lang="zh-CN" altLang="en-US" dirty="0"/>
              <a:t>功能，如 </a:t>
            </a:r>
            <a:r>
              <a:rPr lang="en-US" altLang="zh-CN" dirty="0"/>
              <a:t>GROUP BY </a:t>
            </a:r>
            <a:r>
              <a:rPr lang="zh-CN" altLang="en-US" dirty="0"/>
              <a:t>和聚合函数的自动配置，所以需要手动调整自动生成的 </a:t>
            </a:r>
            <a:r>
              <a:rPr lang="en-US" altLang="zh-CN" dirty="0"/>
              <a:t>SQL </a:t>
            </a:r>
            <a:r>
              <a:rPr lang="zh-CN" altLang="en-US" dirty="0"/>
              <a:t>语句。在“ </a:t>
            </a:r>
            <a:r>
              <a:rPr lang="en-US" altLang="zh-CN" dirty="0"/>
              <a:t>SQL”</a:t>
            </a:r>
            <a:r>
              <a:rPr lang="zh-CN" altLang="en-US" dirty="0"/>
              <a:t>窗格中，手动编辑这里的</a:t>
            </a:r>
            <a:r>
              <a:rPr lang="en-US" altLang="zh-CN" dirty="0"/>
              <a:t>SQL </a:t>
            </a:r>
            <a:r>
              <a:rPr lang="zh-CN" altLang="en-US" dirty="0"/>
              <a:t>语句，加入必要的分组和聚合逻辑，如图 </a:t>
            </a:r>
            <a:r>
              <a:rPr lang="en-US" altLang="zh-CN" dirty="0"/>
              <a:t>7-7 </a:t>
            </a:r>
            <a:r>
              <a:rPr lang="zh-CN" altLang="en-US" dirty="0"/>
              <a:t>所示。</a:t>
            </a:r>
          </a:p>
        </p:txBody>
      </p:sp>
      <p:pic>
        <p:nvPicPr>
          <p:cNvPr id="8" name="图片占位符 7">
            <a:extLst>
              <a:ext uri="{FF2B5EF4-FFF2-40B4-BE49-F238E27FC236}">
                <a16:creationId xmlns:a16="http://schemas.microsoft.com/office/drawing/2014/main" id="{5A4434BA-185E-632D-A7D9-E96395CAE9D3}"/>
              </a:ext>
            </a:extLst>
          </p:cNvPr>
          <p:cNvPicPr>
            <a:picLocks noGrp="1" noChangeAspect="1"/>
          </p:cNvPicPr>
          <p:nvPr>
            <p:ph type="pic" sz="quarter" idx="12"/>
          </p:nvPr>
        </p:nvPicPr>
        <p:blipFill rotWithShape="1">
          <a:blip r:embed="rId2"/>
          <a:srcRect t="-38006" b="-38006"/>
          <a:stretch>
            <a:fillRect/>
          </a:stretch>
        </p:blipFill>
        <p:spPr>
          <a:prstGeom prst="rect">
            <a:avLst/>
          </a:prstGeom>
        </p:spPr>
      </p:pic>
    </p:spTree>
    <p:extLst>
      <p:ext uri="{BB962C8B-B14F-4D97-AF65-F5344CB8AC3E}">
        <p14:creationId xmlns:p14="http://schemas.microsoft.com/office/powerpoint/2010/main" val="241673696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1351A-751E-DE9C-46A7-3A56ACB38A2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1D210A4-37C8-585C-175B-FC828C3BCB12}"/>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7DE4AED4-C828-4AFC-ADE9-A27B4C197312}"/>
              </a:ext>
            </a:extLst>
          </p:cNvPr>
          <p:cNvSpPr>
            <a:spLocks noGrp="1"/>
          </p:cNvSpPr>
          <p:nvPr>
            <p:ph type="body" sz="quarter" idx="11"/>
          </p:nvPr>
        </p:nvSpPr>
        <p:spPr>
          <a:xfrm>
            <a:off x="193192" y="840810"/>
            <a:ext cx="11635136" cy="5891485"/>
          </a:xfrm>
        </p:spPr>
        <p:txBody>
          <a:bodyPr/>
          <a:lstStyle/>
          <a:p>
            <a:r>
              <a:rPr lang="zh-CN" altLang="en-US" dirty="0"/>
              <a:t>概念模型是一个与具体的数据库管理系统或计算机硬件无关的抽象数据结构。为了将概念模型应用于实际的数据库系统，必须将其转换为 </a:t>
            </a:r>
            <a:r>
              <a:rPr lang="en-US" altLang="zh-CN" dirty="0"/>
              <a:t>DBMS </a:t>
            </a:r>
            <a:r>
              <a:rPr lang="zh-CN" altLang="en-US" dirty="0"/>
              <a:t>支持的逻辑数据结构，并最终实现物理数据库结构。目前的技术无法直接将概念模型转换为物理数据库结构，需要先通过逻辑设计生成一个它们之间的中间逻辑数据库结构，这个中间结构是特定</a:t>
            </a:r>
            <a:r>
              <a:rPr lang="en-US" altLang="zh-CN" dirty="0"/>
              <a:t>DBMS </a:t>
            </a:r>
            <a:r>
              <a:rPr lang="zh-CN" altLang="en-US" dirty="0"/>
              <a:t>可以处理的。逻辑设计是将概念模型转换为逻辑数据库结构的过程。</a:t>
            </a:r>
          </a:p>
          <a:p>
            <a:r>
              <a:rPr lang="zh-CN" altLang="en-US" dirty="0"/>
              <a:t>逻辑设计的任务是将概念设计阶段设计好的基本 </a:t>
            </a:r>
            <a:r>
              <a:rPr lang="en-US" altLang="zh-CN" dirty="0"/>
              <a:t>E-R </a:t>
            </a:r>
            <a:r>
              <a:rPr lang="zh-CN" altLang="en-US" dirty="0"/>
              <a:t>图转换为适用于具体数据库管理系统的逻辑结构，以确保数据可以被正确地存储、检索和更新，从而满足数据库的功能、性能、完整性和一致性方面的应用要求。</a:t>
            </a:r>
          </a:p>
          <a:p>
            <a:r>
              <a:rPr lang="zh-CN" altLang="en-US" dirty="0"/>
              <a:t>设计逻辑模型时，应选择最适合描述概念结构的数据模型，并选择最合适的数据库管理系统。在设计逻辑模型时一般包括 </a:t>
            </a:r>
            <a:r>
              <a:rPr lang="en-US" altLang="zh-CN" dirty="0"/>
              <a:t>3 </a:t>
            </a:r>
            <a:r>
              <a:rPr lang="zh-CN" altLang="en-US" dirty="0"/>
              <a:t>个步骤：首先，初始关系模式设计，即将 </a:t>
            </a:r>
            <a:r>
              <a:rPr lang="en-US" altLang="zh-CN" dirty="0"/>
              <a:t>E-R </a:t>
            </a:r>
            <a:r>
              <a:rPr lang="zh-CN" altLang="en-US" dirty="0"/>
              <a:t>模型转换成关系模型；其次，关系模式的规范化；最后，关系模式的评价与改进。逻辑设计的步骤如图 </a:t>
            </a:r>
            <a:r>
              <a:rPr lang="en-US" altLang="zh-CN" dirty="0"/>
              <a:t>2-7 </a:t>
            </a:r>
            <a:r>
              <a:rPr lang="zh-CN" altLang="en-US" dirty="0"/>
              <a:t>所示。</a:t>
            </a:r>
            <a:endParaRPr lang="en-US" altLang="zh-CN" dirty="0"/>
          </a:p>
        </p:txBody>
      </p:sp>
    </p:spTree>
    <p:extLst>
      <p:ext uri="{BB962C8B-B14F-4D97-AF65-F5344CB8AC3E}">
        <p14:creationId xmlns:p14="http://schemas.microsoft.com/office/powerpoint/2010/main" val="167099700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E899F-6F7F-C1CA-98E2-38CD6FAF15D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450C7FB-08BA-BA3F-EA84-9036FDFA929B}"/>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A1406EA0-2B48-0108-97EB-8FA89F79F65E}"/>
              </a:ext>
            </a:extLst>
          </p:cNvPr>
          <p:cNvSpPr>
            <a:spLocks noGrp="1"/>
          </p:cNvSpPr>
          <p:nvPr>
            <p:ph type="body" sz="quarter" idx="11"/>
          </p:nvPr>
        </p:nvSpPr>
        <p:spPr>
          <a:xfrm>
            <a:off x="193192" y="1818483"/>
            <a:ext cx="5623146" cy="3936142"/>
          </a:xfrm>
        </p:spPr>
        <p:txBody>
          <a:bodyPr/>
          <a:lstStyle/>
          <a:p>
            <a:r>
              <a:rPr lang="en-US" altLang="zh-CN" dirty="0"/>
              <a:t>2. </a:t>
            </a:r>
            <a:r>
              <a:rPr lang="zh-CN" altLang="en-US" dirty="0"/>
              <a:t>使用 </a:t>
            </a:r>
            <a:r>
              <a:rPr lang="en-US" altLang="zh-CN" dirty="0"/>
              <a:t>SSMS </a:t>
            </a:r>
            <a:r>
              <a:rPr lang="zh-CN" altLang="en-US" dirty="0"/>
              <a:t>创建视图</a:t>
            </a:r>
            <a:endParaRPr lang="en-US" altLang="zh-CN" dirty="0"/>
          </a:p>
          <a:p>
            <a:r>
              <a:rPr lang="zh-CN" altLang="en-US" dirty="0"/>
              <a:t>具体实现步骤如下：</a:t>
            </a:r>
            <a:endParaRPr lang="en-US" altLang="zh-CN" dirty="0"/>
          </a:p>
          <a:p>
            <a:r>
              <a:rPr lang="zh-CN" altLang="en-US" dirty="0"/>
              <a:t>步骤 </a:t>
            </a:r>
            <a:r>
              <a:rPr lang="en-US" altLang="zh-CN" dirty="0"/>
              <a:t>05</a:t>
            </a:r>
            <a:r>
              <a:rPr lang="zh-CN" altLang="en-US" dirty="0"/>
              <a:t>　为了使查询结果更加直观和易于理解，可以为视图中的列指定有意义的别名，在“条件”窗格设置如下：</a:t>
            </a:r>
            <a:r>
              <a:rPr lang="en-US" altLang="zh-CN" dirty="0" err="1"/>
              <a:t>u_name</a:t>
            </a:r>
            <a:r>
              <a:rPr lang="en-US" altLang="zh-CN" dirty="0"/>
              <a:t> </a:t>
            </a:r>
            <a:r>
              <a:rPr lang="zh-CN" altLang="en-US" dirty="0"/>
              <a:t>别名为“用户名”，</a:t>
            </a:r>
            <a:r>
              <a:rPr lang="en-US" altLang="zh-CN" dirty="0" err="1"/>
              <a:t>b_name</a:t>
            </a:r>
            <a:r>
              <a:rPr lang="en-US" altLang="zh-CN" dirty="0"/>
              <a:t> </a:t>
            </a:r>
            <a:r>
              <a:rPr lang="zh-CN" altLang="en-US" dirty="0"/>
              <a:t>别名为“书籍名称”， </a:t>
            </a:r>
            <a:r>
              <a:rPr lang="en-US" altLang="zh-CN" dirty="0" err="1"/>
              <a:t>o_time</a:t>
            </a:r>
            <a:r>
              <a:rPr lang="en-US" altLang="zh-CN" dirty="0"/>
              <a:t> </a:t>
            </a:r>
            <a:r>
              <a:rPr lang="zh-CN" altLang="en-US" dirty="0"/>
              <a:t>别名为“最近购买时间”，如图 </a:t>
            </a:r>
            <a:r>
              <a:rPr lang="en-US" altLang="zh-CN" dirty="0"/>
              <a:t>7-8 </a:t>
            </a:r>
            <a:r>
              <a:rPr lang="zh-CN" altLang="en-US" dirty="0"/>
              <a:t>所示。</a:t>
            </a:r>
          </a:p>
        </p:txBody>
      </p:sp>
      <p:pic>
        <p:nvPicPr>
          <p:cNvPr id="7" name="图片占位符 6">
            <a:extLst>
              <a:ext uri="{FF2B5EF4-FFF2-40B4-BE49-F238E27FC236}">
                <a16:creationId xmlns:a16="http://schemas.microsoft.com/office/drawing/2014/main" id="{9C78AF52-0072-081C-C4D6-C5599717D6A0}"/>
              </a:ext>
            </a:extLst>
          </p:cNvPr>
          <p:cNvPicPr>
            <a:picLocks noGrp="1" noChangeAspect="1"/>
          </p:cNvPicPr>
          <p:nvPr>
            <p:ph type="pic" sz="quarter" idx="12"/>
          </p:nvPr>
        </p:nvPicPr>
        <p:blipFill rotWithShape="1">
          <a:blip r:embed="rId2"/>
          <a:srcRect t="-39169" b="-39169"/>
          <a:stretch>
            <a:fillRect/>
          </a:stretch>
        </p:blipFill>
        <p:spPr>
          <a:prstGeom prst="rect">
            <a:avLst/>
          </a:prstGeom>
        </p:spPr>
      </p:pic>
    </p:spTree>
    <p:extLst>
      <p:ext uri="{BB962C8B-B14F-4D97-AF65-F5344CB8AC3E}">
        <p14:creationId xmlns:p14="http://schemas.microsoft.com/office/powerpoint/2010/main" val="251256634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5C91B-4FEF-6D8D-83E1-9F4E01B0B63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7E20ADF-45F5-F26E-7E62-1C8F25199FB0}"/>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49922011-ADA9-5F31-8323-98CF4CCB4C39}"/>
              </a:ext>
            </a:extLst>
          </p:cNvPr>
          <p:cNvSpPr>
            <a:spLocks noGrp="1"/>
          </p:cNvSpPr>
          <p:nvPr>
            <p:ph type="body" sz="quarter" idx="11"/>
          </p:nvPr>
        </p:nvSpPr>
        <p:spPr>
          <a:xfrm>
            <a:off x="193192" y="2305796"/>
            <a:ext cx="5623146" cy="2961516"/>
          </a:xfrm>
        </p:spPr>
        <p:txBody>
          <a:bodyPr/>
          <a:lstStyle/>
          <a:p>
            <a:r>
              <a:rPr lang="en-US" altLang="zh-CN" dirty="0"/>
              <a:t>2. </a:t>
            </a:r>
            <a:r>
              <a:rPr lang="zh-CN" altLang="en-US" dirty="0"/>
              <a:t>使用 </a:t>
            </a:r>
            <a:r>
              <a:rPr lang="en-US" altLang="zh-CN" dirty="0"/>
              <a:t>SSMS </a:t>
            </a:r>
            <a:r>
              <a:rPr lang="zh-CN" altLang="en-US" dirty="0"/>
              <a:t>创建视图</a:t>
            </a:r>
            <a:endParaRPr lang="en-US" altLang="zh-CN" dirty="0"/>
          </a:p>
          <a:p>
            <a:r>
              <a:rPr lang="zh-CN" altLang="en-US" dirty="0"/>
              <a:t>具体实现步骤如下：</a:t>
            </a:r>
            <a:endParaRPr lang="en-US" altLang="zh-CN" dirty="0"/>
          </a:p>
          <a:p>
            <a:r>
              <a:rPr lang="zh-CN" altLang="en-US" dirty="0"/>
              <a:t>步骤 </a:t>
            </a:r>
            <a:r>
              <a:rPr lang="en-US" altLang="zh-CN" dirty="0"/>
              <a:t>06</a:t>
            </a:r>
            <a:r>
              <a:rPr lang="zh-CN" altLang="en-US" dirty="0"/>
              <a:t>　完成查询设计后，单击工具栏上的“保存”按钮，在弹出的“选择名称” 对话框中为所创建的视图输入名称 </a:t>
            </a:r>
            <a:r>
              <a:rPr lang="en-US" altLang="zh-CN" dirty="0" err="1"/>
              <a:t>vw_UserLastPurchase</a:t>
            </a:r>
            <a:r>
              <a:rPr lang="zh-CN" altLang="en-US" dirty="0"/>
              <a:t>，如图 </a:t>
            </a:r>
            <a:r>
              <a:rPr lang="en-US" altLang="zh-CN" dirty="0"/>
              <a:t>7-9 </a:t>
            </a:r>
            <a:r>
              <a:rPr lang="zh-CN" altLang="en-US" dirty="0"/>
              <a:t>所示。</a:t>
            </a:r>
          </a:p>
        </p:txBody>
      </p:sp>
      <p:pic>
        <p:nvPicPr>
          <p:cNvPr id="8" name="图片占位符 7">
            <a:extLst>
              <a:ext uri="{FF2B5EF4-FFF2-40B4-BE49-F238E27FC236}">
                <a16:creationId xmlns:a16="http://schemas.microsoft.com/office/drawing/2014/main" id="{EF1B2260-253A-3B86-6C4E-A9C8CD9D4622}"/>
              </a:ext>
            </a:extLst>
          </p:cNvPr>
          <p:cNvPicPr>
            <a:picLocks noGrp="1" noChangeAspect="1"/>
          </p:cNvPicPr>
          <p:nvPr>
            <p:ph type="pic" sz="quarter" idx="12"/>
          </p:nvPr>
        </p:nvPicPr>
        <p:blipFill rotWithShape="1">
          <a:blip r:embed="rId2"/>
          <a:srcRect t="-41158" b="-41158"/>
          <a:stretch>
            <a:fillRect/>
          </a:stretch>
        </p:blipFill>
        <p:spPr>
          <a:prstGeom prst="rect">
            <a:avLst/>
          </a:prstGeom>
        </p:spPr>
      </p:pic>
    </p:spTree>
    <p:extLst>
      <p:ext uri="{BB962C8B-B14F-4D97-AF65-F5344CB8AC3E}">
        <p14:creationId xmlns:p14="http://schemas.microsoft.com/office/powerpoint/2010/main" val="296267712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40856-C2BF-23BD-3A76-510F23EEC73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F5F3D77-1617-EEC0-CB71-07B164F048D4}"/>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6C5444E5-E13A-1F5C-2A2F-EB60172BAB93}"/>
              </a:ext>
            </a:extLst>
          </p:cNvPr>
          <p:cNvSpPr>
            <a:spLocks noGrp="1"/>
          </p:cNvSpPr>
          <p:nvPr>
            <p:ph type="body" sz="quarter" idx="11"/>
          </p:nvPr>
        </p:nvSpPr>
        <p:spPr>
          <a:xfrm>
            <a:off x="193192" y="2062140"/>
            <a:ext cx="5623146" cy="3448829"/>
          </a:xfrm>
        </p:spPr>
        <p:txBody>
          <a:bodyPr/>
          <a:lstStyle/>
          <a:p>
            <a:r>
              <a:rPr lang="en-US" altLang="zh-CN" dirty="0"/>
              <a:t>2. </a:t>
            </a:r>
            <a:r>
              <a:rPr lang="zh-CN" altLang="en-US" dirty="0"/>
              <a:t>使用 </a:t>
            </a:r>
            <a:r>
              <a:rPr lang="en-US" altLang="zh-CN" dirty="0"/>
              <a:t>SSMS </a:t>
            </a:r>
            <a:r>
              <a:rPr lang="zh-CN" altLang="en-US" dirty="0"/>
              <a:t>创建视图</a:t>
            </a:r>
            <a:endParaRPr lang="en-US" altLang="zh-CN" dirty="0"/>
          </a:p>
          <a:p>
            <a:r>
              <a:rPr lang="zh-CN" altLang="en-US" dirty="0"/>
              <a:t>具体实现步骤如下：</a:t>
            </a:r>
            <a:endParaRPr lang="en-US" altLang="zh-CN" dirty="0"/>
          </a:p>
          <a:p>
            <a:r>
              <a:rPr lang="zh-CN" altLang="en-US" dirty="0"/>
              <a:t>步骤 </a:t>
            </a:r>
            <a:r>
              <a:rPr lang="en-US" altLang="zh-CN" dirty="0"/>
              <a:t>07</a:t>
            </a:r>
            <a:r>
              <a:rPr lang="zh-CN" altLang="en-US" dirty="0"/>
              <a:t>　单击“确定”按钮完成视图的创建。在对象资源管理器中单击“刷新”按钮，展开 </a:t>
            </a:r>
            <a:r>
              <a:rPr lang="en-US" altLang="zh-CN" dirty="0" err="1"/>
              <a:t>EB_Shop</a:t>
            </a:r>
            <a:r>
              <a:rPr lang="en-US" altLang="zh-CN" dirty="0"/>
              <a:t> </a:t>
            </a:r>
            <a:r>
              <a:rPr lang="zh-CN" altLang="en-US" dirty="0"/>
              <a:t>数据库的“视图”节点，可以看到刚刚创建的视图已存在，说明视图创建成功，如图 </a:t>
            </a:r>
            <a:r>
              <a:rPr lang="en-US" altLang="zh-CN" dirty="0"/>
              <a:t>7-10</a:t>
            </a:r>
            <a:r>
              <a:rPr lang="zh-CN" altLang="en-US" dirty="0"/>
              <a:t>所示。</a:t>
            </a:r>
          </a:p>
        </p:txBody>
      </p:sp>
      <p:pic>
        <p:nvPicPr>
          <p:cNvPr id="7" name="图片占位符 6">
            <a:extLst>
              <a:ext uri="{FF2B5EF4-FFF2-40B4-BE49-F238E27FC236}">
                <a16:creationId xmlns:a16="http://schemas.microsoft.com/office/drawing/2014/main" id="{8A551C47-BC2E-4930-6936-1D11A0984D48}"/>
              </a:ext>
            </a:extLst>
          </p:cNvPr>
          <p:cNvPicPr>
            <a:picLocks noGrp="1" noChangeAspect="1"/>
          </p:cNvPicPr>
          <p:nvPr>
            <p:ph type="pic" sz="quarter" idx="12"/>
          </p:nvPr>
        </p:nvPicPr>
        <p:blipFill rotWithShape="1">
          <a:blip r:embed="rId2"/>
          <a:srcRect t="-9559" b="-9559"/>
          <a:stretch>
            <a:fillRect/>
          </a:stretch>
        </p:blipFill>
        <p:spPr>
          <a:prstGeom prst="rect">
            <a:avLst/>
          </a:prstGeom>
        </p:spPr>
      </p:pic>
    </p:spTree>
    <p:extLst>
      <p:ext uri="{BB962C8B-B14F-4D97-AF65-F5344CB8AC3E}">
        <p14:creationId xmlns:p14="http://schemas.microsoft.com/office/powerpoint/2010/main" val="371344908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AA908-24DD-4BDC-3CD5-38D08BA46B64}"/>
            </a:ext>
          </a:extLst>
        </p:cNvPr>
        <p:cNvGrpSpPr/>
        <p:nvPr/>
      </p:nvGrpSpPr>
      <p:grpSpPr>
        <a:xfrm>
          <a:off x="0" y="0"/>
          <a:ext cx="0" cy="0"/>
          <a:chOff x="0" y="0"/>
          <a:chExt cx="0" cy="0"/>
        </a:xfrm>
      </p:grpSpPr>
      <p:pic>
        <p:nvPicPr>
          <p:cNvPr id="12" name="图片占位符 11">
            <a:extLst>
              <a:ext uri="{FF2B5EF4-FFF2-40B4-BE49-F238E27FC236}">
                <a16:creationId xmlns:a16="http://schemas.microsoft.com/office/drawing/2014/main" id="{7421418D-2CAB-5141-3E8B-69E4F628B30D}"/>
              </a:ext>
            </a:extLst>
          </p:cNvPr>
          <p:cNvPicPr>
            <a:picLocks noGrp="1" noChangeAspect="1"/>
          </p:cNvPicPr>
          <p:nvPr>
            <p:ph type="pic" sz="quarter" idx="12"/>
          </p:nvPr>
        </p:nvPicPr>
        <p:blipFill rotWithShape="1">
          <a:blip r:embed="rId2"/>
          <a:srcRect l="-17145" r="-17145"/>
          <a:stretch>
            <a:fillRect/>
          </a:stretch>
        </p:blipFill>
        <p:spPr>
          <a:xfrm>
            <a:off x="173672" y="2974020"/>
            <a:ext cx="11635136" cy="3690946"/>
          </a:xfrm>
          <a:prstGeom prst="rect">
            <a:avLst/>
          </a:prstGeom>
        </p:spPr>
      </p:pic>
      <p:sp>
        <p:nvSpPr>
          <p:cNvPr id="4" name="文本占位符 3">
            <a:extLst>
              <a:ext uri="{FF2B5EF4-FFF2-40B4-BE49-F238E27FC236}">
                <a16:creationId xmlns:a16="http://schemas.microsoft.com/office/drawing/2014/main" id="{34032EFD-703D-3437-6007-3F0C2B398C3E}"/>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8EE62C9D-7A28-D554-6A0C-C1F409580330}"/>
              </a:ext>
            </a:extLst>
          </p:cNvPr>
          <p:cNvSpPr>
            <a:spLocks noGrp="1"/>
          </p:cNvSpPr>
          <p:nvPr>
            <p:ph type="body" sz="quarter" idx="11"/>
          </p:nvPr>
        </p:nvSpPr>
        <p:spPr>
          <a:xfrm>
            <a:off x="173672" y="919057"/>
            <a:ext cx="11635136" cy="1986891"/>
          </a:xfrm>
        </p:spPr>
        <p:txBody>
          <a:bodyPr/>
          <a:lstStyle/>
          <a:p>
            <a:r>
              <a:rPr lang="en-US" altLang="zh-CN" dirty="0"/>
              <a:t>2. </a:t>
            </a:r>
            <a:r>
              <a:rPr lang="zh-CN" altLang="en-US" dirty="0"/>
              <a:t>使用 </a:t>
            </a:r>
            <a:r>
              <a:rPr lang="en-US" altLang="zh-CN" dirty="0"/>
              <a:t>SSMS </a:t>
            </a:r>
            <a:r>
              <a:rPr lang="zh-CN" altLang="en-US" dirty="0"/>
              <a:t>创建视图</a:t>
            </a:r>
            <a:endParaRPr lang="en-US" altLang="zh-CN" dirty="0"/>
          </a:p>
          <a:p>
            <a:r>
              <a:rPr lang="zh-CN" altLang="en-US" dirty="0"/>
              <a:t>具体实现步骤如下：</a:t>
            </a:r>
            <a:endParaRPr lang="en-US" altLang="zh-CN" dirty="0"/>
          </a:p>
          <a:p>
            <a:r>
              <a:rPr lang="zh-CN" altLang="en-US" dirty="0"/>
              <a:t>步骤 </a:t>
            </a:r>
            <a:r>
              <a:rPr lang="en-US" altLang="zh-CN" dirty="0"/>
              <a:t>08</a:t>
            </a:r>
            <a:r>
              <a:rPr lang="zh-CN" altLang="en-US" dirty="0"/>
              <a:t>　为了进一步确认，可以运行如下查询语句查看视图中的数据。</a:t>
            </a:r>
            <a:endParaRPr lang="en-US" altLang="zh-CN" dirty="0"/>
          </a:p>
          <a:p>
            <a:r>
              <a:rPr lang="zh-CN" altLang="en-US" dirty="0"/>
              <a:t>查询结果如图 </a:t>
            </a:r>
            <a:r>
              <a:rPr lang="en-US" altLang="zh-CN" dirty="0"/>
              <a:t>7-11 </a:t>
            </a:r>
            <a:r>
              <a:rPr lang="zh-CN" altLang="en-US" dirty="0"/>
              <a:t>所示。</a:t>
            </a:r>
          </a:p>
        </p:txBody>
      </p:sp>
    </p:spTree>
    <p:extLst>
      <p:ext uri="{BB962C8B-B14F-4D97-AF65-F5344CB8AC3E}">
        <p14:creationId xmlns:p14="http://schemas.microsoft.com/office/powerpoint/2010/main" val="85261629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065DC-0DC2-5EF3-455C-69B28DA1FBE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490B953-A9C0-7B3A-0A72-D128E70A3014}"/>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A27A6B55-CFFF-2290-2074-412BC6309435}"/>
              </a:ext>
            </a:extLst>
          </p:cNvPr>
          <p:cNvSpPr>
            <a:spLocks noGrp="1"/>
          </p:cNvSpPr>
          <p:nvPr>
            <p:ph type="body" sz="quarter" idx="11"/>
          </p:nvPr>
        </p:nvSpPr>
        <p:spPr>
          <a:xfrm>
            <a:off x="173672" y="919057"/>
            <a:ext cx="11635136" cy="1986891"/>
          </a:xfrm>
        </p:spPr>
        <p:txBody>
          <a:bodyPr/>
          <a:lstStyle/>
          <a:p>
            <a:r>
              <a:rPr lang="en-US" altLang="zh-CN" dirty="0"/>
              <a:t>2. </a:t>
            </a:r>
            <a:r>
              <a:rPr lang="zh-CN" altLang="en-US" dirty="0"/>
              <a:t>使用 </a:t>
            </a:r>
            <a:r>
              <a:rPr lang="en-US" altLang="zh-CN" dirty="0"/>
              <a:t>SSMS </a:t>
            </a:r>
            <a:r>
              <a:rPr lang="zh-CN" altLang="en-US" dirty="0"/>
              <a:t>创建视图</a:t>
            </a:r>
            <a:endParaRPr lang="en-US" altLang="zh-CN" dirty="0"/>
          </a:p>
          <a:p>
            <a:r>
              <a:rPr lang="zh-CN" altLang="en-US" dirty="0"/>
              <a:t>具体实现步骤如下：</a:t>
            </a:r>
            <a:endParaRPr lang="en-US" altLang="zh-CN" dirty="0"/>
          </a:p>
          <a:p>
            <a:r>
              <a:rPr lang="zh-CN" altLang="en-US" dirty="0"/>
              <a:t>步骤 </a:t>
            </a:r>
            <a:r>
              <a:rPr lang="en-US" altLang="zh-CN" dirty="0"/>
              <a:t>08</a:t>
            </a:r>
            <a:r>
              <a:rPr lang="zh-CN" altLang="en-US" dirty="0"/>
              <a:t>　此外，也可以使用“新建查询”命令直接输入创建视图的 </a:t>
            </a:r>
            <a:r>
              <a:rPr lang="en-US" altLang="zh-CN" dirty="0"/>
              <a:t>T-SQL </a:t>
            </a:r>
            <a:r>
              <a:rPr lang="zh-CN" altLang="en-US" dirty="0"/>
              <a:t>语句并执行来完成视图的创建。为了使代码更具可读性，将其优化如下：</a:t>
            </a:r>
          </a:p>
        </p:txBody>
      </p:sp>
      <p:pic>
        <p:nvPicPr>
          <p:cNvPr id="7" name="图片占位符 6">
            <a:extLst>
              <a:ext uri="{FF2B5EF4-FFF2-40B4-BE49-F238E27FC236}">
                <a16:creationId xmlns:a16="http://schemas.microsoft.com/office/drawing/2014/main" id="{ED3241D3-7FA4-50C2-E8C1-E414805F014B}"/>
              </a:ext>
            </a:extLst>
          </p:cNvPr>
          <p:cNvPicPr>
            <a:picLocks noGrp="1" noChangeAspect="1"/>
          </p:cNvPicPr>
          <p:nvPr>
            <p:ph type="pic" sz="quarter" idx="12"/>
          </p:nvPr>
        </p:nvPicPr>
        <p:blipFill rotWithShape="1">
          <a:blip r:embed="rId2"/>
          <a:srcRect t="-4065" b="-4065"/>
          <a:stretch>
            <a:fillRect/>
          </a:stretch>
        </p:blipFill>
        <p:spPr>
          <a:xfrm>
            <a:off x="173672" y="2974020"/>
            <a:ext cx="11635136" cy="3690946"/>
          </a:xfrm>
          <a:prstGeom prst="rect">
            <a:avLst/>
          </a:prstGeom>
        </p:spPr>
      </p:pic>
    </p:spTree>
    <p:extLst>
      <p:ext uri="{BB962C8B-B14F-4D97-AF65-F5344CB8AC3E}">
        <p14:creationId xmlns:p14="http://schemas.microsoft.com/office/powerpoint/2010/main" val="173433232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5F7F4-EC43-46D4-8C9B-008D6A09BEC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03A8D69-B0CB-373E-2E44-09EDFCE2B968}"/>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963A44B8-E8AA-4E25-00E3-E46A73615DD7}"/>
              </a:ext>
            </a:extLst>
          </p:cNvPr>
          <p:cNvSpPr>
            <a:spLocks noGrp="1"/>
          </p:cNvSpPr>
          <p:nvPr>
            <p:ph type="body" sz="quarter" idx="11"/>
          </p:nvPr>
        </p:nvSpPr>
        <p:spPr>
          <a:xfrm>
            <a:off x="193192" y="3036764"/>
            <a:ext cx="11635136" cy="1499578"/>
          </a:xfrm>
        </p:spPr>
        <p:txBody>
          <a:bodyPr/>
          <a:lstStyle/>
          <a:p>
            <a:r>
              <a:rPr lang="en-US" altLang="zh-CN" dirty="0"/>
              <a:t>3. </a:t>
            </a:r>
            <a:r>
              <a:rPr lang="zh-CN" altLang="en-US" dirty="0"/>
              <a:t>使用 </a:t>
            </a:r>
            <a:r>
              <a:rPr lang="en-US" altLang="zh-CN" dirty="0"/>
              <a:t>SSMS </a:t>
            </a:r>
            <a:r>
              <a:rPr lang="zh-CN" altLang="en-US" dirty="0"/>
              <a:t>创建存储过程</a:t>
            </a:r>
            <a:endParaRPr lang="en-US" altLang="zh-CN" dirty="0"/>
          </a:p>
          <a:p>
            <a:r>
              <a:rPr lang="zh-CN" altLang="en-US" dirty="0"/>
              <a:t>在 </a:t>
            </a:r>
            <a:r>
              <a:rPr lang="en-US" altLang="zh-CN" dirty="0" err="1"/>
              <a:t>EB_Shop</a:t>
            </a:r>
            <a:r>
              <a:rPr lang="en-US" altLang="zh-CN" dirty="0"/>
              <a:t> </a:t>
            </a:r>
            <a:r>
              <a:rPr lang="zh-CN" altLang="en-US" dirty="0"/>
              <a:t>数据库中创建一个名为 </a:t>
            </a:r>
            <a:r>
              <a:rPr lang="en-US" altLang="zh-CN" dirty="0" err="1"/>
              <a:t>sp_GetUserOrders</a:t>
            </a:r>
            <a:r>
              <a:rPr lang="en-US" altLang="zh-CN" dirty="0"/>
              <a:t> </a:t>
            </a:r>
            <a:r>
              <a:rPr lang="zh-CN" altLang="en-US" dirty="0"/>
              <a:t>的存储过程，用于根据用户 </a:t>
            </a:r>
            <a:r>
              <a:rPr lang="en-US" altLang="zh-CN" dirty="0"/>
              <a:t>ID</a:t>
            </a:r>
            <a:r>
              <a:rPr lang="zh-CN" altLang="en-US" dirty="0"/>
              <a:t>获取其所有订单详情。</a:t>
            </a:r>
          </a:p>
        </p:txBody>
      </p:sp>
    </p:spTree>
    <p:extLst>
      <p:ext uri="{BB962C8B-B14F-4D97-AF65-F5344CB8AC3E}">
        <p14:creationId xmlns:p14="http://schemas.microsoft.com/office/powerpoint/2010/main" val="8878775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0E49B-7542-A098-FECE-3560D48D39D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27F3A2D-BEE6-5A20-E58F-E4AD4A37C985}"/>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9708F2A0-AEB2-70CF-03EE-865E75DE48AF}"/>
              </a:ext>
            </a:extLst>
          </p:cNvPr>
          <p:cNvSpPr>
            <a:spLocks noGrp="1"/>
          </p:cNvSpPr>
          <p:nvPr>
            <p:ph type="body" sz="quarter" idx="11"/>
          </p:nvPr>
        </p:nvSpPr>
        <p:spPr>
          <a:xfrm>
            <a:off x="193192" y="2305795"/>
            <a:ext cx="5623146" cy="2961516"/>
          </a:xfrm>
        </p:spPr>
        <p:txBody>
          <a:bodyPr/>
          <a:lstStyle/>
          <a:p>
            <a:r>
              <a:rPr lang="en-US" altLang="zh-CN" dirty="0"/>
              <a:t>3. </a:t>
            </a:r>
            <a:r>
              <a:rPr lang="zh-CN" altLang="en-US" dirty="0"/>
              <a:t>使用 </a:t>
            </a:r>
            <a:r>
              <a:rPr lang="en-US" altLang="zh-CN" dirty="0"/>
              <a:t>SSMS </a:t>
            </a:r>
            <a:r>
              <a:rPr lang="zh-CN" altLang="en-US" dirty="0"/>
              <a:t>创建存储过程</a:t>
            </a:r>
            <a:endParaRPr lang="en-US" altLang="zh-CN" dirty="0"/>
          </a:p>
          <a:p>
            <a:r>
              <a:rPr lang="zh-CN" altLang="en-US" dirty="0"/>
              <a:t>具体实现步骤如下：</a:t>
            </a:r>
            <a:endParaRPr lang="en-US" altLang="zh-CN" dirty="0"/>
          </a:p>
          <a:p>
            <a:r>
              <a:rPr lang="zh-CN" altLang="en-US" dirty="0"/>
              <a:t>步骤 </a:t>
            </a:r>
            <a:r>
              <a:rPr lang="en-US" altLang="zh-CN" dirty="0"/>
              <a:t>01</a:t>
            </a:r>
            <a:r>
              <a:rPr lang="zh-CN" altLang="en-US" dirty="0"/>
              <a:t>　启动 </a:t>
            </a:r>
            <a:r>
              <a:rPr lang="en-US" altLang="zh-CN" dirty="0"/>
              <a:t>SSMS </a:t>
            </a:r>
            <a:r>
              <a:rPr lang="zh-CN" altLang="en-US" dirty="0"/>
              <a:t>并连接到服务器后，在对象资源管理器中的 </a:t>
            </a:r>
            <a:r>
              <a:rPr lang="en-US" altLang="zh-CN" dirty="0" err="1"/>
              <a:t>EB_Shop</a:t>
            </a:r>
            <a:r>
              <a:rPr lang="en-US" altLang="zh-CN" dirty="0"/>
              <a:t> </a:t>
            </a:r>
            <a:r>
              <a:rPr lang="zh-CN" altLang="en-US" dirty="0"/>
              <a:t>数据库上右键单击，在弹出的快捷菜单中选择“新建查询”选项，如图 </a:t>
            </a:r>
            <a:r>
              <a:rPr lang="en-US" altLang="zh-CN" dirty="0"/>
              <a:t>7-12 </a:t>
            </a:r>
            <a:r>
              <a:rPr lang="zh-CN" altLang="en-US" dirty="0"/>
              <a:t>所示。</a:t>
            </a:r>
          </a:p>
        </p:txBody>
      </p:sp>
      <p:pic>
        <p:nvPicPr>
          <p:cNvPr id="6" name="图片占位符 5">
            <a:extLst>
              <a:ext uri="{FF2B5EF4-FFF2-40B4-BE49-F238E27FC236}">
                <a16:creationId xmlns:a16="http://schemas.microsoft.com/office/drawing/2014/main" id="{613EFDFE-AC93-0A08-F1EB-50B0C5A92788}"/>
              </a:ext>
            </a:extLst>
          </p:cNvPr>
          <p:cNvPicPr>
            <a:picLocks noGrp="1" noChangeAspect="1"/>
          </p:cNvPicPr>
          <p:nvPr>
            <p:ph type="pic" sz="quarter" idx="12"/>
          </p:nvPr>
        </p:nvPicPr>
        <p:blipFill rotWithShape="1">
          <a:blip r:embed="rId2"/>
          <a:srcRect l="-20588" r="-20588"/>
          <a:stretch>
            <a:fillRect/>
          </a:stretch>
        </p:blipFill>
        <p:spPr>
          <a:prstGeom prst="rect">
            <a:avLst/>
          </a:prstGeom>
        </p:spPr>
      </p:pic>
    </p:spTree>
    <p:extLst>
      <p:ext uri="{BB962C8B-B14F-4D97-AF65-F5344CB8AC3E}">
        <p14:creationId xmlns:p14="http://schemas.microsoft.com/office/powerpoint/2010/main" val="324842686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11691E-25FA-1223-85FC-B7A70DB79D55}"/>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C1ACEF7B-3550-4346-F359-1E4F31359797}"/>
              </a:ext>
            </a:extLst>
          </p:cNvPr>
          <p:cNvPicPr>
            <a:picLocks noGrp="1" noChangeAspect="1"/>
          </p:cNvPicPr>
          <p:nvPr>
            <p:ph type="pic" sz="quarter" idx="12"/>
          </p:nvPr>
        </p:nvPicPr>
        <p:blipFill rotWithShape="1">
          <a:blip r:embed="rId2"/>
          <a:srcRect t="-11809" b="-11809"/>
          <a:stretch>
            <a:fillRect/>
          </a:stretch>
        </p:blipFill>
        <p:spPr>
          <a:xfrm>
            <a:off x="173672" y="2452464"/>
            <a:ext cx="11635136" cy="4212502"/>
          </a:xfrm>
          <a:prstGeom prst="rect">
            <a:avLst/>
          </a:prstGeom>
        </p:spPr>
      </p:pic>
      <p:sp>
        <p:nvSpPr>
          <p:cNvPr id="4" name="文本占位符 3">
            <a:extLst>
              <a:ext uri="{FF2B5EF4-FFF2-40B4-BE49-F238E27FC236}">
                <a16:creationId xmlns:a16="http://schemas.microsoft.com/office/drawing/2014/main" id="{015FF751-B469-D97A-3EBD-F7D6346827F0}"/>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A920A879-F0EC-4ED0-0371-F71C69D4CB7A}"/>
              </a:ext>
            </a:extLst>
          </p:cNvPr>
          <p:cNvSpPr>
            <a:spLocks noGrp="1"/>
          </p:cNvSpPr>
          <p:nvPr>
            <p:ph type="body" sz="quarter" idx="11"/>
          </p:nvPr>
        </p:nvSpPr>
        <p:spPr>
          <a:xfrm>
            <a:off x="173672" y="1725007"/>
            <a:ext cx="11635136" cy="1012265"/>
          </a:xfrm>
        </p:spPr>
        <p:txBody>
          <a:bodyPr/>
          <a:lstStyle/>
          <a:p>
            <a:r>
              <a:rPr lang="en-US" altLang="zh-CN" dirty="0"/>
              <a:t>3. </a:t>
            </a:r>
            <a:r>
              <a:rPr lang="zh-CN" altLang="en-US" dirty="0"/>
              <a:t>使用 </a:t>
            </a:r>
            <a:r>
              <a:rPr lang="en-US" altLang="zh-CN" dirty="0"/>
              <a:t>SSMS </a:t>
            </a:r>
            <a:r>
              <a:rPr lang="zh-CN" altLang="en-US" dirty="0"/>
              <a:t>创建存储过程</a:t>
            </a:r>
            <a:endParaRPr lang="en-US" altLang="zh-CN" dirty="0"/>
          </a:p>
          <a:p>
            <a:r>
              <a:rPr lang="zh-CN" altLang="en-US" dirty="0"/>
              <a:t>步骤 </a:t>
            </a:r>
            <a:r>
              <a:rPr lang="en-US" altLang="zh-CN" dirty="0"/>
              <a:t>02</a:t>
            </a:r>
            <a:r>
              <a:rPr lang="zh-CN" altLang="en-US" dirty="0"/>
              <a:t>　在 </a:t>
            </a:r>
            <a:r>
              <a:rPr lang="en-US" altLang="zh-CN" dirty="0"/>
              <a:t>SQL </a:t>
            </a:r>
            <a:r>
              <a:rPr lang="zh-CN" altLang="en-US" dirty="0"/>
              <a:t>编辑器界面输入下列 </a:t>
            </a:r>
            <a:r>
              <a:rPr lang="en-US" altLang="zh-CN" dirty="0"/>
              <a:t>T-SQL </a:t>
            </a:r>
            <a:r>
              <a:rPr lang="zh-CN" altLang="en-US" dirty="0"/>
              <a:t>语句。</a:t>
            </a:r>
          </a:p>
        </p:txBody>
      </p:sp>
    </p:spTree>
    <p:extLst>
      <p:ext uri="{BB962C8B-B14F-4D97-AF65-F5344CB8AC3E}">
        <p14:creationId xmlns:p14="http://schemas.microsoft.com/office/powerpoint/2010/main" val="371917484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9CF99-E200-2863-9D4F-20D3442E2A0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D1A752A-A69C-8FE5-EB13-A94C8A6D4EF1}"/>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A3F99B90-E171-8506-7FAE-4B8F58690E86}"/>
              </a:ext>
            </a:extLst>
          </p:cNvPr>
          <p:cNvSpPr>
            <a:spLocks noGrp="1"/>
          </p:cNvSpPr>
          <p:nvPr>
            <p:ph type="body" sz="quarter" idx="11"/>
          </p:nvPr>
        </p:nvSpPr>
        <p:spPr>
          <a:xfrm>
            <a:off x="193192" y="1818482"/>
            <a:ext cx="5623146" cy="3936142"/>
          </a:xfrm>
        </p:spPr>
        <p:txBody>
          <a:bodyPr/>
          <a:lstStyle/>
          <a:p>
            <a:r>
              <a:rPr lang="en-US" altLang="zh-CN" dirty="0"/>
              <a:t>3. </a:t>
            </a:r>
            <a:r>
              <a:rPr lang="zh-CN" altLang="en-US" dirty="0"/>
              <a:t>使用 </a:t>
            </a:r>
            <a:r>
              <a:rPr lang="en-US" altLang="zh-CN" dirty="0"/>
              <a:t>SSMS </a:t>
            </a:r>
            <a:r>
              <a:rPr lang="zh-CN" altLang="en-US" dirty="0"/>
              <a:t>创建存储过程</a:t>
            </a:r>
            <a:endParaRPr lang="en-US" altLang="zh-CN" dirty="0"/>
          </a:p>
          <a:p>
            <a:r>
              <a:rPr lang="zh-CN" altLang="en-US" dirty="0"/>
              <a:t>步骤 </a:t>
            </a:r>
            <a:r>
              <a:rPr lang="en-US" altLang="zh-CN" dirty="0"/>
              <a:t>03</a:t>
            </a:r>
            <a:r>
              <a:rPr lang="zh-CN" altLang="en-US" dirty="0"/>
              <a:t>　单击“执行”按钮或按 </a:t>
            </a:r>
            <a:r>
              <a:rPr lang="en-US" altLang="zh-CN" dirty="0"/>
              <a:t>F5 </a:t>
            </a:r>
            <a:r>
              <a:rPr lang="zh-CN" altLang="en-US" dirty="0"/>
              <a:t>键运行查询代码，即可创建该存储过程。在对象资源管理器中单击“刷新”按钮，展开 </a:t>
            </a:r>
            <a:r>
              <a:rPr lang="en-US" altLang="zh-CN" dirty="0" err="1"/>
              <a:t>EB_Shop</a:t>
            </a:r>
            <a:r>
              <a:rPr lang="en-US" altLang="zh-CN" dirty="0"/>
              <a:t> </a:t>
            </a:r>
            <a:r>
              <a:rPr lang="zh-CN" altLang="en-US" dirty="0"/>
              <a:t>数据库中的“可编程性”→“存储过程”节点，可以看到刚刚创建的存储过程已存在，说明存储过程创建成功，如图 </a:t>
            </a:r>
            <a:r>
              <a:rPr lang="en-US" altLang="zh-CN" dirty="0"/>
              <a:t>7-13 </a:t>
            </a:r>
            <a:r>
              <a:rPr lang="zh-CN" altLang="en-US" dirty="0"/>
              <a:t>所示。</a:t>
            </a:r>
          </a:p>
        </p:txBody>
      </p:sp>
      <p:pic>
        <p:nvPicPr>
          <p:cNvPr id="8" name="图片占位符 7">
            <a:extLst>
              <a:ext uri="{FF2B5EF4-FFF2-40B4-BE49-F238E27FC236}">
                <a16:creationId xmlns:a16="http://schemas.microsoft.com/office/drawing/2014/main" id="{94331D93-B3E1-AD1C-3553-7288D8F1B895}"/>
              </a:ext>
            </a:extLst>
          </p:cNvPr>
          <p:cNvPicPr>
            <a:picLocks noGrp="1" noChangeAspect="1"/>
          </p:cNvPicPr>
          <p:nvPr>
            <p:ph type="pic" sz="quarter" idx="12"/>
          </p:nvPr>
        </p:nvPicPr>
        <p:blipFill rotWithShape="1">
          <a:blip r:embed="rId2"/>
          <a:srcRect l="-31266" r="-31266"/>
          <a:stretch>
            <a:fillRect/>
          </a:stretch>
        </p:blipFill>
        <p:spPr>
          <a:prstGeom prst="rect">
            <a:avLst/>
          </a:prstGeom>
        </p:spPr>
      </p:pic>
    </p:spTree>
    <p:extLst>
      <p:ext uri="{BB962C8B-B14F-4D97-AF65-F5344CB8AC3E}">
        <p14:creationId xmlns:p14="http://schemas.microsoft.com/office/powerpoint/2010/main" val="267155009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84313-7DE0-676D-264D-E54CFD6B61F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6C4BBF2-49BF-59FC-9478-9E0E36B94782}"/>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BEB1B750-03F8-A7C8-F0FD-BEA4666DC9F2}"/>
              </a:ext>
            </a:extLst>
          </p:cNvPr>
          <p:cNvSpPr>
            <a:spLocks noGrp="1"/>
          </p:cNvSpPr>
          <p:nvPr>
            <p:ph type="body" sz="quarter" idx="11"/>
          </p:nvPr>
        </p:nvSpPr>
        <p:spPr/>
        <p:txBody>
          <a:bodyPr/>
          <a:lstStyle/>
          <a:p>
            <a:r>
              <a:rPr lang="en-US" altLang="zh-CN" dirty="0"/>
              <a:t>3. </a:t>
            </a:r>
            <a:r>
              <a:rPr lang="zh-CN" altLang="en-US" dirty="0"/>
              <a:t>使用 </a:t>
            </a:r>
            <a:r>
              <a:rPr lang="en-US" altLang="zh-CN" dirty="0"/>
              <a:t>SSMS </a:t>
            </a:r>
            <a:r>
              <a:rPr lang="zh-CN" altLang="en-US" dirty="0"/>
              <a:t>创建存储过程</a:t>
            </a:r>
            <a:endParaRPr lang="en-US" altLang="zh-CN" dirty="0"/>
          </a:p>
          <a:p>
            <a:r>
              <a:rPr lang="zh-CN" altLang="en-US" dirty="0"/>
              <a:t>步骤 </a:t>
            </a:r>
            <a:r>
              <a:rPr lang="en-US" altLang="zh-CN" dirty="0"/>
              <a:t>04</a:t>
            </a:r>
            <a:r>
              <a:rPr lang="zh-CN" altLang="en-US" dirty="0"/>
              <a:t>　为了进一步确认，运行如下 </a:t>
            </a:r>
            <a:r>
              <a:rPr lang="en-US" altLang="zh-CN" dirty="0"/>
              <a:t>T-SQL </a:t>
            </a:r>
            <a:r>
              <a:rPr lang="zh-CN" altLang="en-US" dirty="0"/>
              <a:t>语句来调用存储过程。</a:t>
            </a:r>
          </a:p>
        </p:txBody>
      </p:sp>
      <p:pic>
        <p:nvPicPr>
          <p:cNvPr id="10" name="图片占位符 9">
            <a:extLst>
              <a:ext uri="{FF2B5EF4-FFF2-40B4-BE49-F238E27FC236}">
                <a16:creationId xmlns:a16="http://schemas.microsoft.com/office/drawing/2014/main" id="{DFBAD5A4-01EF-0D08-2929-CFF679E1F0E8}"/>
              </a:ext>
            </a:extLst>
          </p:cNvPr>
          <p:cNvPicPr>
            <a:picLocks noGrp="1" noChangeAspect="1"/>
          </p:cNvPicPr>
          <p:nvPr>
            <p:ph type="pic" sz="quarter" idx="12"/>
          </p:nvPr>
        </p:nvPicPr>
        <p:blipFill rotWithShape="1">
          <a:blip r:embed="rId2"/>
          <a:srcRect l="5" t="-2060" r="-5" b="-578999"/>
          <a:stretch>
            <a:fillRect/>
          </a:stretch>
        </p:blipFill>
        <p:spPr>
          <a:xfrm>
            <a:off x="173038" y="3771900"/>
            <a:ext cx="11636375" cy="2892425"/>
          </a:xfrm>
          <a:prstGeom prst="rect">
            <a:avLst/>
          </a:prstGeom>
        </p:spPr>
      </p:pic>
    </p:spTree>
    <p:extLst>
      <p:ext uri="{BB962C8B-B14F-4D97-AF65-F5344CB8AC3E}">
        <p14:creationId xmlns:p14="http://schemas.microsoft.com/office/powerpoint/2010/main" val="240828174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E7994-A2FE-DEC0-5CE4-BD52C5370F3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7DB44A2-7A84-9B49-0348-DAE2E95AC6E5}"/>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pic>
        <p:nvPicPr>
          <p:cNvPr id="6" name="图片占位符 5">
            <a:extLst>
              <a:ext uri="{FF2B5EF4-FFF2-40B4-BE49-F238E27FC236}">
                <a16:creationId xmlns:a16="http://schemas.microsoft.com/office/drawing/2014/main" id="{E9D1D165-440C-F81D-0CF9-A4BA025664AE}"/>
              </a:ext>
            </a:extLst>
          </p:cNvPr>
          <p:cNvPicPr>
            <a:picLocks noGrp="1" noChangeAspect="1"/>
          </p:cNvPicPr>
          <p:nvPr>
            <p:ph type="pic" sz="quarter" idx="12"/>
          </p:nvPr>
        </p:nvPicPr>
        <p:blipFill rotWithShape="1">
          <a:blip r:embed="rId2"/>
          <a:srcRect l="-72315" r="-72315"/>
          <a:stretch>
            <a:fillRect/>
          </a:stretch>
        </p:blipFill>
        <p:spPr>
          <a:prstGeom prst="rect">
            <a:avLst/>
          </a:prstGeom>
        </p:spPr>
      </p:pic>
    </p:spTree>
    <p:extLst>
      <p:ext uri="{BB962C8B-B14F-4D97-AF65-F5344CB8AC3E}">
        <p14:creationId xmlns:p14="http://schemas.microsoft.com/office/powerpoint/2010/main" val="137913929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7EEE6-2D76-C04A-6042-425B5960F75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0F4A792-763D-EEC7-AC32-ACD2251CA4F2}"/>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9FBD5C5F-0B01-9533-5CF6-3CF058D9F08D}"/>
              </a:ext>
            </a:extLst>
          </p:cNvPr>
          <p:cNvSpPr>
            <a:spLocks noGrp="1"/>
          </p:cNvSpPr>
          <p:nvPr>
            <p:ph type="body" sz="quarter" idx="11"/>
          </p:nvPr>
        </p:nvSpPr>
        <p:spPr>
          <a:xfrm>
            <a:off x="193192" y="3036764"/>
            <a:ext cx="5623146" cy="1499578"/>
          </a:xfrm>
        </p:spPr>
        <p:txBody>
          <a:bodyPr/>
          <a:lstStyle/>
          <a:p>
            <a:r>
              <a:rPr lang="en-US" altLang="zh-CN" dirty="0"/>
              <a:t>3. </a:t>
            </a:r>
            <a:r>
              <a:rPr lang="zh-CN" altLang="en-US" dirty="0"/>
              <a:t>使用 </a:t>
            </a:r>
            <a:r>
              <a:rPr lang="en-US" altLang="zh-CN" dirty="0"/>
              <a:t>SSMS </a:t>
            </a:r>
            <a:r>
              <a:rPr lang="zh-CN" altLang="en-US" dirty="0"/>
              <a:t>创建存储过程</a:t>
            </a:r>
            <a:endParaRPr lang="en-US" altLang="zh-CN" dirty="0"/>
          </a:p>
          <a:p>
            <a:r>
              <a:rPr lang="zh-CN" altLang="en-US" dirty="0"/>
              <a:t>步骤 </a:t>
            </a:r>
            <a:r>
              <a:rPr lang="en-US" altLang="zh-CN" dirty="0"/>
              <a:t>04</a:t>
            </a:r>
            <a:r>
              <a:rPr lang="zh-CN" altLang="en-US" dirty="0"/>
              <a:t>　结果如图 </a:t>
            </a:r>
            <a:r>
              <a:rPr lang="en-US" altLang="zh-CN" dirty="0"/>
              <a:t>7-14 </a:t>
            </a:r>
            <a:r>
              <a:rPr lang="zh-CN" altLang="en-US" dirty="0"/>
              <a:t>所示。图中的运行结果说明存储过程已按照预期工作了。</a:t>
            </a:r>
          </a:p>
        </p:txBody>
      </p:sp>
      <p:pic>
        <p:nvPicPr>
          <p:cNvPr id="8" name="图片占位符 7">
            <a:extLst>
              <a:ext uri="{FF2B5EF4-FFF2-40B4-BE49-F238E27FC236}">
                <a16:creationId xmlns:a16="http://schemas.microsoft.com/office/drawing/2014/main" id="{58FA29AC-44F8-A64A-B9A7-178DE8082B45}"/>
              </a:ext>
            </a:extLst>
          </p:cNvPr>
          <p:cNvPicPr>
            <a:picLocks noGrp="1" noChangeAspect="1"/>
          </p:cNvPicPr>
          <p:nvPr>
            <p:ph type="pic" sz="quarter" idx="12"/>
          </p:nvPr>
        </p:nvPicPr>
        <p:blipFill rotWithShape="1">
          <a:blip r:embed="rId2"/>
          <a:srcRect t="-73229" b="-73229"/>
          <a:stretch>
            <a:fillRect/>
          </a:stretch>
        </p:blipFill>
        <p:spPr>
          <a:prstGeom prst="rect">
            <a:avLst/>
          </a:prstGeom>
        </p:spPr>
      </p:pic>
    </p:spTree>
    <p:extLst>
      <p:ext uri="{BB962C8B-B14F-4D97-AF65-F5344CB8AC3E}">
        <p14:creationId xmlns:p14="http://schemas.microsoft.com/office/powerpoint/2010/main" val="411812947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8CC43-8488-C143-1E00-C7BA508F287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84355D8-9DE3-FA93-1718-C9371EA93A73}"/>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19891A11-19E3-84A1-4E3E-2FA5EEF6DC37}"/>
              </a:ext>
            </a:extLst>
          </p:cNvPr>
          <p:cNvSpPr>
            <a:spLocks noGrp="1"/>
          </p:cNvSpPr>
          <p:nvPr>
            <p:ph type="body" sz="quarter" idx="11"/>
          </p:nvPr>
        </p:nvSpPr>
        <p:spPr>
          <a:xfrm>
            <a:off x="193192" y="2549451"/>
            <a:ext cx="11635136" cy="2474203"/>
          </a:xfrm>
        </p:spPr>
        <p:txBody>
          <a:bodyPr/>
          <a:lstStyle/>
          <a:p>
            <a:r>
              <a:rPr lang="en-US" altLang="zh-CN" dirty="0"/>
              <a:t>4. </a:t>
            </a:r>
            <a:r>
              <a:rPr lang="zh-CN" altLang="en-US" dirty="0"/>
              <a:t>使用 </a:t>
            </a:r>
            <a:r>
              <a:rPr lang="en-US" altLang="zh-CN" dirty="0"/>
              <a:t>SSMS </a:t>
            </a:r>
            <a:r>
              <a:rPr lang="zh-CN" altLang="en-US" dirty="0"/>
              <a:t>创建触发器</a:t>
            </a:r>
            <a:endParaRPr lang="en-US" altLang="zh-CN" dirty="0"/>
          </a:p>
          <a:p>
            <a:r>
              <a:rPr lang="zh-CN" altLang="en-US" dirty="0"/>
              <a:t>在 </a:t>
            </a:r>
            <a:r>
              <a:rPr lang="en-US" altLang="zh-CN" dirty="0" err="1"/>
              <a:t>EB_Shop</a:t>
            </a:r>
            <a:r>
              <a:rPr lang="en-US" altLang="zh-CN" dirty="0"/>
              <a:t> </a:t>
            </a:r>
            <a:r>
              <a:rPr lang="zh-CN" altLang="en-US" dirty="0"/>
              <a:t>数据库中创建一个触发器，用于监听 </a:t>
            </a:r>
            <a:r>
              <a:rPr lang="en-US" altLang="zh-CN" dirty="0"/>
              <a:t>Orders </a:t>
            </a:r>
            <a:r>
              <a:rPr lang="zh-CN" altLang="en-US" dirty="0"/>
              <a:t>表上的更新操作。一旦检测到某个订单的支付状态从 </a:t>
            </a:r>
            <a:r>
              <a:rPr lang="en-US" altLang="zh-CN" dirty="0"/>
              <a:t>unpaid </a:t>
            </a:r>
            <a:r>
              <a:rPr lang="zh-CN" altLang="en-US" dirty="0"/>
              <a:t>变为 </a:t>
            </a:r>
            <a:r>
              <a:rPr lang="en-US" altLang="zh-CN" dirty="0"/>
              <a:t>paid</a:t>
            </a:r>
            <a:r>
              <a:rPr lang="zh-CN" altLang="en-US" dirty="0"/>
              <a:t>，并且当前没有分配运单号，则自动生成一个新的运单号，将其写入 </a:t>
            </a:r>
            <a:r>
              <a:rPr lang="en-US" altLang="zh-CN" dirty="0"/>
              <a:t>Orders </a:t>
            </a:r>
            <a:r>
              <a:rPr lang="zh-CN" altLang="en-US" dirty="0"/>
              <a:t>表的 </a:t>
            </a:r>
            <a:r>
              <a:rPr lang="en-US" altLang="zh-CN" dirty="0" err="1"/>
              <a:t>o_num</a:t>
            </a:r>
            <a:r>
              <a:rPr lang="en-US" altLang="zh-CN" dirty="0"/>
              <a:t> </a:t>
            </a:r>
            <a:r>
              <a:rPr lang="zh-CN" altLang="en-US" dirty="0"/>
              <a:t>字段，同时更新 </a:t>
            </a:r>
            <a:r>
              <a:rPr lang="en-US" altLang="zh-CN" dirty="0"/>
              <a:t>Express </a:t>
            </a:r>
            <a:r>
              <a:rPr lang="zh-CN" altLang="en-US" dirty="0"/>
              <a:t>表并为 </a:t>
            </a:r>
            <a:r>
              <a:rPr lang="en-US" altLang="zh-CN" dirty="0"/>
              <a:t>Express </a:t>
            </a:r>
            <a:r>
              <a:rPr lang="zh-CN" altLang="en-US" dirty="0"/>
              <a:t>表插入一条对应记录。另外，考虑到存在多个订单同时支付的情况，应使用游标逐个处理并发操作。</a:t>
            </a:r>
          </a:p>
        </p:txBody>
      </p:sp>
    </p:spTree>
    <p:extLst>
      <p:ext uri="{BB962C8B-B14F-4D97-AF65-F5344CB8AC3E}">
        <p14:creationId xmlns:p14="http://schemas.microsoft.com/office/powerpoint/2010/main" val="47385818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024FD-CD7F-3A49-D2DD-69657F62CEF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9EDA18B-197A-961B-2C1C-A2E8C60DEB58}"/>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A7D449A3-E4EA-03D2-6D69-DD37E8134F89}"/>
              </a:ext>
            </a:extLst>
          </p:cNvPr>
          <p:cNvSpPr>
            <a:spLocks noGrp="1"/>
          </p:cNvSpPr>
          <p:nvPr>
            <p:ph type="body" sz="quarter" idx="11"/>
          </p:nvPr>
        </p:nvSpPr>
        <p:spPr>
          <a:xfrm>
            <a:off x="193192" y="2793107"/>
            <a:ext cx="11635136" cy="1986891"/>
          </a:xfrm>
        </p:spPr>
        <p:txBody>
          <a:bodyPr/>
          <a:lstStyle/>
          <a:p>
            <a:r>
              <a:rPr lang="en-US" altLang="zh-CN" dirty="0"/>
              <a:t>4. </a:t>
            </a:r>
            <a:r>
              <a:rPr lang="zh-CN" altLang="en-US" dirty="0"/>
              <a:t>使用 </a:t>
            </a:r>
            <a:r>
              <a:rPr lang="en-US" altLang="zh-CN" dirty="0"/>
              <a:t>SSMS </a:t>
            </a:r>
            <a:r>
              <a:rPr lang="zh-CN" altLang="en-US" dirty="0"/>
              <a:t>创建触发器</a:t>
            </a:r>
            <a:endParaRPr lang="en-US" altLang="zh-CN" dirty="0"/>
          </a:p>
          <a:p>
            <a:r>
              <a:rPr lang="zh-CN" altLang="en-US" dirty="0"/>
              <a:t>具体实现步骤如下：</a:t>
            </a:r>
            <a:endParaRPr lang="en-US" altLang="zh-CN" dirty="0"/>
          </a:p>
          <a:p>
            <a:r>
              <a:rPr lang="zh-CN" altLang="en-US" dirty="0"/>
              <a:t>步骤 </a:t>
            </a:r>
            <a:r>
              <a:rPr lang="en-US" altLang="zh-CN" dirty="0"/>
              <a:t>01</a:t>
            </a:r>
            <a:r>
              <a:rPr lang="zh-CN" altLang="en-US" dirty="0"/>
              <a:t>　启动 </a:t>
            </a:r>
            <a:r>
              <a:rPr lang="en-US" altLang="zh-CN" dirty="0"/>
              <a:t>SSMS </a:t>
            </a:r>
            <a:r>
              <a:rPr lang="zh-CN" altLang="en-US" dirty="0"/>
              <a:t>并连接到服务器后，在对象资源管理器中的 </a:t>
            </a:r>
            <a:r>
              <a:rPr lang="en-US" altLang="zh-CN" dirty="0" err="1"/>
              <a:t>EB_Shop</a:t>
            </a:r>
            <a:r>
              <a:rPr lang="en-US" altLang="zh-CN" dirty="0"/>
              <a:t> </a:t>
            </a:r>
            <a:r>
              <a:rPr lang="zh-CN" altLang="en-US" dirty="0"/>
              <a:t>数据库上右键单击，在弹出的快捷菜单中选择“新建查询”选项。</a:t>
            </a:r>
            <a:endParaRPr lang="en-US" altLang="zh-CN" dirty="0"/>
          </a:p>
        </p:txBody>
      </p:sp>
    </p:spTree>
    <p:extLst>
      <p:ext uri="{BB962C8B-B14F-4D97-AF65-F5344CB8AC3E}">
        <p14:creationId xmlns:p14="http://schemas.microsoft.com/office/powerpoint/2010/main" val="393139786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28042-7140-57DF-D68F-52F9E8F5235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73A3519-9DCC-FA78-EB93-53AE6335D6A3}"/>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32157281-DD32-8D1D-D435-F63D2C19578E}"/>
              </a:ext>
            </a:extLst>
          </p:cNvPr>
          <p:cNvSpPr>
            <a:spLocks noGrp="1"/>
          </p:cNvSpPr>
          <p:nvPr>
            <p:ph type="body" sz="quarter" idx="11"/>
          </p:nvPr>
        </p:nvSpPr>
        <p:spPr>
          <a:xfrm>
            <a:off x="193192" y="3036763"/>
            <a:ext cx="5623146" cy="1499578"/>
          </a:xfrm>
        </p:spPr>
        <p:txBody>
          <a:bodyPr/>
          <a:lstStyle/>
          <a:p>
            <a:r>
              <a:rPr lang="en-US" altLang="zh-CN" dirty="0"/>
              <a:t>4. </a:t>
            </a:r>
            <a:r>
              <a:rPr lang="zh-CN" altLang="en-US" dirty="0"/>
              <a:t>使用 </a:t>
            </a:r>
            <a:r>
              <a:rPr lang="en-US" altLang="zh-CN" dirty="0"/>
              <a:t>SSMS </a:t>
            </a:r>
            <a:r>
              <a:rPr lang="zh-CN" altLang="en-US" dirty="0"/>
              <a:t>创建触发器</a:t>
            </a:r>
            <a:endParaRPr lang="en-US" altLang="zh-CN" dirty="0"/>
          </a:p>
          <a:p>
            <a:r>
              <a:rPr lang="zh-CN" altLang="en-US" dirty="0"/>
              <a:t>步骤 </a:t>
            </a:r>
            <a:r>
              <a:rPr lang="en-US" altLang="zh-CN" dirty="0"/>
              <a:t>02</a:t>
            </a:r>
            <a:r>
              <a:rPr lang="zh-CN" altLang="en-US" dirty="0"/>
              <a:t>　在 </a:t>
            </a:r>
            <a:r>
              <a:rPr lang="en-US" altLang="zh-CN" dirty="0"/>
              <a:t>SQL </a:t>
            </a:r>
            <a:r>
              <a:rPr lang="zh-CN" altLang="en-US" dirty="0"/>
              <a:t>编辑器界面输入下列 </a:t>
            </a:r>
            <a:r>
              <a:rPr lang="en-US" altLang="zh-CN" dirty="0"/>
              <a:t>T-SQL </a:t>
            </a:r>
            <a:r>
              <a:rPr lang="zh-CN" altLang="en-US" dirty="0"/>
              <a:t>语句。</a:t>
            </a:r>
          </a:p>
        </p:txBody>
      </p:sp>
      <p:pic>
        <p:nvPicPr>
          <p:cNvPr id="25" name="图片占位符 24">
            <a:extLst>
              <a:ext uri="{FF2B5EF4-FFF2-40B4-BE49-F238E27FC236}">
                <a16:creationId xmlns:a16="http://schemas.microsoft.com/office/drawing/2014/main" id="{67EED2A0-101D-DC76-3B27-E35C07DA9987}"/>
              </a:ext>
            </a:extLst>
          </p:cNvPr>
          <p:cNvPicPr>
            <a:picLocks noGrp="1" noChangeAspect="1"/>
          </p:cNvPicPr>
          <p:nvPr>
            <p:ph type="pic" sz="quarter" idx="12"/>
          </p:nvPr>
        </p:nvPicPr>
        <p:blipFill rotWithShape="1">
          <a:blip r:embed="rId2"/>
          <a:srcRect l="-64312" r="-64312"/>
          <a:stretch>
            <a:fillRect/>
          </a:stretch>
        </p:blipFill>
        <p:spPr>
          <a:prstGeom prst="rect">
            <a:avLst/>
          </a:prstGeom>
        </p:spPr>
      </p:pic>
    </p:spTree>
    <p:extLst>
      <p:ext uri="{BB962C8B-B14F-4D97-AF65-F5344CB8AC3E}">
        <p14:creationId xmlns:p14="http://schemas.microsoft.com/office/powerpoint/2010/main" val="281832241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AA191-9698-1D5C-0B2E-4E823E39C9E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B4B2F8B-3462-EA85-CA62-1A6B0FB5CDA3}"/>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DDE9E4C9-ADEF-38D4-BE81-CF7A8796706E}"/>
              </a:ext>
            </a:extLst>
          </p:cNvPr>
          <p:cNvSpPr>
            <a:spLocks noGrp="1"/>
          </p:cNvSpPr>
          <p:nvPr>
            <p:ph type="body" sz="quarter" idx="11"/>
          </p:nvPr>
        </p:nvSpPr>
        <p:spPr>
          <a:xfrm>
            <a:off x="193192" y="2062138"/>
            <a:ext cx="11635136" cy="3448829"/>
          </a:xfrm>
        </p:spPr>
        <p:txBody>
          <a:bodyPr/>
          <a:lstStyle/>
          <a:p>
            <a:r>
              <a:rPr lang="en-US" altLang="zh-CN" dirty="0"/>
              <a:t>4. </a:t>
            </a:r>
            <a:r>
              <a:rPr lang="zh-CN" altLang="en-US" dirty="0"/>
              <a:t>使用 </a:t>
            </a:r>
            <a:r>
              <a:rPr lang="en-US" altLang="zh-CN" dirty="0"/>
              <a:t>SSMS </a:t>
            </a:r>
            <a:r>
              <a:rPr lang="zh-CN" altLang="en-US" dirty="0"/>
              <a:t>创建触发器</a:t>
            </a:r>
            <a:endParaRPr lang="en-US" altLang="zh-CN" dirty="0"/>
          </a:p>
          <a:p>
            <a:r>
              <a:rPr lang="zh-CN" altLang="en-US" dirty="0"/>
              <a:t>步骤 </a:t>
            </a:r>
            <a:r>
              <a:rPr lang="en-US" altLang="zh-CN" dirty="0"/>
              <a:t>02</a:t>
            </a:r>
            <a:r>
              <a:rPr lang="zh-CN" altLang="en-US" dirty="0"/>
              <a:t>　该段代码定义了一个名为 </a:t>
            </a:r>
            <a:r>
              <a:rPr lang="en-US" altLang="zh-CN" dirty="0" err="1"/>
              <a:t>trg_AssignExpressNumberOnOrderPaid</a:t>
            </a:r>
            <a:r>
              <a:rPr lang="en-US" altLang="zh-CN" dirty="0"/>
              <a:t> </a:t>
            </a:r>
            <a:r>
              <a:rPr lang="zh-CN" altLang="en-US" dirty="0"/>
              <a:t>的触发器。当 </a:t>
            </a:r>
            <a:r>
              <a:rPr lang="en-US" altLang="zh-CN" dirty="0"/>
              <a:t>Orders </a:t>
            </a:r>
            <a:r>
              <a:rPr lang="zh-CN" altLang="en-US" dirty="0"/>
              <a:t>表中某条订单的支付状态 （</a:t>
            </a:r>
            <a:r>
              <a:rPr lang="en-US" altLang="zh-CN" dirty="0" err="1"/>
              <a:t>pay_status</a:t>
            </a:r>
            <a:r>
              <a:rPr lang="zh-CN" altLang="en-US" dirty="0"/>
              <a:t>） 被更新为 “ </a:t>
            </a:r>
            <a:r>
              <a:rPr lang="en-US" altLang="zh-CN" dirty="0"/>
              <a:t>paid”</a:t>
            </a:r>
            <a:r>
              <a:rPr lang="zh-CN" altLang="en-US" dirty="0"/>
              <a:t>时，该触发器会自动创建一个运单号（运单号格式为：</a:t>
            </a:r>
            <a:r>
              <a:rPr lang="en-US" altLang="zh-CN" dirty="0"/>
              <a:t>YYYYMMDD + ‘E’ + </a:t>
            </a:r>
            <a:r>
              <a:rPr lang="zh-CN" altLang="en-US" dirty="0"/>
              <a:t>三位数序号）填入 </a:t>
            </a:r>
            <a:r>
              <a:rPr lang="en-US" altLang="zh-CN" dirty="0" err="1"/>
              <a:t>o_num</a:t>
            </a:r>
            <a:r>
              <a:rPr lang="en-US" altLang="zh-CN" dirty="0"/>
              <a:t> </a:t>
            </a:r>
            <a:r>
              <a:rPr lang="zh-CN" altLang="en-US" dirty="0"/>
              <a:t>字段，同时更新 </a:t>
            </a:r>
            <a:r>
              <a:rPr lang="en-US" altLang="zh-CN" dirty="0" err="1"/>
              <a:t>new_state</a:t>
            </a:r>
            <a:r>
              <a:rPr lang="en-US" altLang="zh-CN" dirty="0"/>
              <a:t> </a:t>
            </a:r>
            <a:r>
              <a:rPr lang="zh-CN" altLang="en-US" dirty="0"/>
              <a:t>的值为“已下单，等待揽收”，更新 </a:t>
            </a:r>
            <a:r>
              <a:rPr lang="en-US" altLang="zh-CN" dirty="0" err="1"/>
              <a:t>o_update</a:t>
            </a:r>
            <a:r>
              <a:rPr lang="en-US" altLang="zh-CN" dirty="0"/>
              <a:t> </a:t>
            </a:r>
            <a:r>
              <a:rPr lang="zh-CN" altLang="en-US" dirty="0"/>
              <a:t>字段的值为“订单已支付，正在生成运单”。此外，在 </a:t>
            </a:r>
            <a:r>
              <a:rPr lang="en-US" altLang="zh-CN" dirty="0"/>
              <a:t>Express </a:t>
            </a:r>
            <a:r>
              <a:rPr lang="zh-CN" altLang="en-US" dirty="0"/>
              <a:t>表中插入一条新记录，表示该订单已付款，进入物流环节（快递状态设为 </a:t>
            </a:r>
            <a:r>
              <a:rPr lang="en-US" altLang="zh-CN" dirty="0"/>
              <a:t>'pending'</a:t>
            </a:r>
            <a:r>
              <a:rPr lang="zh-CN" altLang="en-US" dirty="0"/>
              <a:t>）。其中，</a:t>
            </a:r>
            <a:r>
              <a:rPr lang="en-US" altLang="zh-CN" dirty="0" err="1"/>
              <a:t>ex_id</a:t>
            </a:r>
            <a:r>
              <a:rPr lang="en-US" altLang="zh-CN" dirty="0"/>
              <a:t> </a:t>
            </a:r>
            <a:r>
              <a:rPr lang="zh-CN" altLang="en-US" dirty="0"/>
              <a:t>的值即为上述新生成的运单号。</a:t>
            </a:r>
          </a:p>
        </p:txBody>
      </p:sp>
    </p:spTree>
    <p:extLst>
      <p:ext uri="{BB962C8B-B14F-4D97-AF65-F5344CB8AC3E}">
        <p14:creationId xmlns:p14="http://schemas.microsoft.com/office/powerpoint/2010/main" val="130542611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509A7-1CA1-1AE2-C5A1-0DC7A5A37BB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6F3A598-8FB6-2363-A39A-9460BD5C89C8}"/>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884E8130-7F6A-6A7E-48D1-EE232D8F903F}"/>
              </a:ext>
            </a:extLst>
          </p:cNvPr>
          <p:cNvSpPr>
            <a:spLocks noGrp="1"/>
          </p:cNvSpPr>
          <p:nvPr>
            <p:ph type="body" sz="quarter" idx="11"/>
          </p:nvPr>
        </p:nvSpPr>
        <p:spPr>
          <a:xfrm>
            <a:off x="193192" y="1574825"/>
            <a:ext cx="5623146" cy="4423455"/>
          </a:xfrm>
        </p:spPr>
        <p:txBody>
          <a:bodyPr/>
          <a:lstStyle/>
          <a:p>
            <a:r>
              <a:rPr lang="en-US" altLang="zh-CN" dirty="0"/>
              <a:t>4. </a:t>
            </a:r>
            <a:r>
              <a:rPr lang="zh-CN" altLang="en-US" dirty="0"/>
              <a:t>使用 </a:t>
            </a:r>
            <a:r>
              <a:rPr lang="en-US" altLang="zh-CN" dirty="0"/>
              <a:t>SSMS </a:t>
            </a:r>
            <a:r>
              <a:rPr lang="zh-CN" altLang="en-US" dirty="0"/>
              <a:t>创建触发器</a:t>
            </a:r>
            <a:endParaRPr lang="en-US" altLang="zh-CN" dirty="0"/>
          </a:p>
          <a:p>
            <a:r>
              <a:rPr lang="zh-CN" altLang="en-US" dirty="0"/>
              <a:t>步骤 </a:t>
            </a:r>
            <a:r>
              <a:rPr lang="en-US" altLang="zh-CN" dirty="0"/>
              <a:t>03</a:t>
            </a:r>
            <a:r>
              <a:rPr lang="zh-CN" altLang="en-US" dirty="0"/>
              <a:t>　单击“执行”按钮或按 </a:t>
            </a:r>
            <a:r>
              <a:rPr lang="en-US" altLang="zh-CN" dirty="0"/>
              <a:t>F5 </a:t>
            </a:r>
            <a:r>
              <a:rPr lang="zh-CN" altLang="en-US" dirty="0"/>
              <a:t>键运行查询代码，即可创建该触发器。创建好的触发器会被列在其关联表下的“触发器”节点下。在对象资源管理器中单击“刷新” 按钮，展开 </a:t>
            </a:r>
            <a:r>
              <a:rPr lang="en-US" altLang="zh-CN" dirty="0" err="1"/>
              <a:t>EB_Shop</a:t>
            </a:r>
            <a:r>
              <a:rPr lang="en-US" altLang="zh-CN" dirty="0"/>
              <a:t> </a:t>
            </a:r>
            <a:r>
              <a:rPr lang="zh-CN" altLang="en-US" dirty="0"/>
              <a:t>数据库下 “ </a:t>
            </a:r>
            <a:r>
              <a:rPr lang="en-US" altLang="zh-CN" dirty="0"/>
              <a:t>Orders </a:t>
            </a:r>
            <a:r>
              <a:rPr lang="zh-CN" altLang="en-US" dirty="0"/>
              <a:t>表”节点的“触发器”子节点，可以看到刚刚创建的触发器已存在，说明创建成功，如图 </a:t>
            </a:r>
            <a:r>
              <a:rPr lang="en-US" altLang="zh-CN" dirty="0"/>
              <a:t>7-15 </a:t>
            </a:r>
            <a:r>
              <a:rPr lang="zh-CN" altLang="en-US" dirty="0"/>
              <a:t>所示。</a:t>
            </a:r>
          </a:p>
        </p:txBody>
      </p:sp>
      <p:pic>
        <p:nvPicPr>
          <p:cNvPr id="6" name="图片占位符 5">
            <a:extLst>
              <a:ext uri="{FF2B5EF4-FFF2-40B4-BE49-F238E27FC236}">
                <a16:creationId xmlns:a16="http://schemas.microsoft.com/office/drawing/2014/main" id="{81DF07C7-9393-501F-0CDA-AF88D349A9A9}"/>
              </a:ext>
            </a:extLst>
          </p:cNvPr>
          <p:cNvPicPr>
            <a:picLocks noGrp="1" noChangeAspect="1"/>
          </p:cNvPicPr>
          <p:nvPr>
            <p:ph type="pic" sz="quarter" idx="12"/>
          </p:nvPr>
        </p:nvPicPr>
        <p:blipFill rotWithShape="1">
          <a:blip r:embed="rId2"/>
          <a:srcRect l="-12257" r="-12257"/>
          <a:stretch>
            <a:fillRect/>
          </a:stretch>
        </p:blipFill>
        <p:spPr>
          <a:prstGeom prst="rect">
            <a:avLst/>
          </a:prstGeom>
        </p:spPr>
      </p:pic>
    </p:spTree>
    <p:extLst>
      <p:ext uri="{BB962C8B-B14F-4D97-AF65-F5344CB8AC3E}">
        <p14:creationId xmlns:p14="http://schemas.microsoft.com/office/powerpoint/2010/main" val="46755422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36E78-AA8B-AC2C-E102-3BDF4B5AD93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A82745C-0272-5999-844C-68EF379A5B75}"/>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BA57CA4F-1BFB-4D28-3C85-799FEFAB01E1}"/>
              </a:ext>
            </a:extLst>
          </p:cNvPr>
          <p:cNvSpPr>
            <a:spLocks noGrp="1"/>
          </p:cNvSpPr>
          <p:nvPr>
            <p:ph type="body" sz="quarter" idx="11"/>
          </p:nvPr>
        </p:nvSpPr>
        <p:spPr>
          <a:xfrm>
            <a:off x="193192" y="2549451"/>
            <a:ext cx="5623146" cy="2474203"/>
          </a:xfrm>
        </p:spPr>
        <p:txBody>
          <a:bodyPr/>
          <a:lstStyle/>
          <a:p>
            <a:r>
              <a:rPr lang="en-US" altLang="zh-CN" dirty="0"/>
              <a:t>4. </a:t>
            </a:r>
            <a:r>
              <a:rPr lang="zh-CN" altLang="en-US" dirty="0"/>
              <a:t>使用 </a:t>
            </a:r>
            <a:r>
              <a:rPr lang="en-US" altLang="zh-CN" dirty="0"/>
              <a:t>SSMS </a:t>
            </a:r>
            <a:r>
              <a:rPr lang="zh-CN" altLang="en-US" dirty="0"/>
              <a:t>创建触发器</a:t>
            </a:r>
            <a:endParaRPr lang="en-US" altLang="zh-CN" dirty="0"/>
          </a:p>
          <a:p>
            <a:r>
              <a:rPr lang="zh-CN" altLang="en-US" dirty="0"/>
              <a:t>步骤 </a:t>
            </a:r>
            <a:r>
              <a:rPr lang="en-US" altLang="zh-CN" dirty="0"/>
              <a:t>04</a:t>
            </a:r>
            <a:r>
              <a:rPr lang="zh-CN" altLang="en-US" dirty="0"/>
              <a:t>　为了进一步确认，为 </a:t>
            </a:r>
            <a:r>
              <a:rPr lang="en-US" altLang="zh-CN" dirty="0"/>
              <a:t>Orders </a:t>
            </a:r>
            <a:r>
              <a:rPr lang="zh-CN" altLang="en-US" dirty="0"/>
              <a:t>表插入一条新的未支付订单记录，由于未支付，未分配运单号，</a:t>
            </a:r>
            <a:r>
              <a:rPr lang="en-US" altLang="zh-CN" dirty="0" err="1"/>
              <a:t>o_num</a:t>
            </a:r>
            <a:r>
              <a:rPr lang="en-US" altLang="zh-CN" dirty="0"/>
              <a:t> </a:t>
            </a:r>
            <a:r>
              <a:rPr lang="zh-CN" altLang="en-US" dirty="0"/>
              <a:t>字段的值为 </a:t>
            </a:r>
            <a:r>
              <a:rPr lang="en-US" altLang="zh-CN" dirty="0"/>
              <a:t>NULL</a:t>
            </a:r>
            <a:r>
              <a:rPr lang="zh-CN" altLang="en-US" dirty="0"/>
              <a:t>。插入语句如下：</a:t>
            </a:r>
          </a:p>
        </p:txBody>
      </p:sp>
      <p:pic>
        <p:nvPicPr>
          <p:cNvPr id="8" name="图片占位符 7">
            <a:extLst>
              <a:ext uri="{FF2B5EF4-FFF2-40B4-BE49-F238E27FC236}">
                <a16:creationId xmlns:a16="http://schemas.microsoft.com/office/drawing/2014/main" id="{69CCDEA6-4690-D212-528C-78ED012B25F7}"/>
              </a:ext>
            </a:extLst>
          </p:cNvPr>
          <p:cNvPicPr>
            <a:picLocks noGrp="1" noChangeAspect="1"/>
          </p:cNvPicPr>
          <p:nvPr>
            <p:ph type="pic" sz="quarter" idx="12"/>
          </p:nvPr>
        </p:nvPicPr>
        <p:blipFill rotWithShape="1">
          <a:blip r:embed="rId2"/>
          <a:srcRect t="-77753" b="-77753"/>
          <a:stretch>
            <a:fillRect/>
          </a:stretch>
        </p:blipFill>
        <p:spPr>
          <a:prstGeom prst="rect">
            <a:avLst/>
          </a:prstGeom>
        </p:spPr>
      </p:pic>
    </p:spTree>
    <p:extLst>
      <p:ext uri="{BB962C8B-B14F-4D97-AF65-F5344CB8AC3E}">
        <p14:creationId xmlns:p14="http://schemas.microsoft.com/office/powerpoint/2010/main" val="34395674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F445C-CA23-E2EF-AC56-396349F10BF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3E6D54A-F796-FCA6-9ABD-DDB27C5F6D5B}"/>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DA8809A4-33AE-A88D-6747-1FB053B260E2}"/>
              </a:ext>
            </a:extLst>
          </p:cNvPr>
          <p:cNvSpPr>
            <a:spLocks noGrp="1"/>
          </p:cNvSpPr>
          <p:nvPr>
            <p:ph type="body" sz="quarter" idx="11"/>
          </p:nvPr>
        </p:nvSpPr>
        <p:spPr>
          <a:xfrm>
            <a:off x="193192" y="2062139"/>
            <a:ext cx="5623146" cy="3448829"/>
          </a:xfrm>
        </p:spPr>
        <p:txBody>
          <a:bodyPr/>
          <a:lstStyle/>
          <a:p>
            <a:r>
              <a:rPr lang="en-US" altLang="zh-CN" dirty="0"/>
              <a:t>4. </a:t>
            </a:r>
            <a:r>
              <a:rPr lang="zh-CN" altLang="en-US" dirty="0"/>
              <a:t>使用 </a:t>
            </a:r>
            <a:r>
              <a:rPr lang="en-US" altLang="zh-CN" dirty="0"/>
              <a:t>SSMS </a:t>
            </a:r>
            <a:r>
              <a:rPr lang="zh-CN" altLang="en-US" dirty="0"/>
              <a:t>创建触发器</a:t>
            </a:r>
            <a:endParaRPr lang="en-US" altLang="zh-CN" dirty="0"/>
          </a:p>
          <a:p>
            <a:r>
              <a:rPr lang="zh-CN" altLang="en-US" dirty="0"/>
              <a:t>步骤 </a:t>
            </a:r>
            <a:r>
              <a:rPr lang="en-US" altLang="zh-CN" dirty="0"/>
              <a:t>04</a:t>
            </a:r>
            <a:r>
              <a:rPr lang="zh-CN" altLang="en-US" dirty="0"/>
              <a:t>　为了进一步确认，为 </a:t>
            </a:r>
            <a:r>
              <a:rPr lang="en-US" altLang="zh-CN" dirty="0"/>
              <a:t>Orders </a:t>
            </a:r>
            <a:r>
              <a:rPr lang="zh-CN" altLang="en-US" dirty="0"/>
              <a:t>表插入一条新的未支付订单记录，由于未支付，未分配运单号，</a:t>
            </a:r>
            <a:r>
              <a:rPr lang="en-US" altLang="zh-CN" dirty="0" err="1"/>
              <a:t>o_num</a:t>
            </a:r>
            <a:r>
              <a:rPr lang="en-US" altLang="zh-CN" dirty="0"/>
              <a:t> </a:t>
            </a:r>
            <a:r>
              <a:rPr lang="zh-CN" altLang="en-US" dirty="0"/>
              <a:t>字段的值为 </a:t>
            </a:r>
            <a:r>
              <a:rPr lang="en-US" altLang="zh-CN" dirty="0"/>
              <a:t>NULL</a:t>
            </a:r>
            <a:r>
              <a:rPr lang="zh-CN" altLang="en-US" dirty="0"/>
              <a:t>。插入语句如下：</a:t>
            </a:r>
            <a:endParaRPr lang="en-US" altLang="zh-CN" dirty="0"/>
          </a:p>
          <a:p>
            <a:r>
              <a:rPr lang="zh-CN" altLang="en-US" dirty="0"/>
              <a:t>执行该语句后，查询 </a:t>
            </a:r>
            <a:r>
              <a:rPr lang="en-US" altLang="zh-CN" dirty="0"/>
              <a:t>Orders </a:t>
            </a:r>
            <a:r>
              <a:rPr lang="zh-CN" altLang="en-US" dirty="0"/>
              <a:t>表中的数据，结果如图 </a:t>
            </a:r>
            <a:r>
              <a:rPr lang="en-US" altLang="zh-CN" dirty="0"/>
              <a:t>7-16 </a:t>
            </a:r>
            <a:r>
              <a:rPr lang="zh-CN" altLang="en-US" dirty="0"/>
              <a:t>所示。</a:t>
            </a:r>
          </a:p>
        </p:txBody>
      </p:sp>
      <p:pic>
        <p:nvPicPr>
          <p:cNvPr id="12" name="图片占位符 11">
            <a:extLst>
              <a:ext uri="{FF2B5EF4-FFF2-40B4-BE49-F238E27FC236}">
                <a16:creationId xmlns:a16="http://schemas.microsoft.com/office/drawing/2014/main" id="{D688C7DC-06F7-CA2C-3A19-1D7448809D7E}"/>
              </a:ext>
            </a:extLst>
          </p:cNvPr>
          <p:cNvPicPr>
            <a:picLocks noGrp="1" noChangeAspect="1"/>
          </p:cNvPicPr>
          <p:nvPr>
            <p:ph type="pic" sz="quarter" idx="12"/>
          </p:nvPr>
        </p:nvPicPr>
        <p:blipFill rotWithShape="1">
          <a:blip r:embed="rId2"/>
          <a:srcRect t="-12061" b="-12061"/>
          <a:stretch>
            <a:fillRect/>
          </a:stretch>
        </p:blipFill>
        <p:spPr>
          <a:prstGeom prst="rect">
            <a:avLst/>
          </a:prstGeom>
        </p:spPr>
      </p:pic>
    </p:spTree>
    <p:extLst>
      <p:ext uri="{BB962C8B-B14F-4D97-AF65-F5344CB8AC3E}">
        <p14:creationId xmlns:p14="http://schemas.microsoft.com/office/powerpoint/2010/main" val="315612340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B3D39-4B60-1BF8-0DF5-6CB54283055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6BC84DF-BC1A-641D-BAE7-84EB06C4F306}"/>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2B3A05AE-E249-A012-A7B4-8257ABC41EDB}"/>
              </a:ext>
            </a:extLst>
          </p:cNvPr>
          <p:cNvSpPr>
            <a:spLocks noGrp="1"/>
          </p:cNvSpPr>
          <p:nvPr>
            <p:ph type="body" sz="quarter" idx="11"/>
          </p:nvPr>
        </p:nvSpPr>
        <p:spPr>
          <a:xfrm>
            <a:off x="193192" y="2062139"/>
            <a:ext cx="5623146" cy="3448829"/>
          </a:xfrm>
        </p:spPr>
        <p:txBody>
          <a:bodyPr/>
          <a:lstStyle/>
          <a:p>
            <a:r>
              <a:rPr lang="en-US" altLang="zh-CN" dirty="0"/>
              <a:t>4. </a:t>
            </a:r>
            <a:r>
              <a:rPr lang="zh-CN" altLang="en-US" dirty="0"/>
              <a:t>使用 </a:t>
            </a:r>
            <a:r>
              <a:rPr lang="en-US" altLang="zh-CN" dirty="0"/>
              <a:t>SSMS </a:t>
            </a:r>
            <a:r>
              <a:rPr lang="zh-CN" altLang="en-US" dirty="0"/>
              <a:t>创建触发器</a:t>
            </a:r>
            <a:endParaRPr lang="en-US" altLang="zh-CN" dirty="0"/>
          </a:p>
          <a:p>
            <a:r>
              <a:rPr lang="zh-CN" altLang="en-US" dirty="0"/>
              <a:t>步骤 </a:t>
            </a:r>
            <a:r>
              <a:rPr lang="en-US" altLang="zh-CN" dirty="0"/>
              <a:t>04</a:t>
            </a:r>
            <a:r>
              <a:rPr lang="zh-CN" altLang="en-US" dirty="0"/>
              <a:t>　将 </a:t>
            </a:r>
            <a:r>
              <a:rPr lang="en-US" altLang="zh-CN" dirty="0" err="1"/>
              <a:t>o_num</a:t>
            </a:r>
            <a:r>
              <a:rPr lang="en-US" altLang="zh-CN" dirty="0"/>
              <a:t> </a:t>
            </a:r>
            <a:r>
              <a:rPr lang="zh-CN" altLang="en-US" dirty="0"/>
              <a:t>字段的“ </a:t>
            </a:r>
            <a:r>
              <a:rPr lang="en-US" altLang="zh-CN" dirty="0"/>
              <a:t>unpaid”</a:t>
            </a:r>
            <a:r>
              <a:rPr lang="zh-CN" altLang="en-US" dirty="0"/>
              <a:t>改为“ </a:t>
            </a:r>
            <a:r>
              <a:rPr lang="en-US" altLang="zh-CN" dirty="0"/>
              <a:t>paid”</a:t>
            </a:r>
            <a:r>
              <a:rPr lang="zh-CN" altLang="en-US" dirty="0"/>
              <a:t>可以验证触发器是否执行。查询 </a:t>
            </a:r>
            <a:r>
              <a:rPr lang="en-US" altLang="zh-CN" dirty="0"/>
              <a:t>Orders</a:t>
            </a:r>
            <a:r>
              <a:rPr lang="zh-CN" altLang="en-US" dirty="0"/>
              <a:t>表、</a:t>
            </a:r>
            <a:r>
              <a:rPr lang="en-US" altLang="zh-CN" dirty="0"/>
              <a:t>Express </a:t>
            </a:r>
            <a:r>
              <a:rPr lang="zh-CN" altLang="en-US" dirty="0"/>
              <a:t>表中的记录，分别如图 </a:t>
            </a:r>
            <a:r>
              <a:rPr lang="en-US" altLang="zh-CN" dirty="0"/>
              <a:t>7-17</a:t>
            </a:r>
            <a:r>
              <a:rPr lang="zh-CN" altLang="en-US" dirty="0"/>
              <a:t>、图 </a:t>
            </a:r>
            <a:r>
              <a:rPr lang="en-US" altLang="zh-CN" dirty="0"/>
              <a:t>7-18 </a:t>
            </a:r>
            <a:r>
              <a:rPr lang="zh-CN" altLang="en-US" dirty="0"/>
              <a:t>所示。由这两张表中的数据可以看出该触发器的功能得到了实现。</a:t>
            </a:r>
          </a:p>
        </p:txBody>
      </p:sp>
      <p:pic>
        <p:nvPicPr>
          <p:cNvPr id="14" name="图片占位符 13">
            <a:extLst>
              <a:ext uri="{FF2B5EF4-FFF2-40B4-BE49-F238E27FC236}">
                <a16:creationId xmlns:a16="http://schemas.microsoft.com/office/drawing/2014/main" id="{3B3A686A-4647-E147-8C27-C9B837D3E393}"/>
              </a:ext>
            </a:extLst>
          </p:cNvPr>
          <p:cNvPicPr>
            <a:picLocks noGrp="1" noChangeAspect="1"/>
          </p:cNvPicPr>
          <p:nvPr>
            <p:ph type="pic" sz="quarter" idx="12"/>
          </p:nvPr>
        </p:nvPicPr>
        <p:blipFill rotWithShape="1">
          <a:blip r:embed="rId2"/>
          <a:srcRect t="-7749" b="-7749"/>
          <a:stretch>
            <a:fillRect/>
          </a:stretch>
        </p:blipFill>
        <p:spPr>
          <a:prstGeom prst="rect">
            <a:avLst/>
          </a:prstGeom>
        </p:spPr>
      </p:pic>
    </p:spTree>
    <p:extLst>
      <p:ext uri="{BB962C8B-B14F-4D97-AF65-F5344CB8AC3E}">
        <p14:creationId xmlns:p14="http://schemas.microsoft.com/office/powerpoint/2010/main" val="342743980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0FEE8-6232-FAFC-981B-0DF40AA9FC9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B7E855D-693A-102F-9917-209DFA679275}"/>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A7048611-2F7D-E9C5-608D-B86611E664E7}"/>
              </a:ext>
            </a:extLst>
          </p:cNvPr>
          <p:cNvSpPr>
            <a:spLocks noGrp="1"/>
          </p:cNvSpPr>
          <p:nvPr>
            <p:ph type="body" sz="quarter" idx="11"/>
          </p:nvPr>
        </p:nvSpPr>
        <p:spPr>
          <a:xfrm>
            <a:off x="193192" y="2793107"/>
            <a:ext cx="11635136" cy="1986891"/>
          </a:xfrm>
        </p:spPr>
        <p:txBody>
          <a:bodyPr/>
          <a:lstStyle/>
          <a:p>
            <a:r>
              <a:rPr lang="en-US" altLang="zh-CN" dirty="0"/>
              <a:t>5. </a:t>
            </a:r>
            <a:r>
              <a:rPr lang="zh-CN" altLang="en-US" dirty="0"/>
              <a:t>使用 </a:t>
            </a:r>
            <a:r>
              <a:rPr lang="en-US" altLang="zh-CN" dirty="0"/>
              <a:t>SSMS </a:t>
            </a:r>
            <a:r>
              <a:rPr lang="zh-CN" altLang="en-US" dirty="0"/>
              <a:t>创建事务</a:t>
            </a:r>
            <a:endParaRPr lang="en-US" altLang="zh-CN" dirty="0"/>
          </a:p>
          <a:p>
            <a:r>
              <a:rPr lang="zh-CN" altLang="en-US" dirty="0"/>
              <a:t>在 </a:t>
            </a:r>
            <a:r>
              <a:rPr lang="en-US" altLang="zh-CN" dirty="0" err="1"/>
              <a:t>EB_Shop</a:t>
            </a:r>
            <a:r>
              <a:rPr lang="en-US" altLang="zh-CN" dirty="0"/>
              <a:t> </a:t>
            </a:r>
            <a:r>
              <a:rPr lang="zh-CN" altLang="en-US" dirty="0"/>
              <a:t>数据库中创建一个事务，当用户单击“提交订单”按钮后，系统在</a:t>
            </a:r>
            <a:r>
              <a:rPr lang="en-US" altLang="zh-CN" dirty="0"/>
              <a:t>Orders </a:t>
            </a:r>
            <a:r>
              <a:rPr lang="zh-CN" altLang="en-US" dirty="0"/>
              <a:t>表中插入一条新订单记录，同时在 </a:t>
            </a:r>
            <a:r>
              <a:rPr lang="en-US" altLang="zh-CN" dirty="0" err="1"/>
              <a:t>ShoppingCart</a:t>
            </a:r>
            <a:r>
              <a:rPr lang="en-US" altLang="zh-CN" dirty="0"/>
              <a:t> </a:t>
            </a:r>
            <a:r>
              <a:rPr lang="zh-CN" altLang="en-US" dirty="0"/>
              <a:t>表中删除该用户对应的购物车条目（即购买的商品）。这个操作必须全部执行，要么都成功，要么都失败。</a:t>
            </a:r>
          </a:p>
        </p:txBody>
      </p:sp>
    </p:spTree>
    <p:extLst>
      <p:ext uri="{BB962C8B-B14F-4D97-AF65-F5344CB8AC3E}">
        <p14:creationId xmlns:p14="http://schemas.microsoft.com/office/powerpoint/2010/main" val="99355633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82FB3-E537-0959-71DE-F613D0641E1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BA74549-2518-C934-1CC6-62B6782E7614}"/>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7F4A1DE9-F329-ABB6-B8C9-288F9B9D3B17}"/>
              </a:ext>
            </a:extLst>
          </p:cNvPr>
          <p:cNvSpPr>
            <a:spLocks noGrp="1"/>
          </p:cNvSpPr>
          <p:nvPr>
            <p:ph type="body" sz="quarter" idx="11"/>
          </p:nvPr>
        </p:nvSpPr>
        <p:spPr>
          <a:xfrm>
            <a:off x="193192" y="1571784"/>
            <a:ext cx="11635136" cy="4429546"/>
          </a:xfrm>
        </p:spPr>
        <p:txBody>
          <a:bodyPr/>
          <a:lstStyle/>
          <a:p>
            <a:r>
              <a:rPr lang="en-US" altLang="zh-CN" dirty="0"/>
              <a:t>2.3.1</a:t>
            </a:r>
            <a:r>
              <a:rPr lang="zh-CN" altLang="en-US" dirty="0"/>
              <a:t>　</a:t>
            </a:r>
            <a:r>
              <a:rPr lang="en-US" altLang="zh-CN" dirty="0"/>
              <a:t>E-R </a:t>
            </a:r>
            <a:r>
              <a:rPr lang="zh-CN" altLang="en-US" dirty="0"/>
              <a:t>模型到关系模型的转换</a:t>
            </a:r>
            <a:endParaRPr lang="en-US" altLang="zh-CN" dirty="0"/>
          </a:p>
          <a:p>
            <a:r>
              <a:rPr lang="en-US" altLang="zh-CN" dirty="0"/>
              <a:t>1. </a:t>
            </a:r>
            <a:r>
              <a:rPr lang="zh-CN" altLang="en-US" dirty="0"/>
              <a:t>独立实体到关系模型的转换</a:t>
            </a:r>
            <a:endParaRPr lang="en-US" altLang="zh-CN" dirty="0"/>
          </a:p>
          <a:p>
            <a:r>
              <a:rPr lang="zh-CN" altLang="en-US" dirty="0"/>
              <a:t>当将独立实体转换为关系模型时，一个实体对应一个关系模型，实体名即关系模型的名称，实体的属性即关系模型的属性，实体的键即关系模型的键。</a:t>
            </a:r>
            <a:endParaRPr lang="en-US" altLang="zh-CN" dirty="0"/>
          </a:p>
          <a:p>
            <a:r>
              <a:rPr lang="zh-CN" altLang="en-US" dirty="0"/>
              <a:t>在对实体进行转换时需要注意以下两个问题。</a:t>
            </a:r>
            <a:endParaRPr lang="en-US" altLang="zh-CN" dirty="0"/>
          </a:p>
          <a:p>
            <a:pPr marL="1074738" indent="-342900">
              <a:buSzPct val="80000"/>
              <a:buFont typeface="Wingdings" panose="05000000000000000000" pitchFamily="2" charset="2"/>
              <a:buChar char="l"/>
            </a:pPr>
            <a:r>
              <a:rPr lang="zh-CN" altLang="en-US" dirty="0"/>
              <a:t>属性域问题：如果所选用的 </a:t>
            </a:r>
            <a:r>
              <a:rPr lang="en-US" altLang="zh-CN" dirty="0"/>
              <a:t>DBMS </a:t>
            </a:r>
            <a:r>
              <a:rPr lang="zh-CN" altLang="en-US" dirty="0"/>
              <a:t>不支持 </a:t>
            </a:r>
            <a:r>
              <a:rPr lang="en-US" altLang="zh-CN" dirty="0"/>
              <a:t>E-R </a:t>
            </a:r>
            <a:r>
              <a:rPr lang="zh-CN" altLang="en-US" dirty="0"/>
              <a:t>模型中的某些属性域，应做相应的修改，否则要由应用程序处理转换。</a:t>
            </a:r>
            <a:endParaRPr lang="en-US" altLang="zh-CN" dirty="0"/>
          </a:p>
          <a:p>
            <a:pPr marL="1074738" indent="-342900">
              <a:buSzPct val="80000"/>
              <a:buFont typeface="Wingdings" panose="05000000000000000000" pitchFamily="2" charset="2"/>
              <a:buChar char="l"/>
            </a:pPr>
            <a:r>
              <a:rPr lang="zh-CN" altLang="en-US" dirty="0"/>
              <a:t>非原子属性问题：</a:t>
            </a:r>
            <a:r>
              <a:rPr lang="en-US" altLang="zh-CN" dirty="0"/>
              <a:t>E-R </a:t>
            </a:r>
            <a:r>
              <a:rPr lang="zh-CN" altLang="en-US" dirty="0"/>
              <a:t>模型中允许非原子属性，但这不符合关系模型的第一范式条件，必须作出相应处理。</a:t>
            </a:r>
            <a:endParaRPr lang="en-US" altLang="zh-CN" dirty="0"/>
          </a:p>
        </p:txBody>
      </p:sp>
    </p:spTree>
    <p:extLst>
      <p:ext uri="{BB962C8B-B14F-4D97-AF65-F5344CB8AC3E}">
        <p14:creationId xmlns:p14="http://schemas.microsoft.com/office/powerpoint/2010/main" val="170036452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325094-BEF2-1772-50BE-E56AA266F02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A0364F9-8692-CC72-E88C-77E4C634E729}"/>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606ECC23-32B4-79D4-6A51-0E5DE5A15F1F}"/>
              </a:ext>
            </a:extLst>
          </p:cNvPr>
          <p:cNvSpPr>
            <a:spLocks noGrp="1"/>
          </p:cNvSpPr>
          <p:nvPr>
            <p:ph type="body" sz="quarter" idx="11"/>
          </p:nvPr>
        </p:nvSpPr>
        <p:spPr>
          <a:xfrm>
            <a:off x="193192" y="2793107"/>
            <a:ext cx="11635136" cy="1986891"/>
          </a:xfrm>
        </p:spPr>
        <p:txBody>
          <a:bodyPr/>
          <a:lstStyle/>
          <a:p>
            <a:r>
              <a:rPr lang="en-US" altLang="zh-CN" dirty="0"/>
              <a:t>5. </a:t>
            </a:r>
            <a:r>
              <a:rPr lang="zh-CN" altLang="en-US" dirty="0"/>
              <a:t>使用 </a:t>
            </a:r>
            <a:r>
              <a:rPr lang="en-US" altLang="zh-CN" dirty="0"/>
              <a:t>SSMS </a:t>
            </a:r>
            <a:r>
              <a:rPr lang="zh-CN" altLang="en-US" dirty="0"/>
              <a:t>创建事务</a:t>
            </a:r>
            <a:endParaRPr lang="en-US" altLang="zh-CN" dirty="0"/>
          </a:p>
          <a:p>
            <a:r>
              <a:rPr lang="zh-CN" altLang="en-US" dirty="0"/>
              <a:t>具体实现步骤如下：</a:t>
            </a:r>
            <a:endParaRPr lang="en-US" altLang="zh-CN" dirty="0"/>
          </a:p>
          <a:p>
            <a:r>
              <a:rPr lang="zh-CN" altLang="en-US" dirty="0"/>
              <a:t>步骤 </a:t>
            </a:r>
            <a:r>
              <a:rPr lang="en-US" altLang="zh-CN" dirty="0"/>
              <a:t>01</a:t>
            </a:r>
            <a:r>
              <a:rPr lang="zh-CN" altLang="en-US" dirty="0"/>
              <a:t>　启动 </a:t>
            </a:r>
            <a:r>
              <a:rPr lang="en-US" altLang="zh-CN" dirty="0"/>
              <a:t>SSMS </a:t>
            </a:r>
            <a:r>
              <a:rPr lang="zh-CN" altLang="en-US" dirty="0"/>
              <a:t>并连接到服务器后，在对象资源管理器中的 </a:t>
            </a:r>
            <a:r>
              <a:rPr lang="en-US" altLang="zh-CN" dirty="0" err="1"/>
              <a:t>EB_Shop</a:t>
            </a:r>
            <a:r>
              <a:rPr lang="en-US" altLang="zh-CN" dirty="0"/>
              <a:t> </a:t>
            </a:r>
            <a:r>
              <a:rPr lang="zh-CN" altLang="en-US" dirty="0"/>
              <a:t>数据库上右键单击，在弹出的快捷菜单中选择“新建查询”选项。</a:t>
            </a:r>
          </a:p>
        </p:txBody>
      </p:sp>
    </p:spTree>
    <p:extLst>
      <p:ext uri="{BB962C8B-B14F-4D97-AF65-F5344CB8AC3E}">
        <p14:creationId xmlns:p14="http://schemas.microsoft.com/office/powerpoint/2010/main" val="208891175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507F9-42F7-86D1-A9D9-24F3AAE93B9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D10B8D6-9161-902F-31D8-0D20C8A791B2}"/>
              </a:ext>
            </a:extLst>
          </p:cNvPr>
          <p:cNvSpPr>
            <a:spLocks noGrp="1"/>
          </p:cNvSpPr>
          <p:nvPr>
            <p:ph type="body" sz="quarter" idx="10"/>
          </p:nvPr>
        </p:nvSpPr>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75D65211-949B-93CC-F7E6-37A48B35C4C1}"/>
              </a:ext>
            </a:extLst>
          </p:cNvPr>
          <p:cNvSpPr>
            <a:spLocks noGrp="1"/>
          </p:cNvSpPr>
          <p:nvPr>
            <p:ph type="body" sz="quarter" idx="11"/>
          </p:nvPr>
        </p:nvSpPr>
        <p:spPr>
          <a:xfrm>
            <a:off x="193192" y="846902"/>
            <a:ext cx="5623146" cy="5879302"/>
          </a:xfrm>
        </p:spPr>
        <p:txBody>
          <a:bodyPr/>
          <a:lstStyle/>
          <a:p>
            <a:r>
              <a:rPr lang="en-US" altLang="zh-CN" sz="2000" dirty="0"/>
              <a:t>5. </a:t>
            </a:r>
            <a:r>
              <a:rPr lang="zh-CN" altLang="en-US" sz="2000" dirty="0"/>
              <a:t>使用 </a:t>
            </a:r>
            <a:r>
              <a:rPr lang="en-US" altLang="zh-CN" sz="2000" dirty="0"/>
              <a:t>SSMS </a:t>
            </a:r>
            <a:r>
              <a:rPr lang="zh-CN" altLang="en-US" sz="2000" dirty="0"/>
              <a:t>创建事务</a:t>
            </a:r>
            <a:endParaRPr lang="en-US" altLang="zh-CN" sz="2000" dirty="0"/>
          </a:p>
          <a:p>
            <a:r>
              <a:rPr lang="zh-CN" altLang="en-US" sz="2000" dirty="0"/>
              <a:t>具体实现步骤如下：</a:t>
            </a:r>
            <a:endParaRPr lang="en-US" altLang="zh-CN" sz="2000" dirty="0"/>
          </a:p>
          <a:p>
            <a:r>
              <a:rPr lang="zh-CN" altLang="en-US" sz="2000" dirty="0"/>
              <a:t>步骤 </a:t>
            </a:r>
            <a:r>
              <a:rPr lang="en-US" altLang="zh-CN" sz="2000" dirty="0"/>
              <a:t>02</a:t>
            </a:r>
            <a:r>
              <a:rPr lang="zh-CN" altLang="en-US" sz="2000" dirty="0"/>
              <a:t>　在 </a:t>
            </a:r>
            <a:r>
              <a:rPr lang="en-US" altLang="zh-CN" sz="2000" dirty="0"/>
              <a:t>SQL </a:t>
            </a:r>
            <a:r>
              <a:rPr lang="zh-CN" altLang="en-US" sz="2000" dirty="0"/>
              <a:t>编辑器界面输入下列 </a:t>
            </a:r>
            <a:r>
              <a:rPr lang="en-US" altLang="zh-CN" sz="2000" dirty="0"/>
              <a:t>T-SQL </a:t>
            </a:r>
            <a:r>
              <a:rPr lang="zh-CN" altLang="en-US" sz="2000" dirty="0"/>
              <a:t>语句。</a:t>
            </a:r>
            <a:endParaRPr lang="en-US" altLang="zh-CN" sz="2000" dirty="0"/>
          </a:p>
          <a:p>
            <a:r>
              <a:rPr lang="zh-CN" altLang="en-US" sz="2000" dirty="0"/>
              <a:t>这段代码通过创建存储过程 </a:t>
            </a:r>
            <a:r>
              <a:rPr lang="en-US" altLang="zh-CN" sz="2000" dirty="0" err="1"/>
              <a:t>sp_CreateOrderAndClearCart</a:t>
            </a:r>
            <a:r>
              <a:rPr lang="en-US" altLang="zh-CN" sz="2000" dirty="0"/>
              <a:t> </a:t>
            </a:r>
            <a:r>
              <a:rPr lang="zh-CN" altLang="en-US" sz="2000" dirty="0"/>
              <a:t>实现了一个简单的事务处理逻辑：当用户下单时，首先在 </a:t>
            </a:r>
            <a:r>
              <a:rPr lang="en-US" altLang="zh-CN" sz="2000" dirty="0"/>
              <a:t>Orders </a:t>
            </a:r>
            <a:r>
              <a:rPr lang="zh-CN" altLang="en-US" sz="2000" dirty="0"/>
              <a:t>表中插入一条新订单记录；然后，在 </a:t>
            </a:r>
            <a:r>
              <a:rPr lang="en-US" altLang="zh-CN" sz="2000" dirty="0" err="1"/>
              <a:t>ShoppingCart</a:t>
            </a:r>
            <a:r>
              <a:rPr lang="zh-CN" altLang="en-US" sz="2000" dirty="0"/>
              <a:t>表中删除该用户对应的购物车条目。整个过程在一个事务中进行，以确保数据的一致性。如果任何一个步骤失败，整个事务都会被回滚，以避免部分更新导致数据不一致。</a:t>
            </a:r>
          </a:p>
        </p:txBody>
      </p:sp>
      <p:pic>
        <p:nvPicPr>
          <p:cNvPr id="14" name="图片占位符 13">
            <a:extLst>
              <a:ext uri="{FF2B5EF4-FFF2-40B4-BE49-F238E27FC236}">
                <a16:creationId xmlns:a16="http://schemas.microsoft.com/office/drawing/2014/main" id="{39357882-1DAA-ABD2-9F09-FA62D54DB8ED}"/>
              </a:ext>
            </a:extLst>
          </p:cNvPr>
          <p:cNvPicPr>
            <a:picLocks noGrp="1" noChangeAspect="1"/>
          </p:cNvPicPr>
          <p:nvPr>
            <p:ph type="pic" sz="quarter" idx="12"/>
          </p:nvPr>
        </p:nvPicPr>
        <p:blipFill rotWithShape="1">
          <a:blip r:embed="rId2"/>
          <a:srcRect l="-12888" r="-12888"/>
          <a:stretch>
            <a:fillRect/>
          </a:stretch>
        </p:blipFill>
        <p:spPr>
          <a:prstGeom prst="rect">
            <a:avLst/>
          </a:prstGeom>
        </p:spPr>
      </p:pic>
    </p:spTree>
    <p:extLst>
      <p:ext uri="{BB962C8B-B14F-4D97-AF65-F5344CB8AC3E}">
        <p14:creationId xmlns:p14="http://schemas.microsoft.com/office/powerpoint/2010/main" val="374357432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E5DD7-CB43-8116-1218-3FDDF7F49BF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D50E13C-6607-D85C-0530-931C457F967F}"/>
              </a:ext>
            </a:extLst>
          </p:cNvPr>
          <p:cNvSpPr>
            <a:spLocks noGrp="1"/>
          </p:cNvSpPr>
          <p:nvPr>
            <p:ph type="body" sz="quarter" idx="10"/>
          </p:nvPr>
        </p:nvSpPr>
        <p:spPr>
          <a:xfrm>
            <a:off x="934668" y="164713"/>
            <a:ext cx="10878161" cy="558800"/>
          </a:xfrm>
        </p:spPr>
        <p:txBody>
          <a:bodyPr/>
          <a:lstStyle/>
          <a:p>
            <a:r>
              <a:rPr lang="en-US" altLang="zh-CN" dirty="0"/>
              <a:t>EB-Shop </a:t>
            </a:r>
            <a:r>
              <a:rPr lang="zh-CN" altLang="en-US" dirty="0"/>
              <a:t>线上书城数据库编程对象的创建</a:t>
            </a:r>
          </a:p>
        </p:txBody>
      </p:sp>
      <p:sp>
        <p:nvSpPr>
          <p:cNvPr id="5" name="文本占位符 4">
            <a:extLst>
              <a:ext uri="{FF2B5EF4-FFF2-40B4-BE49-F238E27FC236}">
                <a16:creationId xmlns:a16="http://schemas.microsoft.com/office/drawing/2014/main" id="{05046714-97AD-2D05-35FE-B789D4032287}"/>
              </a:ext>
            </a:extLst>
          </p:cNvPr>
          <p:cNvSpPr>
            <a:spLocks noGrp="1"/>
          </p:cNvSpPr>
          <p:nvPr>
            <p:ph type="body" sz="quarter" idx="11"/>
          </p:nvPr>
        </p:nvSpPr>
        <p:spPr>
          <a:xfrm>
            <a:off x="193675" y="2305430"/>
            <a:ext cx="11634788" cy="2961516"/>
          </a:xfrm>
        </p:spPr>
        <p:txBody>
          <a:bodyPr/>
          <a:lstStyle/>
          <a:p>
            <a:r>
              <a:rPr lang="en-US" altLang="zh-CN" dirty="0"/>
              <a:t>5. </a:t>
            </a:r>
            <a:r>
              <a:rPr lang="zh-CN" altLang="en-US" dirty="0"/>
              <a:t>使用 </a:t>
            </a:r>
            <a:r>
              <a:rPr lang="en-US" altLang="zh-CN" dirty="0"/>
              <a:t>SSMS </a:t>
            </a:r>
            <a:r>
              <a:rPr lang="zh-CN" altLang="en-US" dirty="0"/>
              <a:t>创建事务</a:t>
            </a:r>
            <a:endParaRPr lang="en-US" altLang="zh-CN" dirty="0"/>
          </a:p>
          <a:p>
            <a:r>
              <a:rPr lang="zh-CN" altLang="en-US" dirty="0"/>
              <a:t>具体实现步骤如下：</a:t>
            </a:r>
            <a:endParaRPr lang="en-US" altLang="zh-CN" dirty="0"/>
          </a:p>
          <a:p>
            <a:r>
              <a:rPr lang="zh-CN" altLang="en-US" dirty="0"/>
              <a:t>步骤 </a:t>
            </a:r>
            <a:r>
              <a:rPr lang="en-US" altLang="zh-CN" dirty="0"/>
              <a:t>03</a:t>
            </a:r>
            <a:r>
              <a:rPr lang="zh-CN" altLang="en-US" dirty="0"/>
              <a:t>　单击“执行”按钮或按 </a:t>
            </a:r>
            <a:r>
              <a:rPr lang="en-US" altLang="zh-CN" dirty="0"/>
              <a:t>F5 </a:t>
            </a:r>
            <a:r>
              <a:rPr lang="zh-CN" altLang="en-US" dirty="0"/>
              <a:t>键运行查询代码，即可创建该存储过程。创建好的存储过程可在对象资源管理器中的“ </a:t>
            </a:r>
            <a:r>
              <a:rPr lang="en-US" altLang="zh-CN" dirty="0" err="1"/>
              <a:t>EB_Shop</a:t>
            </a:r>
            <a:r>
              <a:rPr lang="en-US" altLang="zh-CN" dirty="0"/>
              <a:t>”→“</a:t>
            </a:r>
            <a:r>
              <a:rPr lang="zh-CN" altLang="en-US" dirty="0"/>
              <a:t>可编程性”→“存储过程”节点下找到。</a:t>
            </a:r>
          </a:p>
          <a:p>
            <a:r>
              <a:rPr lang="zh-CN" altLang="en-US" dirty="0"/>
              <a:t>至此，在 </a:t>
            </a:r>
            <a:r>
              <a:rPr lang="en-US" altLang="zh-CN" dirty="0" err="1"/>
              <a:t>EB_Shop</a:t>
            </a:r>
            <a:r>
              <a:rPr lang="en-US" altLang="zh-CN" dirty="0"/>
              <a:t> </a:t>
            </a:r>
            <a:r>
              <a:rPr lang="zh-CN" altLang="en-US" dirty="0"/>
              <a:t>数据库中创建各种类型的数据库编程对象，完成优化性能和实现特定功能的操作任务。</a:t>
            </a:r>
          </a:p>
        </p:txBody>
      </p:sp>
    </p:spTree>
    <p:extLst>
      <p:ext uri="{BB962C8B-B14F-4D97-AF65-F5344CB8AC3E}">
        <p14:creationId xmlns:p14="http://schemas.microsoft.com/office/powerpoint/2010/main" val="343780830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BE2E413-72DF-836A-2FA0-832765562FEC}"/>
              </a:ext>
            </a:extLst>
          </p:cNvPr>
          <p:cNvSpPr>
            <a:spLocks noGrp="1"/>
          </p:cNvSpPr>
          <p:nvPr>
            <p:ph type="body" sz="quarter" idx="14"/>
          </p:nvPr>
        </p:nvSpPr>
        <p:spPr/>
        <p:txBody>
          <a:bodyPr/>
          <a:lstStyle/>
          <a:p>
            <a:r>
              <a:rPr lang="zh-CN" altLang="en-US" dirty="0"/>
              <a:t>数据库安全管理</a:t>
            </a:r>
          </a:p>
        </p:txBody>
      </p:sp>
      <p:sp>
        <p:nvSpPr>
          <p:cNvPr id="5" name="文本占位符 4">
            <a:extLst>
              <a:ext uri="{FF2B5EF4-FFF2-40B4-BE49-F238E27FC236}">
                <a16:creationId xmlns:a16="http://schemas.microsoft.com/office/drawing/2014/main" id="{10593CAE-6936-2EB0-DF66-82F7E828AE8C}"/>
              </a:ext>
            </a:extLst>
          </p:cNvPr>
          <p:cNvSpPr>
            <a:spLocks noGrp="1"/>
          </p:cNvSpPr>
          <p:nvPr>
            <p:ph type="body" sz="quarter" idx="15"/>
          </p:nvPr>
        </p:nvSpPr>
        <p:spPr/>
        <p:txBody>
          <a:bodyPr/>
          <a:lstStyle/>
          <a:p>
            <a:r>
              <a:rPr lang="zh-CN" altLang="en-US" dirty="0"/>
              <a:t>任务</a:t>
            </a:r>
            <a:r>
              <a:rPr lang="en-US" altLang="zh-CN" dirty="0"/>
              <a:t>8</a:t>
            </a:r>
            <a:endParaRPr lang="zh-CN" altLang="en-US" dirty="0"/>
          </a:p>
        </p:txBody>
      </p:sp>
    </p:spTree>
    <p:extLst>
      <p:ext uri="{BB962C8B-B14F-4D97-AF65-F5344CB8AC3E}">
        <p14:creationId xmlns:p14="http://schemas.microsoft.com/office/powerpoint/2010/main" val="420787466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980129C-5570-E880-17CF-686983B43B2E}"/>
              </a:ext>
            </a:extLst>
          </p:cNvPr>
          <p:cNvSpPr>
            <a:spLocks noGrp="1"/>
          </p:cNvSpPr>
          <p:nvPr>
            <p:ph type="body" sz="quarter" idx="10"/>
          </p:nvPr>
        </p:nvSpPr>
        <p:spPr>
          <a:xfrm>
            <a:off x="934668" y="164713"/>
            <a:ext cx="10878161" cy="558800"/>
          </a:xfrm>
        </p:spPr>
        <p:txBody>
          <a:bodyPr/>
          <a:lstStyle/>
          <a:p>
            <a:r>
              <a:rPr lang="en-US" altLang="zh-CN" dirty="0"/>
              <a:t>8.1 </a:t>
            </a:r>
            <a:r>
              <a:rPr lang="zh-CN" altLang="en-US" dirty="0"/>
              <a:t>数据库安全</a:t>
            </a:r>
          </a:p>
        </p:txBody>
      </p:sp>
      <p:sp>
        <p:nvSpPr>
          <p:cNvPr id="5" name="文本占位符 4">
            <a:extLst>
              <a:ext uri="{FF2B5EF4-FFF2-40B4-BE49-F238E27FC236}">
                <a16:creationId xmlns:a16="http://schemas.microsoft.com/office/drawing/2014/main" id="{F93AF858-B529-D2C5-427C-44BF1FF49468}"/>
              </a:ext>
            </a:extLst>
          </p:cNvPr>
          <p:cNvSpPr>
            <a:spLocks noGrp="1"/>
          </p:cNvSpPr>
          <p:nvPr>
            <p:ph type="body" sz="quarter" idx="11"/>
          </p:nvPr>
        </p:nvSpPr>
        <p:spPr>
          <a:xfrm>
            <a:off x="193675" y="2549087"/>
            <a:ext cx="11634788" cy="2474203"/>
          </a:xfrm>
        </p:spPr>
        <p:txBody>
          <a:bodyPr/>
          <a:lstStyle/>
          <a:p>
            <a:r>
              <a:rPr lang="en-US" altLang="zh-CN" dirty="0"/>
              <a:t>8.1.1</a:t>
            </a:r>
            <a:r>
              <a:rPr lang="zh-CN" altLang="en-US" dirty="0"/>
              <a:t>　数据库安全概述</a:t>
            </a:r>
            <a:endParaRPr lang="en-US" altLang="zh-CN" dirty="0"/>
          </a:p>
          <a:p>
            <a:r>
              <a:rPr lang="en-US" altLang="zh-CN" dirty="0"/>
              <a:t>1. </a:t>
            </a:r>
            <a:r>
              <a:rPr lang="zh-CN" altLang="en-US" dirty="0"/>
              <a:t>数据库安全相关概念</a:t>
            </a:r>
            <a:endParaRPr lang="en-US" altLang="zh-CN" dirty="0"/>
          </a:p>
          <a:p>
            <a:pPr marL="1074738" indent="-342900">
              <a:buSzPct val="80000"/>
              <a:buFont typeface="Wingdings" panose="05000000000000000000" pitchFamily="2" charset="2"/>
              <a:buChar char="l"/>
            </a:pPr>
            <a:r>
              <a:rPr lang="zh-CN" altLang="en-US" dirty="0"/>
              <a:t>数据安全</a:t>
            </a:r>
            <a:endParaRPr lang="en-US" altLang="zh-CN" dirty="0"/>
          </a:p>
          <a:p>
            <a:pPr marL="1074738" indent="-342900">
              <a:buSzPct val="80000"/>
              <a:buFont typeface="Wingdings" panose="05000000000000000000" pitchFamily="2" charset="2"/>
              <a:buChar char="l"/>
            </a:pPr>
            <a:r>
              <a:rPr lang="zh-CN" altLang="en-US" dirty="0"/>
              <a:t>数据库安全</a:t>
            </a:r>
            <a:endParaRPr lang="en-US" altLang="zh-CN" dirty="0"/>
          </a:p>
          <a:p>
            <a:pPr marL="1074738" indent="-342900">
              <a:buSzPct val="80000"/>
              <a:buFont typeface="Wingdings" panose="05000000000000000000" pitchFamily="2" charset="2"/>
              <a:buChar char="l"/>
            </a:pPr>
            <a:r>
              <a:rPr lang="zh-CN" altLang="en-US" dirty="0"/>
              <a:t>数据库系统安全（</a:t>
            </a:r>
            <a:r>
              <a:rPr lang="en-US" altLang="zh-CN" dirty="0"/>
              <a:t>database system security</a:t>
            </a:r>
            <a:r>
              <a:rPr lang="zh-CN" altLang="en-US" dirty="0"/>
              <a:t>）</a:t>
            </a:r>
          </a:p>
        </p:txBody>
      </p:sp>
    </p:spTree>
    <p:extLst>
      <p:ext uri="{BB962C8B-B14F-4D97-AF65-F5344CB8AC3E}">
        <p14:creationId xmlns:p14="http://schemas.microsoft.com/office/powerpoint/2010/main" val="19945920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15EBB7-CE5C-369B-B766-A4FAB722FBE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B4D9ECE-7A39-D04B-6ABE-9E50DED3EF2C}"/>
              </a:ext>
            </a:extLst>
          </p:cNvPr>
          <p:cNvSpPr>
            <a:spLocks noGrp="1"/>
          </p:cNvSpPr>
          <p:nvPr>
            <p:ph type="body" sz="quarter" idx="10"/>
          </p:nvPr>
        </p:nvSpPr>
        <p:spPr>
          <a:xfrm>
            <a:off x="934668" y="164713"/>
            <a:ext cx="10878161" cy="558800"/>
          </a:xfrm>
        </p:spPr>
        <p:txBody>
          <a:bodyPr/>
          <a:lstStyle/>
          <a:p>
            <a:r>
              <a:rPr lang="en-US" altLang="zh-CN" dirty="0"/>
              <a:t>8.1 </a:t>
            </a:r>
            <a:r>
              <a:rPr lang="zh-CN" altLang="en-US" dirty="0"/>
              <a:t>数据库安全</a:t>
            </a:r>
          </a:p>
        </p:txBody>
      </p:sp>
      <p:sp>
        <p:nvSpPr>
          <p:cNvPr id="5" name="文本占位符 4">
            <a:extLst>
              <a:ext uri="{FF2B5EF4-FFF2-40B4-BE49-F238E27FC236}">
                <a16:creationId xmlns:a16="http://schemas.microsoft.com/office/drawing/2014/main" id="{EE71C679-0BEE-CBEA-613F-AC8F656CA59A}"/>
              </a:ext>
            </a:extLst>
          </p:cNvPr>
          <p:cNvSpPr>
            <a:spLocks noGrp="1"/>
          </p:cNvSpPr>
          <p:nvPr>
            <p:ph type="body" sz="quarter" idx="11"/>
          </p:nvPr>
        </p:nvSpPr>
        <p:spPr>
          <a:xfrm>
            <a:off x="193675" y="1818118"/>
            <a:ext cx="11634788" cy="3936142"/>
          </a:xfrm>
        </p:spPr>
        <p:txBody>
          <a:bodyPr/>
          <a:lstStyle/>
          <a:p>
            <a:r>
              <a:rPr lang="en-US" altLang="zh-CN" dirty="0"/>
              <a:t>8.1.1</a:t>
            </a:r>
            <a:r>
              <a:rPr lang="zh-CN" altLang="en-US" dirty="0"/>
              <a:t>　数据库安全概述</a:t>
            </a:r>
            <a:endParaRPr lang="en-US" altLang="zh-CN" dirty="0"/>
          </a:p>
          <a:p>
            <a:r>
              <a:rPr lang="en-US" altLang="zh-CN" dirty="0"/>
              <a:t>2. </a:t>
            </a:r>
            <a:r>
              <a:rPr lang="zh-CN" altLang="en-US" dirty="0"/>
              <a:t>数据库系统安全风险分析</a:t>
            </a:r>
            <a:endParaRPr lang="en-US" altLang="zh-CN" dirty="0"/>
          </a:p>
          <a:p>
            <a:r>
              <a:rPr lang="zh-CN" altLang="en-US" dirty="0"/>
              <a:t>数据作为国家和公共安全领域中最具战略价值的资源，其安全性至关重要。随着网络技术的迅猛发展，数据库中的数据资源面临着日益严峻的安全威胁。这些威胁主要体现在以下 </a:t>
            </a:r>
            <a:r>
              <a:rPr lang="en-US" altLang="zh-CN" dirty="0"/>
              <a:t>3 </a:t>
            </a:r>
            <a:r>
              <a:rPr lang="zh-CN" altLang="en-US" dirty="0"/>
              <a:t>个层面。</a:t>
            </a:r>
          </a:p>
          <a:p>
            <a:r>
              <a:rPr lang="zh-CN" altLang="en-US" dirty="0"/>
              <a:t>（</a:t>
            </a:r>
            <a:r>
              <a:rPr lang="en-US" altLang="zh-CN" dirty="0"/>
              <a:t>1</a:t>
            </a:r>
            <a:r>
              <a:rPr lang="zh-CN" altLang="en-US" dirty="0"/>
              <a:t>）管理层面</a:t>
            </a:r>
            <a:endParaRPr lang="en-US" altLang="zh-CN" dirty="0"/>
          </a:p>
          <a:p>
            <a:r>
              <a:rPr lang="zh-CN" altLang="en-US" dirty="0"/>
              <a:t>（</a:t>
            </a:r>
            <a:r>
              <a:rPr lang="en-US" altLang="zh-CN" dirty="0"/>
              <a:t>2</a:t>
            </a:r>
            <a:r>
              <a:rPr lang="zh-CN" altLang="en-US" dirty="0"/>
              <a:t>）技术层面</a:t>
            </a:r>
            <a:endParaRPr lang="en-US" altLang="zh-CN" dirty="0"/>
          </a:p>
          <a:p>
            <a:r>
              <a:rPr lang="zh-CN" altLang="en-US" dirty="0"/>
              <a:t>（</a:t>
            </a:r>
            <a:r>
              <a:rPr lang="en-US" altLang="zh-CN" dirty="0"/>
              <a:t>3</a:t>
            </a:r>
            <a:r>
              <a:rPr lang="zh-CN" altLang="en-US" dirty="0"/>
              <a:t>）审计层面</a:t>
            </a:r>
          </a:p>
        </p:txBody>
      </p:sp>
    </p:spTree>
    <p:extLst>
      <p:ext uri="{BB962C8B-B14F-4D97-AF65-F5344CB8AC3E}">
        <p14:creationId xmlns:p14="http://schemas.microsoft.com/office/powerpoint/2010/main" val="142644046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388F7-6F43-308A-516C-04073FBBE81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B3FC2C7-763E-3F32-61E2-DB02311FDFC9}"/>
              </a:ext>
            </a:extLst>
          </p:cNvPr>
          <p:cNvSpPr>
            <a:spLocks noGrp="1"/>
          </p:cNvSpPr>
          <p:nvPr>
            <p:ph type="body" sz="quarter" idx="10"/>
          </p:nvPr>
        </p:nvSpPr>
        <p:spPr>
          <a:xfrm>
            <a:off x="934668" y="164713"/>
            <a:ext cx="10878161" cy="558800"/>
          </a:xfrm>
        </p:spPr>
        <p:txBody>
          <a:bodyPr/>
          <a:lstStyle/>
          <a:p>
            <a:r>
              <a:rPr lang="en-US" altLang="zh-CN" dirty="0"/>
              <a:t>8.1 </a:t>
            </a:r>
            <a:r>
              <a:rPr lang="zh-CN" altLang="en-US" dirty="0"/>
              <a:t>数据库安全</a:t>
            </a:r>
          </a:p>
        </p:txBody>
      </p:sp>
      <p:sp>
        <p:nvSpPr>
          <p:cNvPr id="5" name="文本占位符 4">
            <a:extLst>
              <a:ext uri="{FF2B5EF4-FFF2-40B4-BE49-F238E27FC236}">
                <a16:creationId xmlns:a16="http://schemas.microsoft.com/office/drawing/2014/main" id="{FFFB8C03-8066-AC00-4AE5-19110D8A222E}"/>
              </a:ext>
            </a:extLst>
          </p:cNvPr>
          <p:cNvSpPr>
            <a:spLocks noGrp="1"/>
          </p:cNvSpPr>
          <p:nvPr>
            <p:ph type="body" sz="quarter" idx="11"/>
          </p:nvPr>
        </p:nvSpPr>
        <p:spPr>
          <a:xfrm>
            <a:off x="193675" y="1330803"/>
            <a:ext cx="11634788" cy="4910768"/>
          </a:xfrm>
        </p:spPr>
        <p:txBody>
          <a:bodyPr/>
          <a:lstStyle/>
          <a:p>
            <a:r>
              <a:rPr lang="en-US" altLang="zh-CN" dirty="0"/>
              <a:t>8.1.1</a:t>
            </a:r>
            <a:r>
              <a:rPr lang="zh-CN" altLang="en-US" dirty="0"/>
              <a:t>　数据库安全概述</a:t>
            </a:r>
            <a:endParaRPr lang="en-US" altLang="zh-CN" dirty="0"/>
          </a:p>
          <a:p>
            <a:r>
              <a:rPr lang="en-US" altLang="zh-CN" dirty="0"/>
              <a:t>3. </a:t>
            </a:r>
            <a:r>
              <a:rPr lang="zh-CN" altLang="en-US" dirty="0"/>
              <a:t>常见的数据库系统安全缺陷与隐患要素</a:t>
            </a:r>
            <a:endParaRPr lang="en-US" altLang="zh-CN" dirty="0"/>
          </a:p>
          <a:p>
            <a:r>
              <a:rPr lang="zh-CN" altLang="en-US" dirty="0"/>
              <a:t>常见的数据库系统安全缺陷和隐患主要包括以下几个方面。</a:t>
            </a:r>
            <a:endParaRPr lang="en-US" altLang="zh-CN" dirty="0"/>
          </a:p>
          <a:p>
            <a:pPr marL="1074738" indent="-342900">
              <a:buSzPct val="80000"/>
              <a:buFont typeface="Wingdings" panose="05000000000000000000" pitchFamily="2" charset="2"/>
              <a:buChar char="l"/>
            </a:pPr>
            <a:r>
              <a:rPr lang="zh-CN" altLang="en-US" dirty="0"/>
              <a:t>研发、管理和维护过程中的疏忽。</a:t>
            </a:r>
          </a:p>
          <a:p>
            <a:pPr marL="1074738" indent="-342900">
              <a:buSzPct val="80000"/>
              <a:buFont typeface="Wingdings" panose="05000000000000000000" pitchFamily="2" charset="2"/>
              <a:buChar char="l"/>
            </a:pPr>
            <a:r>
              <a:rPr lang="zh-CN" altLang="en-US" dirty="0"/>
              <a:t>用户安全意识不足。</a:t>
            </a:r>
          </a:p>
          <a:p>
            <a:pPr marL="1074738" indent="-342900">
              <a:buSzPct val="80000"/>
              <a:buFont typeface="Wingdings" panose="05000000000000000000" pitchFamily="2" charset="2"/>
              <a:buChar char="l"/>
            </a:pPr>
            <a:r>
              <a:rPr lang="zh-CN" altLang="en-US" dirty="0"/>
              <a:t>账号密码管理薄弱。</a:t>
            </a:r>
          </a:p>
          <a:p>
            <a:pPr marL="1074738" indent="-342900">
              <a:buSzPct val="80000"/>
              <a:buFont typeface="Wingdings" panose="05000000000000000000" pitchFamily="2" charset="2"/>
              <a:buChar char="l"/>
            </a:pPr>
            <a:r>
              <a:rPr lang="zh-CN" altLang="en-US" dirty="0"/>
              <a:t>安全机制的局限性。</a:t>
            </a:r>
          </a:p>
          <a:p>
            <a:pPr marL="1074738" indent="-342900">
              <a:buSzPct val="80000"/>
              <a:buFont typeface="Wingdings" panose="05000000000000000000" pitchFamily="2" charset="2"/>
              <a:buChar char="l"/>
            </a:pPr>
            <a:r>
              <a:rPr lang="zh-CN" altLang="en-US" dirty="0"/>
              <a:t>系统特性缺陷。</a:t>
            </a:r>
          </a:p>
          <a:p>
            <a:pPr marL="1074738" indent="-342900">
              <a:buSzPct val="80000"/>
              <a:buFont typeface="Wingdings" panose="05000000000000000000" pitchFamily="2" charset="2"/>
              <a:buChar char="l"/>
            </a:pPr>
            <a:r>
              <a:rPr lang="zh-CN" altLang="en-US" dirty="0"/>
              <a:t>操作系统漏洞。</a:t>
            </a:r>
          </a:p>
          <a:p>
            <a:pPr marL="1074738" indent="-342900">
              <a:buSzPct val="80000"/>
              <a:buFont typeface="Wingdings" panose="05000000000000000000" pitchFamily="2" charset="2"/>
              <a:buChar char="l"/>
            </a:pPr>
            <a:r>
              <a:rPr lang="zh-CN" altLang="en-US" dirty="0"/>
              <a:t>网络环境威胁。</a:t>
            </a:r>
          </a:p>
        </p:txBody>
      </p:sp>
    </p:spTree>
    <p:extLst>
      <p:ext uri="{BB962C8B-B14F-4D97-AF65-F5344CB8AC3E}">
        <p14:creationId xmlns:p14="http://schemas.microsoft.com/office/powerpoint/2010/main" val="40810024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9D24C-A096-D2E8-F385-D07F2E6EB12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6998BD6-9985-00FD-F7F2-EE339EBC1DD3}"/>
              </a:ext>
            </a:extLst>
          </p:cNvPr>
          <p:cNvSpPr>
            <a:spLocks noGrp="1"/>
          </p:cNvSpPr>
          <p:nvPr>
            <p:ph type="body" sz="quarter" idx="10"/>
          </p:nvPr>
        </p:nvSpPr>
        <p:spPr>
          <a:xfrm>
            <a:off x="934668" y="164713"/>
            <a:ext cx="10878161" cy="558800"/>
          </a:xfrm>
        </p:spPr>
        <p:txBody>
          <a:bodyPr/>
          <a:lstStyle/>
          <a:p>
            <a:r>
              <a:rPr lang="en-US" altLang="zh-CN" dirty="0"/>
              <a:t>8.1 </a:t>
            </a:r>
            <a:r>
              <a:rPr lang="zh-CN" altLang="en-US" dirty="0"/>
              <a:t>数据库安全</a:t>
            </a:r>
          </a:p>
        </p:txBody>
      </p:sp>
      <p:sp>
        <p:nvSpPr>
          <p:cNvPr id="5" name="文本占位符 4">
            <a:extLst>
              <a:ext uri="{FF2B5EF4-FFF2-40B4-BE49-F238E27FC236}">
                <a16:creationId xmlns:a16="http://schemas.microsoft.com/office/drawing/2014/main" id="{79DAFC64-F9F2-5B37-1296-1EBA2A65836C}"/>
              </a:ext>
            </a:extLst>
          </p:cNvPr>
          <p:cNvSpPr>
            <a:spLocks noGrp="1"/>
          </p:cNvSpPr>
          <p:nvPr>
            <p:ph type="body" sz="quarter" idx="11"/>
          </p:nvPr>
        </p:nvSpPr>
        <p:spPr>
          <a:xfrm>
            <a:off x="193675" y="2061774"/>
            <a:ext cx="11634788" cy="3448829"/>
          </a:xfrm>
        </p:spPr>
        <p:txBody>
          <a:bodyPr/>
          <a:lstStyle/>
          <a:p>
            <a:r>
              <a:rPr lang="en-US" altLang="zh-CN" dirty="0"/>
              <a:t>8.1.2</a:t>
            </a:r>
            <a:r>
              <a:rPr lang="zh-CN" altLang="en-US" dirty="0"/>
              <a:t>　数据库安全技术、策略与机制</a:t>
            </a:r>
          </a:p>
          <a:p>
            <a:r>
              <a:rPr lang="en-US" altLang="zh-CN" dirty="0"/>
              <a:t>1. </a:t>
            </a:r>
            <a:r>
              <a:rPr lang="zh-CN" altLang="en-US" dirty="0"/>
              <a:t>数据库系统安全的常用技术</a:t>
            </a:r>
            <a:endParaRPr lang="en-US" altLang="zh-CN" dirty="0"/>
          </a:p>
          <a:p>
            <a:r>
              <a:rPr lang="zh-CN" altLang="en-US" dirty="0"/>
              <a:t>在网络系统安全中，数据库系统的安全性依赖于一系列的技术手段。这些技术可以分为三大类。</a:t>
            </a:r>
            <a:endParaRPr lang="en-US" altLang="zh-CN" dirty="0"/>
          </a:p>
          <a:p>
            <a:r>
              <a:rPr lang="zh-CN" altLang="en-US" dirty="0"/>
              <a:t>（</a:t>
            </a:r>
            <a:r>
              <a:rPr lang="en-US" altLang="zh-CN" dirty="0"/>
              <a:t>1</a:t>
            </a:r>
            <a:r>
              <a:rPr lang="zh-CN" altLang="en-US" dirty="0"/>
              <a:t>）预防保护类。</a:t>
            </a:r>
            <a:endParaRPr lang="en-US" altLang="zh-CN" dirty="0"/>
          </a:p>
          <a:p>
            <a:r>
              <a:rPr lang="zh-CN" altLang="en-US" dirty="0"/>
              <a:t>（</a:t>
            </a:r>
            <a:r>
              <a:rPr lang="en-US" altLang="zh-CN" dirty="0"/>
              <a:t>2</a:t>
            </a:r>
            <a:r>
              <a:rPr lang="zh-CN" altLang="en-US" dirty="0"/>
              <a:t>）检测跟踪类。</a:t>
            </a:r>
            <a:endParaRPr lang="en-US" altLang="zh-CN" dirty="0"/>
          </a:p>
          <a:p>
            <a:r>
              <a:rPr lang="zh-CN" altLang="en-US" dirty="0"/>
              <a:t>（</a:t>
            </a:r>
            <a:r>
              <a:rPr lang="en-US" altLang="zh-CN" dirty="0"/>
              <a:t>3</a:t>
            </a:r>
            <a:r>
              <a:rPr lang="zh-CN" altLang="en-US" dirty="0"/>
              <a:t>）响应恢复类。</a:t>
            </a:r>
          </a:p>
        </p:txBody>
      </p:sp>
    </p:spTree>
    <p:extLst>
      <p:ext uri="{BB962C8B-B14F-4D97-AF65-F5344CB8AC3E}">
        <p14:creationId xmlns:p14="http://schemas.microsoft.com/office/powerpoint/2010/main" val="38901157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02C87-0367-D854-3EE0-303AD549386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F15DAC0-AE23-C53C-0D3C-EF5C622939F8}"/>
              </a:ext>
            </a:extLst>
          </p:cNvPr>
          <p:cNvSpPr>
            <a:spLocks noGrp="1"/>
          </p:cNvSpPr>
          <p:nvPr>
            <p:ph type="body" sz="quarter" idx="10"/>
          </p:nvPr>
        </p:nvSpPr>
        <p:spPr>
          <a:xfrm>
            <a:off x="934668" y="164713"/>
            <a:ext cx="10878161" cy="558800"/>
          </a:xfrm>
        </p:spPr>
        <p:txBody>
          <a:bodyPr/>
          <a:lstStyle/>
          <a:p>
            <a:r>
              <a:rPr lang="en-US" altLang="zh-CN" dirty="0"/>
              <a:t>8.1 </a:t>
            </a:r>
            <a:r>
              <a:rPr lang="zh-CN" altLang="en-US" dirty="0"/>
              <a:t>数据库安全</a:t>
            </a:r>
          </a:p>
        </p:txBody>
      </p:sp>
      <p:sp>
        <p:nvSpPr>
          <p:cNvPr id="5" name="文本占位符 4">
            <a:extLst>
              <a:ext uri="{FF2B5EF4-FFF2-40B4-BE49-F238E27FC236}">
                <a16:creationId xmlns:a16="http://schemas.microsoft.com/office/drawing/2014/main" id="{029653D5-B3CB-8777-AB0B-D0297D29D143}"/>
              </a:ext>
            </a:extLst>
          </p:cNvPr>
          <p:cNvSpPr>
            <a:spLocks noGrp="1"/>
          </p:cNvSpPr>
          <p:nvPr>
            <p:ph type="body" sz="quarter" idx="11"/>
          </p:nvPr>
        </p:nvSpPr>
        <p:spPr>
          <a:xfrm>
            <a:off x="193675" y="2305432"/>
            <a:ext cx="11634788" cy="2961516"/>
          </a:xfrm>
        </p:spPr>
        <p:txBody>
          <a:bodyPr/>
          <a:lstStyle/>
          <a:p>
            <a:r>
              <a:rPr lang="en-US" altLang="zh-CN" dirty="0"/>
              <a:t>8.1.2</a:t>
            </a:r>
            <a:r>
              <a:rPr lang="zh-CN" altLang="en-US" dirty="0"/>
              <a:t>　数据库安全技术、策略与机制</a:t>
            </a:r>
          </a:p>
          <a:p>
            <a:r>
              <a:rPr lang="en-US" altLang="zh-CN" dirty="0"/>
              <a:t>2. </a:t>
            </a:r>
            <a:r>
              <a:rPr lang="zh-CN" altLang="en-US" dirty="0"/>
              <a:t>数据库系统的安全策略</a:t>
            </a:r>
            <a:endParaRPr lang="en-US" altLang="zh-CN" dirty="0"/>
          </a:p>
          <a:p>
            <a:r>
              <a:rPr lang="zh-CN" altLang="en-US" dirty="0"/>
              <a:t>数据库系统的安全策略主要涵盖 </a:t>
            </a:r>
            <a:r>
              <a:rPr lang="en-US" altLang="zh-CN" dirty="0"/>
              <a:t>3 </a:t>
            </a:r>
            <a:r>
              <a:rPr lang="zh-CN" altLang="en-US" dirty="0"/>
              <a:t>个方面。</a:t>
            </a:r>
            <a:endParaRPr lang="en-US" altLang="zh-CN" dirty="0"/>
          </a:p>
          <a:p>
            <a:r>
              <a:rPr lang="zh-CN" altLang="en-US" dirty="0"/>
              <a:t>（</a:t>
            </a:r>
            <a:r>
              <a:rPr lang="en-US" altLang="zh-CN" dirty="0"/>
              <a:t>1</a:t>
            </a:r>
            <a:r>
              <a:rPr lang="zh-CN" altLang="en-US" dirty="0"/>
              <a:t>）管理规章制度方面的安全性。</a:t>
            </a:r>
            <a:endParaRPr lang="en-US" altLang="zh-CN" dirty="0"/>
          </a:p>
          <a:p>
            <a:r>
              <a:rPr lang="zh-CN" altLang="en-US" dirty="0"/>
              <a:t>（</a:t>
            </a:r>
            <a:r>
              <a:rPr lang="en-US" altLang="zh-CN" dirty="0"/>
              <a:t>2</a:t>
            </a:r>
            <a:r>
              <a:rPr lang="zh-CN" altLang="en-US" dirty="0"/>
              <a:t>）系统服务器的实体安全性。</a:t>
            </a:r>
            <a:endParaRPr lang="en-US" altLang="zh-CN" dirty="0"/>
          </a:p>
          <a:p>
            <a:r>
              <a:rPr lang="zh-CN" altLang="en-US" dirty="0"/>
              <a:t>（</a:t>
            </a:r>
            <a:r>
              <a:rPr lang="en-US" altLang="zh-CN" dirty="0"/>
              <a:t>3</a:t>
            </a:r>
            <a:r>
              <a:rPr lang="zh-CN" altLang="en-US" dirty="0"/>
              <a:t>）系统服务器的逻辑安全性。</a:t>
            </a:r>
          </a:p>
        </p:txBody>
      </p:sp>
    </p:spTree>
    <p:extLst>
      <p:ext uri="{BB962C8B-B14F-4D97-AF65-F5344CB8AC3E}">
        <p14:creationId xmlns:p14="http://schemas.microsoft.com/office/powerpoint/2010/main" val="134163048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811A5-153D-15D5-7E63-9FE861D1A94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186F3AF-FB9B-B108-6E91-861F0494C42A}"/>
              </a:ext>
            </a:extLst>
          </p:cNvPr>
          <p:cNvSpPr>
            <a:spLocks noGrp="1"/>
          </p:cNvSpPr>
          <p:nvPr>
            <p:ph type="body" sz="quarter" idx="10"/>
          </p:nvPr>
        </p:nvSpPr>
        <p:spPr>
          <a:xfrm>
            <a:off x="934668" y="164713"/>
            <a:ext cx="10878161" cy="558800"/>
          </a:xfrm>
        </p:spPr>
        <p:txBody>
          <a:bodyPr/>
          <a:lstStyle/>
          <a:p>
            <a:r>
              <a:rPr lang="en-US" altLang="zh-CN" dirty="0"/>
              <a:t>8.1 </a:t>
            </a:r>
            <a:r>
              <a:rPr lang="zh-CN" altLang="en-US" dirty="0"/>
              <a:t>数据库安全</a:t>
            </a:r>
          </a:p>
        </p:txBody>
      </p:sp>
      <p:sp>
        <p:nvSpPr>
          <p:cNvPr id="5" name="文本占位符 4">
            <a:extLst>
              <a:ext uri="{FF2B5EF4-FFF2-40B4-BE49-F238E27FC236}">
                <a16:creationId xmlns:a16="http://schemas.microsoft.com/office/drawing/2014/main" id="{1E2DCC2A-2DA0-2C14-8F46-D1CCE1EA6132}"/>
              </a:ext>
            </a:extLst>
          </p:cNvPr>
          <p:cNvSpPr>
            <a:spLocks noGrp="1"/>
          </p:cNvSpPr>
          <p:nvPr>
            <p:ph type="body" sz="quarter" idx="11"/>
          </p:nvPr>
        </p:nvSpPr>
        <p:spPr>
          <a:xfrm>
            <a:off x="193675" y="2061777"/>
            <a:ext cx="11634788" cy="3448829"/>
          </a:xfrm>
        </p:spPr>
        <p:txBody>
          <a:bodyPr/>
          <a:lstStyle/>
          <a:p>
            <a:r>
              <a:rPr lang="en-US" altLang="zh-CN" dirty="0"/>
              <a:t>8.1.2</a:t>
            </a:r>
            <a:r>
              <a:rPr lang="zh-CN" altLang="en-US" dirty="0"/>
              <a:t>　数据库安全技术、策略与机制</a:t>
            </a:r>
          </a:p>
          <a:p>
            <a:r>
              <a:rPr lang="en-US" altLang="zh-CN" dirty="0"/>
              <a:t>3. SQL Server </a:t>
            </a:r>
            <a:r>
              <a:rPr lang="zh-CN" altLang="en-US" dirty="0"/>
              <a:t>的安全管理机制</a:t>
            </a:r>
            <a:endParaRPr lang="en-US" altLang="zh-CN" dirty="0"/>
          </a:p>
          <a:p>
            <a:r>
              <a:rPr lang="en-US" altLang="zh-CN" dirty="0"/>
              <a:t>SQL Server </a:t>
            </a:r>
            <a:r>
              <a:rPr lang="zh-CN" altLang="en-US" dirty="0"/>
              <a:t>的安全管理机制对于保障数据库系统的安全性至关重要，它主要分为 </a:t>
            </a:r>
            <a:r>
              <a:rPr lang="en-US" altLang="zh-CN" dirty="0"/>
              <a:t>3 </a:t>
            </a:r>
            <a:r>
              <a:rPr lang="zh-CN" altLang="en-US" dirty="0"/>
              <a:t>个层面。</a:t>
            </a:r>
            <a:endParaRPr lang="en-US" altLang="zh-CN" dirty="0"/>
          </a:p>
          <a:p>
            <a:r>
              <a:rPr lang="zh-CN" altLang="en-US" dirty="0"/>
              <a:t>（</a:t>
            </a:r>
            <a:r>
              <a:rPr lang="en-US" altLang="zh-CN" dirty="0"/>
              <a:t>1</a:t>
            </a:r>
            <a:r>
              <a:rPr lang="zh-CN" altLang="en-US" dirty="0"/>
              <a:t>）操作系统级的安全性。</a:t>
            </a:r>
            <a:endParaRPr lang="en-US" altLang="zh-CN" dirty="0"/>
          </a:p>
          <a:p>
            <a:r>
              <a:rPr lang="zh-CN" altLang="en-US" dirty="0"/>
              <a:t>（</a:t>
            </a:r>
            <a:r>
              <a:rPr lang="en-US" altLang="zh-CN" dirty="0"/>
              <a:t>2</a:t>
            </a:r>
            <a:r>
              <a:rPr lang="zh-CN" altLang="en-US" dirty="0"/>
              <a:t>）</a:t>
            </a:r>
            <a:r>
              <a:rPr lang="en-US" altLang="zh-CN" dirty="0"/>
              <a:t>SQL Server </a:t>
            </a:r>
            <a:r>
              <a:rPr lang="zh-CN" altLang="en-US" dirty="0"/>
              <a:t>级的安全性。</a:t>
            </a:r>
            <a:endParaRPr lang="en-US" altLang="zh-CN" dirty="0"/>
          </a:p>
          <a:p>
            <a:r>
              <a:rPr lang="zh-CN" altLang="en-US" dirty="0"/>
              <a:t>（</a:t>
            </a:r>
            <a:r>
              <a:rPr lang="en-US" altLang="zh-CN" dirty="0"/>
              <a:t>3</a:t>
            </a:r>
            <a:r>
              <a:rPr lang="zh-CN" altLang="en-US" dirty="0"/>
              <a:t>）数据库级的安全性。</a:t>
            </a:r>
          </a:p>
        </p:txBody>
      </p:sp>
    </p:spTree>
    <p:extLst>
      <p:ext uri="{BB962C8B-B14F-4D97-AF65-F5344CB8AC3E}">
        <p14:creationId xmlns:p14="http://schemas.microsoft.com/office/powerpoint/2010/main" val="66666195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9061A-801C-3AA5-4DA1-EECE16890F1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B551003-E31A-1DC2-4CF6-E7AFDF8F04C9}"/>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7711A079-9285-811E-4B9A-7CB9A0E081EC}"/>
              </a:ext>
            </a:extLst>
          </p:cNvPr>
          <p:cNvSpPr>
            <a:spLocks noGrp="1"/>
          </p:cNvSpPr>
          <p:nvPr>
            <p:ph type="body" sz="quarter" idx="11"/>
          </p:nvPr>
        </p:nvSpPr>
        <p:spPr>
          <a:xfrm>
            <a:off x="193192" y="1571782"/>
            <a:ext cx="11635136" cy="4429546"/>
          </a:xfrm>
        </p:spPr>
        <p:txBody>
          <a:bodyPr/>
          <a:lstStyle/>
          <a:p>
            <a:r>
              <a:rPr lang="en-US" altLang="zh-CN" dirty="0"/>
              <a:t>2.3.1</a:t>
            </a:r>
            <a:r>
              <a:rPr lang="zh-CN" altLang="en-US" dirty="0"/>
              <a:t>　</a:t>
            </a:r>
            <a:r>
              <a:rPr lang="en-US" altLang="zh-CN" dirty="0"/>
              <a:t>E-R </a:t>
            </a:r>
            <a:r>
              <a:rPr lang="zh-CN" altLang="en-US" dirty="0"/>
              <a:t>模型到关系模型的转换</a:t>
            </a:r>
            <a:endParaRPr lang="en-US" altLang="zh-CN" dirty="0"/>
          </a:p>
          <a:p>
            <a:r>
              <a:rPr lang="en-US" altLang="zh-CN" dirty="0"/>
              <a:t>2. 1∶1 </a:t>
            </a:r>
            <a:r>
              <a:rPr lang="zh-CN" altLang="en-US" dirty="0"/>
              <a:t>联系到关系模型的转换</a:t>
            </a:r>
          </a:p>
          <a:p>
            <a:r>
              <a:rPr lang="zh-CN" altLang="en-US" dirty="0"/>
              <a:t>有两种方法可以将 </a:t>
            </a:r>
            <a:r>
              <a:rPr lang="en-US" altLang="zh-CN" dirty="0"/>
              <a:t>1∶1 </a:t>
            </a:r>
            <a:r>
              <a:rPr lang="zh-CN" altLang="en-US" dirty="0"/>
              <a:t>联系转换为关系模型。</a:t>
            </a:r>
            <a:endParaRPr lang="en-US" altLang="zh-CN" dirty="0"/>
          </a:p>
          <a:p>
            <a:r>
              <a:rPr lang="zh-CN" altLang="en-US" dirty="0"/>
              <a:t>方法一：将 </a:t>
            </a:r>
            <a:r>
              <a:rPr lang="en-US" altLang="zh-CN" dirty="0"/>
              <a:t>1∶1 </a:t>
            </a:r>
            <a:r>
              <a:rPr lang="zh-CN" altLang="en-US" dirty="0"/>
              <a:t>联系转换为一个单独的关系模式。将与该联系相连的每个实体的属性和联系本身的属性都转换为关系模式的属性，并将每个实体的键作为关系模式的键。</a:t>
            </a:r>
            <a:endParaRPr lang="en-US" altLang="zh-CN" dirty="0"/>
          </a:p>
          <a:p>
            <a:r>
              <a:rPr lang="zh-CN" altLang="en-US" dirty="0"/>
              <a:t>方法二：将 </a:t>
            </a:r>
            <a:r>
              <a:rPr lang="en-US" altLang="zh-CN" dirty="0"/>
              <a:t>1∶1 </a:t>
            </a:r>
            <a:r>
              <a:rPr lang="zh-CN" altLang="en-US" dirty="0"/>
              <a:t>联系与其中一个端点的关系模式合并。在该关系模式的属性中添加另一个关系模式的主键和联系本身的属性。为了表示关系之间的联系，每个关系模式都会增加对方的关键字作为外部关键字。</a:t>
            </a:r>
            <a:endParaRPr lang="en-US" altLang="zh-CN" dirty="0"/>
          </a:p>
        </p:txBody>
      </p:sp>
    </p:spTree>
    <p:extLst>
      <p:ext uri="{BB962C8B-B14F-4D97-AF65-F5344CB8AC3E}">
        <p14:creationId xmlns:p14="http://schemas.microsoft.com/office/powerpoint/2010/main" val="252509485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F431B-9605-8B44-6893-B71F9EE06DA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D8AF35B-5B1A-862F-E2E3-F3CEB9CE5BAD}"/>
              </a:ext>
            </a:extLst>
          </p:cNvPr>
          <p:cNvSpPr>
            <a:spLocks noGrp="1"/>
          </p:cNvSpPr>
          <p:nvPr>
            <p:ph type="body" sz="quarter" idx="10"/>
          </p:nvPr>
        </p:nvSpPr>
        <p:spPr>
          <a:xfrm>
            <a:off x="934668" y="164713"/>
            <a:ext cx="10878161" cy="558800"/>
          </a:xfrm>
        </p:spPr>
        <p:txBody>
          <a:bodyPr/>
          <a:lstStyle/>
          <a:p>
            <a:r>
              <a:rPr lang="en-US" altLang="zh-CN" dirty="0"/>
              <a:t>8.2 </a:t>
            </a:r>
            <a:r>
              <a:rPr lang="zh-CN" altLang="en-US" dirty="0"/>
              <a:t>用户与权限管理</a:t>
            </a:r>
          </a:p>
        </p:txBody>
      </p:sp>
      <p:sp>
        <p:nvSpPr>
          <p:cNvPr id="5" name="文本占位符 4">
            <a:extLst>
              <a:ext uri="{FF2B5EF4-FFF2-40B4-BE49-F238E27FC236}">
                <a16:creationId xmlns:a16="http://schemas.microsoft.com/office/drawing/2014/main" id="{4A922590-7310-F0B7-1956-204B630BDC43}"/>
              </a:ext>
            </a:extLst>
          </p:cNvPr>
          <p:cNvSpPr>
            <a:spLocks noGrp="1"/>
          </p:cNvSpPr>
          <p:nvPr>
            <p:ph type="body" sz="quarter" idx="11"/>
          </p:nvPr>
        </p:nvSpPr>
        <p:spPr>
          <a:xfrm>
            <a:off x="193675" y="2549091"/>
            <a:ext cx="11634788" cy="2474203"/>
          </a:xfrm>
        </p:spPr>
        <p:txBody>
          <a:bodyPr/>
          <a:lstStyle/>
          <a:p>
            <a:r>
              <a:rPr lang="en-US" altLang="zh-CN" dirty="0"/>
              <a:t>8.2.1</a:t>
            </a:r>
            <a:r>
              <a:rPr lang="zh-CN" altLang="en-US" dirty="0"/>
              <a:t>　用户管理</a:t>
            </a:r>
            <a:endParaRPr lang="en-US" altLang="zh-CN" dirty="0"/>
          </a:p>
          <a:p>
            <a:r>
              <a:rPr lang="en-US" altLang="zh-CN" dirty="0"/>
              <a:t>1. </a:t>
            </a:r>
            <a:r>
              <a:rPr lang="zh-CN" altLang="en-US" dirty="0"/>
              <a:t>登录名管理</a:t>
            </a:r>
            <a:endParaRPr lang="en-US" altLang="zh-CN" dirty="0"/>
          </a:p>
          <a:p>
            <a:r>
              <a:rPr lang="zh-CN" altLang="en-US" dirty="0"/>
              <a:t>在 </a:t>
            </a:r>
            <a:r>
              <a:rPr lang="en-US" altLang="zh-CN" dirty="0"/>
              <a:t>SQL Server </a:t>
            </a:r>
            <a:r>
              <a:rPr lang="zh-CN" altLang="en-US" dirty="0"/>
              <a:t>中，存在两个层级的身份认证账户。</a:t>
            </a:r>
            <a:endParaRPr lang="en-US" altLang="zh-CN" dirty="0"/>
          </a:p>
          <a:p>
            <a:pPr marL="1074738" indent="-342900">
              <a:buSzPct val="80000"/>
              <a:buFont typeface="Wingdings" panose="05000000000000000000" pitchFamily="2" charset="2"/>
              <a:buChar char="l"/>
            </a:pPr>
            <a:r>
              <a:rPr lang="zh-CN" altLang="en-US" dirty="0"/>
              <a:t>登录名（</a:t>
            </a:r>
            <a:r>
              <a:rPr lang="en-US" altLang="zh-CN" dirty="0"/>
              <a:t>login</a:t>
            </a:r>
            <a:r>
              <a:rPr lang="zh-CN" altLang="en-US" dirty="0"/>
              <a:t>）：用于登录 </a:t>
            </a:r>
            <a:r>
              <a:rPr lang="en-US" altLang="zh-CN" dirty="0"/>
              <a:t>SQL Server </a:t>
            </a:r>
            <a:r>
              <a:rPr lang="zh-CN" altLang="en-US" dirty="0"/>
              <a:t>实例，属于服务器级别的账户。</a:t>
            </a:r>
            <a:endParaRPr lang="en-US" altLang="zh-CN" dirty="0"/>
          </a:p>
          <a:p>
            <a:pPr marL="1074738" indent="-342900">
              <a:buSzPct val="80000"/>
              <a:buFont typeface="Wingdings" panose="05000000000000000000" pitchFamily="2" charset="2"/>
              <a:buChar char="l"/>
            </a:pPr>
            <a:r>
              <a:rPr lang="zh-CN" altLang="en-US" dirty="0"/>
              <a:t>数据库用户（</a:t>
            </a:r>
            <a:r>
              <a:rPr lang="en-US" altLang="zh-CN" dirty="0"/>
              <a:t>user</a:t>
            </a:r>
            <a:r>
              <a:rPr lang="zh-CN" altLang="en-US" dirty="0"/>
              <a:t>）：用于访问特定数据库中的对象，属于数据库级别的账户。</a:t>
            </a:r>
          </a:p>
        </p:txBody>
      </p:sp>
    </p:spTree>
    <p:extLst>
      <p:ext uri="{BB962C8B-B14F-4D97-AF65-F5344CB8AC3E}">
        <p14:creationId xmlns:p14="http://schemas.microsoft.com/office/powerpoint/2010/main" val="298392823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214E6-B8BC-C7D5-50A0-A1E3D3F38C6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843A786-1919-E116-D523-9CDFE4291083}"/>
              </a:ext>
            </a:extLst>
          </p:cNvPr>
          <p:cNvSpPr>
            <a:spLocks noGrp="1"/>
          </p:cNvSpPr>
          <p:nvPr>
            <p:ph type="body" sz="quarter" idx="10"/>
          </p:nvPr>
        </p:nvSpPr>
        <p:spPr>
          <a:xfrm>
            <a:off x="934668" y="164713"/>
            <a:ext cx="10878161" cy="558800"/>
          </a:xfrm>
        </p:spPr>
        <p:txBody>
          <a:bodyPr/>
          <a:lstStyle/>
          <a:p>
            <a:r>
              <a:rPr lang="en-US" altLang="zh-CN" dirty="0"/>
              <a:t>8.2 </a:t>
            </a:r>
            <a:r>
              <a:rPr lang="zh-CN" altLang="en-US" dirty="0"/>
              <a:t>用户与权限管理</a:t>
            </a:r>
          </a:p>
        </p:txBody>
      </p:sp>
      <p:sp>
        <p:nvSpPr>
          <p:cNvPr id="5" name="文本占位符 4">
            <a:extLst>
              <a:ext uri="{FF2B5EF4-FFF2-40B4-BE49-F238E27FC236}">
                <a16:creationId xmlns:a16="http://schemas.microsoft.com/office/drawing/2014/main" id="{110B8484-9EAB-FBB8-5473-395E0BC7608C}"/>
              </a:ext>
            </a:extLst>
          </p:cNvPr>
          <p:cNvSpPr>
            <a:spLocks noGrp="1"/>
          </p:cNvSpPr>
          <p:nvPr>
            <p:ph type="body" sz="quarter" idx="11"/>
          </p:nvPr>
        </p:nvSpPr>
        <p:spPr>
          <a:xfrm>
            <a:off x="193675" y="2792747"/>
            <a:ext cx="11634788" cy="1986891"/>
          </a:xfrm>
        </p:spPr>
        <p:txBody>
          <a:bodyPr/>
          <a:lstStyle/>
          <a:p>
            <a:r>
              <a:rPr lang="en-US" altLang="zh-CN" dirty="0"/>
              <a:t>8.2.1</a:t>
            </a:r>
            <a:r>
              <a:rPr lang="zh-CN" altLang="en-US" dirty="0"/>
              <a:t>　用户管理</a:t>
            </a:r>
            <a:endParaRPr lang="en-US" altLang="zh-CN" dirty="0"/>
          </a:p>
          <a:p>
            <a:r>
              <a:rPr lang="en-US" altLang="zh-CN" dirty="0"/>
              <a:t>1. </a:t>
            </a:r>
            <a:r>
              <a:rPr lang="zh-CN" altLang="en-US" dirty="0"/>
              <a:t>登录名管理</a:t>
            </a:r>
            <a:endParaRPr lang="en-US" altLang="zh-CN" dirty="0"/>
          </a:p>
          <a:p>
            <a:r>
              <a:rPr lang="zh-CN" altLang="en-US" dirty="0"/>
              <a:t>（</a:t>
            </a:r>
            <a:r>
              <a:rPr lang="en-US" altLang="zh-CN" dirty="0"/>
              <a:t>1</a:t>
            </a:r>
            <a:r>
              <a:rPr lang="zh-CN" altLang="en-US" dirty="0"/>
              <a:t>）登录名的概念。</a:t>
            </a:r>
            <a:endParaRPr lang="en-US" altLang="zh-CN" dirty="0"/>
          </a:p>
          <a:p>
            <a:r>
              <a:rPr lang="zh-CN" altLang="en-US" dirty="0"/>
              <a:t>（</a:t>
            </a:r>
            <a:r>
              <a:rPr lang="en-US" altLang="zh-CN" dirty="0"/>
              <a:t>2</a:t>
            </a:r>
            <a:r>
              <a:rPr lang="zh-CN" altLang="en-US" dirty="0"/>
              <a:t>）登录名的管理方式。</a:t>
            </a:r>
            <a:endParaRPr lang="en-US" altLang="zh-CN" dirty="0"/>
          </a:p>
        </p:txBody>
      </p:sp>
    </p:spTree>
    <p:extLst>
      <p:ext uri="{BB962C8B-B14F-4D97-AF65-F5344CB8AC3E}">
        <p14:creationId xmlns:p14="http://schemas.microsoft.com/office/powerpoint/2010/main" val="247520307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6DA09-9F96-D0CA-7E9E-C3EA5D8413E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CE172BF-AD36-F6B1-3142-C26D0FE91162}"/>
              </a:ext>
            </a:extLst>
          </p:cNvPr>
          <p:cNvSpPr>
            <a:spLocks noGrp="1"/>
          </p:cNvSpPr>
          <p:nvPr>
            <p:ph type="body" sz="quarter" idx="10"/>
          </p:nvPr>
        </p:nvSpPr>
        <p:spPr>
          <a:xfrm>
            <a:off x="934668" y="164713"/>
            <a:ext cx="10878161" cy="558800"/>
          </a:xfrm>
        </p:spPr>
        <p:txBody>
          <a:bodyPr/>
          <a:lstStyle/>
          <a:p>
            <a:r>
              <a:rPr lang="en-US" altLang="zh-CN" dirty="0"/>
              <a:t>8.2 </a:t>
            </a:r>
            <a:r>
              <a:rPr lang="zh-CN" altLang="en-US" dirty="0"/>
              <a:t>用户与权限管理</a:t>
            </a:r>
          </a:p>
        </p:txBody>
      </p:sp>
      <p:sp>
        <p:nvSpPr>
          <p:cNvPr id="5" name="文本占位符 4">
            <a:extLst>
              <a:ext uri="{FF2B5EF4-FFF2-40B4-BE49-F238E27FC236}">
                <a16:creationId xmlns:a16="http://schemas.microsoft.com/office/drawing/2014/main" id="{44810BAD-9925-1AE3-15CA-A29939AAA6D5}"/>
              </a:ext>
            </a:extLst>
          </p:cNvPr>
          <p:cNvSpPr>
            <a:spLocks noGrp="1"/>
          </p:cNvSpPr>
          <p:nvPr>
            <p:ph type="body" sz="quarter" idx="11"/>
          </p:nvPr>
        </p:nvSpPr>
        <p:spPr>
          <a:xfrm>
            <a:off x="193675" y="2061779"/>
            <a:ext cx="11634788" cy="3448829"/>
          </a:xfrm>
        </p:spPr>
        <p:txBody>
          <a:bodyPr/>
          <a:lstStyle/>
          <a:p>
            <a:r>
              <a:rPr lang="en-US" altLang="zh-CN" dirty="0"/>
              <a:t>8.2.1</a:t>
            </a:r>
            <a:r>
              <a:rPr lang="zh-CN" altLang="en-US" dirty="0"/>
              <a:t>　用户管理</a:t>
            </a:r>
            <a:endParaRPr lang="en-US" altLang="zh-CN" dirty="0"/>
          </a:p>
          <a:p>
            <a:r>
              <a:rPr lang="en-US" altLang="zh-CN" dirty="0"/>
              <a:t>2. </a:t>
            </a:r>
            <a:r>
              <a:rPr lang="zh-CN" altLang="en-US" dirty="0"/>
              <a:t>数据库用户管理</a:t>
            </a:r>
            <a:endParaRPr lang="en-US" altLang="zh-CN" dirty="0"/>
          </a:p>
          <a:p>
            <a:r>
              <a:rPr lang="zh-CN" altLang="en-US" dirty="0"/>
              <a:t>登录名创建之后，用户仅能连接到 </a:t>
            </a:r>
            <a:r>
              <a:rPr lang="en-US" altLang="zh-CN" dirty="0"/>
              <a:t>SQL Server </a:t>
            </a:r>
            <a:r>
              <a:rPr lang="zh-CN" altLang="en-US" dirty="0"/>
              <a:t>实例，而无法直接访问其中的数据库。要使用户能够访问特定数据库，还需要在目标数据库中为其创建对应的数据库用户账户。</a:t>
            </a:r>
            <a:endParaRPr lang="en-US" altLang="zh-CN" dirty="0"/>
          </a:p>
          <a:p>
            <a:r>
              <a:rPr lang="zh-CN" altLang="en-US" dirty="0"/>
              <a:t>（</a:t>
            </a:r>
            <a:r>
              <a:rPr lang="en-US" altLang="zh-CN" dirty="0"/>
              <a:t>1</a:t>
            </a:r>
            <a:r>
              <a:rPr lang="zh-CN" altLang="en-US" dirty="0"/>
              <a:t>）数据库用户的创建。</a:t>
            </a:r>
            <a:endParaRPr lang="en-US" altLang="zh-CN" dirty="0"/>
          </a:p>
          <a:p>
            <a:r>
              <a:rPr lang="zh-CN" altLang="en-US" dirty="0"/>
              <a:t>（</a:t>
            </a:r>
            <a:r>
              <a:rPr lang="en-US" altLang="zh-CN" dirty="0"/>
              <a:t>2</a:t>
            </a:r>
            <a:r>
              <a:rPr lang="zh-CN" altLang="en-US" dirty="0"/>
              <a:t>）数据库用户的管理。</a:t>
            </a:r>
            <a:endParaRPr lang="en-US" altLang="zh-CN" dirty="0"/>
          </a:p>
          <a:p>
            <a:r>
              <a:rPr lang="zh-CN" altLang="en-US" dirty="0"/>
              <a:t>（</a:t>
            </a:r>
            <a:r>
              <a:rPr lang="en-US" altLang="zh-CN" dirty="0"/>
              <a:t>3</a:t>
            </a:r>
            <a:r>
              <a:rPr lang="zh-CN" altLang="en-US" dirty="0"/>
              <a:t>）</a:t>
            </a:r>
            <a:r>
              <a:rPr lang="en-US" altLang="zh-CN" dirty="0"/>
              <a:t>guest </a:t>
            </a:r>
            <a:r>
              <a:rPr lang="zh-CN" altLang="en-US" dirty="0"/>
              <a:t>用户说明。</a:t>
            </a:r>
            <a:endParaRPr lang="en-US" altLang="zh-CN" dirty="0"/>
          </a:p>
        </p:txBody>
      </p:sp>
    </p:spTree>
    <p:extLst>
      <p:ext uri="{BB962C8B-B14F-4D97-AF65-F5344CB8AC3E}">
        <p14:creationId xmlns:p14="http://schemas.microsoft.com/office/powerpoint/2010/main" val="27800951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D883E-02B3-D09B-059F-D8BC68377E7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D25461D-4015-6EE2-F129-579B5E1E53FA}"/>
              </a:ext>
            </a:extLst>
          </p:cNvPr>
          <p:cNvSpPr>
            <a:spLocks noGrp="1"/>
          </p:cNvSpPr>
          <p:nvPr>
            <p:ph type="body" sz="quarter" idx="10"/>
          </p:nvPr>
        </p:nvSpPr>
        <p:spPr>
          <a:xfrm>
            <a:off x="934668" y="164713"/>
            <a:ext cx="10878161" cy="558800"/>
          </a:xfrm>
        </p:spPr>
        <p:txBody>
          <a:bodyPr/>
          <a:lstStyle/>
          <a:p>
            <a:r>
              <a:rPr lang="en-US" altLang="zh-CN" dirty="0"/>
              <a:t>8.2 </a:t>
            </a:r>
            <a:r>
              <a:rPr lang="zh-CN" altLang="en-US" dirty="0"/>
              <a:t>用户与权限管理</a:t>
            </a:r>
          </a:p>
        </p:txBody>
      </p:sp>
      <p:sp>
        <p:nvSpPr>
          <p:cNvPr id="5" name="文本占位符 4">
            <a:extLst>
              <a:ext uri="{FF2B5EF4-FFF2-40B4-BE49-F238E27FC236}">
                <a16:creationId xmlns:a16="http://schemas.microsoft.com/office/drawing/2014/main" id="{094B0B0B-8F53-EDCB-DB0D-5E4993C27C06}"/>
              </a:ext>
            </a:extLst>
          </p:cNvPr>
          <p:cNvSpPr>
            <a:spLocks noGrp="1"/>
          </p:cNvSpPr>
          <p:nvPr>
            <p:ph type="body" sz="quarter" idx="11"/>
          </p:nvPr>
        </p:nvSpPr>
        <p:spPr>
          <a:xfrm>
            <a:off x="193675" y="1818124"/>
            <a:ext cx="11634788" cy="3936142"/>
          </a:xfrm>
        </p:spPr>
        <p:txBody>
          <a:bodyPr/>
          <a:lstStyle/>
          <a:p>
            <a:r>
              <a:rPr lang="en-US" altLang="zh-CN" dirty="0"/>
              <a:t>8.2.1</a:t>
            </a:r>
            <a:r>
              <a:rPr lang="zh-CN" altLang="en-US" dirty="0"/>
              <a:t>　用户管理</a:t>
            </a:r>
            <a:endParaRPr lang="en-US" altLang="zh-CN" dirty="0"/>
          </a:p>
          <a:p>
            <a:r>
              <a:rPr lang="en-US" altLang="zh-CN" dirty="0"/>
              <a:t>3. </a:t>
            </a:r>
            <a:r>
              <a:rPr lang="zh-CN" altLang="en-US" dirty="0"/>
              <a:t>角色管理</a:t>
            </a:r>
            <a:endParaRPr lang="en-US" altLang="zh-CN" dirty="0"/>
          </a:p>
          <a:p>
            <a:r>
              <a:rPr lang="zh-CN" altLang="en-US" dirty="0"/>
              <a:t>角色（</a:t>
            </a:r>
            <a:r>
              <a:rPr lang="en-US" altLang="zh-CN" dirty="0"/>
              <a:t>role</a:t>
            </a:r>
            <a:r>
              <a:rPr lang="zh-CN" altLang="en-US" dirty="0"/>
              <a:t>）是数据库中具有特定操作权限的用户组，用于集中管理数据库访问权限。通过将权限赋予角色，再将用户分配给角色，可以实现对多个用户统一授权的目的。</a:t>
            </a:r>
            <a:endParaRPr lang="en-US" altLang="zh-CN" dirty="0"/>
          </a:p>
          <a:p>
            <a:r>
              <a:rPr lang="zh-CN" altLang="en-US" dirty="0"/>
              <a:t>根据设置方式的不同，一个角色可以代表单个用户，也可以代表一组用户。角色不仅可以拥有数据库对象（如表、视图等），还可以将这些对象上的权限授予其他角色，从而实现权限的层级管理和细粒度控制。此外，角色之间还可以建立成员关系，即一个角色可以成为另一个角色的成员，从而继承其权限。</a:t>
            </a:r>
            <a:endParaRPr lang="en-US" altLang="zh-CN" dirty="0"/>
          </a:p>
        </p:txBody>
      </p:sp>
    </p:spTree>
    <p:extLst>
      <p:ext uri="{BB962C8B-B14F-4D97-AF65-F5344CB8AC3E}">
        <p14:creationId xmlns:p14="http://schemas.microsoft.com/office/powerpoint/2010/main" val="84977085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F319D-3B44-7D46-64D6-56D4DF8FD1A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BE68DA6-BB06-E4B3-6E1E-B7EEA59E2479}"/>
              </a:ext>
            </a:extLst>
          </p:cNvPr>
          <p:cNvSpPr>
            <a:spLocks noGrp="1"/>
          </p:cNvSpPr>
          <p:nvPr>
            <p:ph type="body" sz="quarter" idx="10"/>
          </p:nvPr>
        </p:nvSpPr>
        <p:spPr>
          <a:xfrm>
            <a:off x="934668" y="164713"/>
            <a:ext cx="10878161" cy="558800"/>
          </a:xfrm>
        </p:spPr>
        <p:txBody>
          <a:bodyPr/>
          <a:lstStyle/>
          <a:p>
            <a:r>
              <a:rPr lang="en-US" altLang="zh-CN" dirty="0"/>
              <a:t>8.2 </a:t>
            </a:r>
            <a:r>
              <a:rPr lang="zh-CN" altLang="en-US" dirty="0"/>
              <a:t>用户与权限管理</a:t>
            </a:r>
          </a:p>
        </p:txBody>
      </p:sp>
      <p:sp>
        <p:nvSpPr>
          <p:cNvPr id="5" name="文本占位符 4">
            <a:extLst>
              <a:ext uri="{FF2B5EF4-FFF2-40B4-BE49-F238E27FC236}">
                <a16:creationId xmlns:a16="http://schemas.microsoft.com/office/drawing/2014/main" id="{46F345D0-D2D5-EE38-268D-0350271297A5}"/>
              </a:ext>
            </a:extLst>
          </p:cNvPr>
          <p:cNvSpPr>
            <a:spLocks noGrp="1"/>
          </p:cNvSpPr>
          <p:nvPr>
            <p:ph type="body" sz="quarter" idx="11"/>
          </p:nvPr>
        </p:nvSpPr>
        <p:spPr>
          <a:xfrm>
            <a:off x="193675" y="1818125"/>
            <a:ext cx="11634788" cy="3936142"/>
          </a:xfrm>
        </p:spPr>
        <p:txBody>
          <a:bodyPr/>
          <a:lstStyle/>
          <a:p>
            <a:r>
              <a:rPr lang="en-US" altLang="zh-CN" dirty="0"/>
              <a:t>8.2.1</a:t>
            </a:r>
            <a:r>
              <a:rPr lang="zh-CN" altLang="en-US" dirty="0"/>
              <a:t>　用户管理</a:t>
            </a:r>
            <a:endParaRPr lang="en-US" altLang="zh-CN" dirty="0"/>
          </a:p>
          <a:p>
            <a:r>
              <a:rPr lang="en-US" altLang="zh-CN" dirty="0"/>
              <a:t>3. </a:t>
            </a:r>
            <a:r>
              <a:rPr lang="zh-CN" altLang="en-US" dirty="0"/>
              <a:t>角色管理</a:t>
            </a:r>
            <a:endParaRPr lang="en-US" altLang="zh-CN" dirty="0"/>
          </a:p>
          <a:p>
            <a:r>
              <a:rPr lang="en-US" altLang="zh-CN" dirty="0"/>
              <a:t>SQL Server </a:t>
            </a:r>
            <a:r>
              <a:rPr lang="zh-CN" altLang="en-US" dirty="0"/>
              <a:t>中的角色主要分为两大类：服务器角色和数据库角色。除此之外，还有一种特殊的数据库角色</a:t>
            </a:r>
            <a:r>
              <a:rPr lang="en-US" altLang="zh-CN" dirty="0"/>
              <a:t>——</a:t>
            </a:r>
            <a:r>
              <a:rPr lang="zh-CN" altLang="en-US" dirty="0"/>
              <a:t>应用系统角色，它是一种用于应用程序运行时的安全主体，使应用能够以类似用户的权限访问数据库资源。</a:t>
            </a:r>
            <a:endParaRPr lang="en-US" altLang="zh-CN" dirty="0"/>
          </a:p>
          <a:p>
            <a:r>
              <a:rPr lang="zh-CN" altLang="en-US" dirty="0"/>
              <a:t>（</a:t>
            </a:r>
            <a:r>
              <a:rPr lang="en-US" altLang="zh-CN" dirty="0"/>
              <a:t>1</a:t>
            </a:r>
            <a:r>
              <a:rPr lang="zh-CN" altLang="en-US" dirty="0"/>
              <a:t>）服务器角色。</a:t>
            </a:r>
            <a:endParaRPr lang="en-US" altLang="zh-CN" dirty="0"/>
          </a:p>
          <a:p>
            <a:r>
              <a:rPr lang="zh-CN" altLang="en-US" dirty="0"/>
              <a:t>（</a:t>
            </a:r>
            <a:r>
              <a:rPr lang="en-US" altLang="zh-CN" dirty="0"/>
              <a:t>2</a:t>
            </a:r>
            <a:r>
              <a:rPr lang="zh-CN" altLang="en-US" dirty="0"/>
              <a:t>）数据库角色。</a:t>
            </a:r>
            <a:endParaRPr lang="en-US" altLang="zh-CN" dirty="0"/>
          </a:p>
          <a:p>
            <a:r>
              <a:rPr lang="zh-CN" altLang="en-US" dirty="0"/>
              <a:t>（</a:t>
            </a:r>
            <a:r>
              <a:rPr lang="en-US" altLang="zh-CN" dirty="0"/>
              <a:t>3</a:t>
            </a:r>
            <a:r>
              <a:rPr lang="zh-CN" altLang="en-US" dirty="0"/>
              <a:t>）应用系统角色。</a:t>
            </a:r>
            <a:endParaRPr lang="en-US" altLang="zh-CN" dirty="0"/>
          </a:p>
        </p:txBody>
      </p:sp>
    </p:spTree>
    <p:extLst>
      <p:ext uri="{BB962C8B-B14F-4D97-AF65-F5344CB8AC3E}">
        <p14:creationId xmlns:p14="http://schemas.microsoft.com/office/powerpoint/2010/main" val="347819581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2721D6-9BFE-EBF0-9D5C-78019989E3D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19AAF67-173A-4A71-25CA-41E6255319C4}"/>
              </a:ext>
            </a:extLst>
          </p:cNvPr>
          <p:cNvSpPr>
            <a:spLocks noGrp="1"/>
          </p:cNvSpPr>
          <p:nvPr>
            <p:ph type="body" sz="quarter" idx="10"/>
          </p:nvPr>
        </p:nvSpPr>
        <p:spPr>
          <a:xfrm>
            <a:off x="934668" y="164713"/>
            <a:ext cx="10878161" cy="558800"/>
          </a:xfrm>
        </p:spPr>
        <p:txBody>
          <a:bodyPr/>
          <a:lstStyle/>
          <a:p>
            <a:r>
              <a:rPr lang="en-US" altLang="zh-CN" dirty="0"/>
              <a:t>8.2 </a:t>
            </a:r>
            <a:r>
              <a:rPr lang="zh-CN" altLang="en-US" dirty="0"/>
              <a:t>用户与权限管理</a:t>
            </a:r>
          </a:p>
        </p:txBody>
      </p:sp>
      <p:sp>
        <p:nvSpPr>
          <p:cNvPr id="5" name="文本占位符 4">
            <a:extLst>
              <a:ext uri="{FF2B5EF4-FFF2-40B4-BE49-F238E27FC236}">
                <a16:creationId xmlns:a16="http://schemas.microsoft.com/office/drawing/2014/main" id="{B320A11A-E054-D5A4-70B5-94CB3B00AE68}"/>
              </a:ext>
            </a:extLst>
          </p:cNvPr>
          <p:cNvSpPr>
            <a:spLocks noGrp="1"/>
          </p:cNvSpPr>
          <p:nvPr>
            <p:ph type="body" sz="quarter" idx="11"/>
          </p:nvPr>
        </p:nvSpPr>
        <p:spPr>
          <a:xfrm>
            <a:off x="193675" y="2061783"/>
            <a:ext cx="11634788" cy="3448829"/>
          </a:xfrm>
        </p:spPr>
        <p:txBody>
          <a:bodyPr/>
          <a:lstStyle/>
          <a:p>
            <a:r>
              <a:rPr lang="en-US" altLang="zh-CN" dirty="0"/>
              <a:t>8.2.2</a:t>
            </a:r>
            <a:r>
              <a:rPr lang="zh-CN" altLang="en-US" dirty="0"/>
              <a:t>　权限管理</a:t>
            </a:r>
            <a:endParaRPr lang="en-US" altLang="zh-CN" dirty="0"/>
          </a:p>
          <a:p>
            <a:r>
              <a:rPr lang="en-US" altLang="zh-CN" dirty="0"/>
              <a:t>1. </a:t>
            </a:r>
            <a:r>
              <a:rPr lang="zh-CN" altLang="en-US" dirty="0"/>
              <a:t>服务器权限</a:t>
            </a:r>
            <a:endParaRPr lang="en-US" altLang="zh-CN" dirty="0"/>
          </a:p>
          <a:p>
            <a:r>
              <a:rPr lang="zh-CN" altLang="en-US" dirty="0"/>
              <a:t>服务器权限用于管理与 </a:t>
            </a:r>
            <a:r>
              <a:rPr lang="en-US" altLang="zh-CN" dirty="0"/>
              <a:t>SQL Server </a:t>
            </a:r>
            <a:r>
              <a:rPr lang="zh-CN" altLang="en-US" dirty="0"/>
              <a:t>实例相关的高层级操作，通常授权给数据库管理员（</a:t>
            </a:r>
            <a:r>
              <a:rPr lang="en-US" altLang="zh-CN" dirty="0"/>
              <a:t>DBA</a:t>
            </a:r>
            <a:r>
              <a:rPr lang="zh-CN" altLang="en-US" dirty="0"/>
              <a:t>），用于执行系统级管理任务。这类权限定义在固定的服务器角色中，这些角色包括：</a:t>
            </a:r>
            <a:r>
              <a:rPr lang="en-US" altLang="zh-CN" dirty="0"/>
              <a:t>sysadmin</a:t>
            </a:r>
            <a:r>
              <a:rPr lang="zh-CN" altLang="en-US" dirty="0"/>
              <a:t>、</a:t>
            </a:r>
            <a:r>
              <a:rPr lang="en-US" altLang="zh-CN" dirty="0" err="1"/>
              <a:t>serveradmin</a:t>
            </a:r>
            <a:r>
              <a:rPr lang="en-US" altLang="zh-CN" dirty="0"/>
              <a:t> </a:t>
            </a:r>
            <a:r>
              <a:rPr lang="zh-CN" altLang="en-US" dirty="0"/>
              <a:t>和 </a:t>
            </a:r>
            <a:r>
              <a:rPr lang="en-US" altLang="zh-CN" dirty="0" err="1"/>
              <a:t>securityadmin</a:t>
            </a:r>
            <a:r>
              <a:rPr lang="zh-CN" altLang="en-US" dirty="0"/>
              <a:t>。服务器角色本身不可修改，但这些角色可被授予登录账户，只是其权限内容不可更改。为保障系统安全，服务器权限一般仅限 </a:t>
            </a:r>
            <a:r>
              <a:rPr lang="en-US" altLang="zh-CN" dirty="0"/>
              <a:t>DBA </a:t>
            </a:r>
            <a:r>
              <a:rPr lang="zh-CN" altLang="en-US" dirty="0"/>
              <a:t>使用，普通用户不应具备此类权限。</a:t>
            </a:r>
            <a:endParaRPr lang="en-US" altLang="zh-CN" dirty="0"/>
          </a:p>
        </p:txBody>
      </p:sp>
    </p:spTree>
    <p:extLst>
      <p:ext uri="{BB962C8B-B14F-4D97-AF65-F5344CB8AC3E}">
        <p14:creationId xmlns:p14="http://schemas.microsoft.com/office/powerpoint/2010/main" val="131849496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1F477-6D96-46FD-8FB4-6123BCE87BA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BC9AF34-AC6C-164D-7A93-FDB9A60A6778}"/>
              </a:ext>
            </a:extLst>
          </p:cNvPr>
          <p:cNvSpPr>
            <a:spLocks noGrp="1"/>
          </p:cNvSpPr>
          <p:nvPr>
            <p:ph type="body" sz="quarter" idx="10"/>
          </p:nvPr>
        </p:nvSpPr>
        <p:spPr>
          <a:xfrm>
            <a:off x="934668" y="164713"/>
            <a:ext cx="10878161" cy="558800"/>
          </a:xfrm>
        </p:spPr>
        <p:txBody>
          <a:bodyPr/>
          <a:lstStyle/>
          <a:p>
            <a:r>
              <a:rPr lang="en-US" altLang="zh-CN" dirty="0"/>
              <a:t>8.2 </a:t>
            </a:r>
            <a:r>
              <a:rPr lang="zh-CN" altLang="en-US" dirty="0"/>
              <a:t>用户与权限管理</a:t>
            </a:r>
          </a:p>
        </p:txBody>
      </p:sp>
      <p:sp>
        <p:nvSpPr>
          <p:cNvPr id="5" name="文本占位符 4">
            <a:extLst>
              <a:ext uri="{FF2B5EF4-FFF2-40B4-BE49-F238E27FC236}">
                <a16:creationId xmlns:a16="http://schemas.microsoft.com/office/drawing/2014/main" id="{0680251F-F3B4-5102-756D-C6648CD3268A}"/>
              </a:ext>
            </a:extLst>
          </p:cNvPr>
          <p:cNvSpPr>
            <a:spLocks noGrp="1"/>
          </p:cNvSpPr>
          <p:nvPr>
            <p:ph type="body" sz="quarter" idx="11"/>
          </p:nvPr>
        </p:nvSpPr>
        <p:spPr>
          <a:xfrm>
            <a:off x="193675" y="2305439"/>
            <a:ext cx="11634788" cy="2961516"/>
          </a:xfrm>
        </p:spPr>
        <p:txBody>
          <a:bodyPr/>
          <a:lstStyle/>
          <a:p>
            <a:r>
              <a:rPr lang="en-US" altLang="zh-CN" dirty="0"/>
              <a:t>8.2.2</a:t>
            </a:r>
            <a:r>
              <a:rPr lang="zh-CN" altLang="en-US" dirty="0"/>
              <a:t>　权限管理</a:t>
            </a:r>
            <a:endParaRPr lang="en-US" altLang="zh-CN" dirty="0"/>
          </a:p>
          <a:p>
            <a:r>
              <a:rPr lang="en-US" altLang="zh-CN" dirty="0"/>
              <a:t>2. </a:t>
            </a:r>
            <a:r>
              <a:rPr lang="zh-CN" altLang="en-US" dirty="0"/>
              <a:t>数据库权限</a:t>
            </a:r>
          </a:p>
          <a:p>
            <a:r>
              <a:rPr lang="zh-CN" altLang="en-US" dirty="0"/>
              <a:t>数据库权限用于控制用户在整个数据库范围内执行特定操作的能力，涵盖对象访问和语句执行两个方面。数据库权限不仅允许用户访问数据库对象，还可以赋予用户创建对象、备份数据库等操作权限。此外，还包括一些对数据库结构进行修改的权限，如 </a:t>
            </a:r>
            <a:r>
              <a:rPr lang="en-US" altLang="zh-CN" dirty="0"/>
              <a:t>ALTER </a:t>
            </a:r>
            <a:r>
              <a:rPr lang="zh-CN" altLang="en-US" dirty="0"/>
              <a:t>权限。用户可以直接被授予数据库权限，也可以通过成为某个数据库角色的成员而间接获得权限。</a:t>
            </a:r>
            <a:endParaRPr lang="en-US" altLang="zh-CN" dirty="0"/>
          </a:p>
        </p:txBody>
      </p:sp>
    </p:spTree>
    <p:extLst>
      <p:ext uri="{BB962C8B-B14F-4D97-AF65-F5344CB8AC3E}">
        <p14:creationId xmlns:p14="http://schemas.microsoft.com/office/powerpoint/2010/main" val="180505847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F8B45F-54E8-F21D-3C5C-223414ABF07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D2F7FF7-C77F-904E-4594-2A96D4244CD5}"/>
              </a:ext>
            </a:extLst>
          </p:cNvPr>
          <p:cNvSpPr>
            <a:spLocks noGrp="1"/>
          </p:cNvSpPr>
          <p:nvPr>
            <p:ph type="body" sz="quarter" idx="10"/>
          </p:nvPr>
        </p:nvSpPr>
        <p:spPr>
          <a:xfrm>
            <a:off x="934668" y="164713"/>
            <a:ext cx="10878161" cy="558800"/>
          </a:xfrm>
        </p:spPr>
        <p:txBody>
          <a:bodyPr/>
          <a:lstStyle/>
          <a:p>
            <a:r>
              <a:rPr lang="en-US" altLang="zh-CN" dirty="0"/>
              <a:t>8.2 </a:t>
            </a:r>
            <a:r>
              <a:rPr lang="zh-CN" altLang="en-US" dirty="0"/>
              <a:t>用户与权限管理</a:t>
            </a:r>
          </a:p>
        </p:txBody>
      </p:sp>
      <p:sp>
        <p:nvSpPr>
          <p:cNvPr id="5" name="文本占位符 4">
            <a:extLst>
              <a:ext uri="{FF2B5EF4-FFF2-40B4-BE49-F238E27FC236}">
                <a16:creationId xmlns:a16="http://schemas.microsoft.com/office/drawing/2014/main" id="{D010D35D-516C-4985-1B03-8759DEDA3472}"/>
              </a:ext>
            </a:extLst>
          </p:cNvPr>
          <p:cNvSpPr>
            <a:spLocks noGrp="1"/>
          </p:cNvSpPr>
          <p:nvPr>
            <p:ph type="body" sz="quarter" idx="11"/>
          </p:nvPr>
        </p:nvSpPr>
        <p:spPr>
          <a:xfrm>
            <a:off x="193675" y="2305439"/>
            <a:ext cx="11634788" cy="2961516"/>
          </a:xfrm>
        </p:spPr>
        <p:txBody>
          <a:bodyPr/>
          <a:lstStyle/>
          <a:p>
            <a:r>
              <a:rPr lang="en-US" altLang="zh-CN" dirty="0"/>
              <a:t>8.2.2</a:t>
            </a:r>
            <a:r>
              <a:rPr lang="zh-CN" altLang="en-US" dirty="0"/>
              <a:t>　权限管理</a:t>
            </a:r>
            <a:endParaRPr lang="en-US" altLang="zh-CN" dirty="0"/>
          </a:p>
          <a:p>
            <a:r>
              <a:rPr lang="en-US" altLang="zh-CN" dirty="0"/>
              <a:t>3. </a:t>
            </a:r>
            <a:r>
              <a:rPr lang="zh-CN" altLang="en-US" dirty="0"/>
              <a:t>数据库对象权限</a:t>
            </a:r>
          </a:p>
          <a:p>
            <a:r>
              <a:rPr lang="zh-CN" altLang="en-US" dirty="0"/>
              <a:t>数据库对象权限用于控制用户对特定数据库对象（如表、视图、存储过程等）的访问和操作。用户在使用 </a:t>
            </a:r>
            <a:r>
              <a:rPr lang="en-US" altLang="zh-CN" dirty="0"/>
              <a:t>SELECT</a:t>
            </a:r>
            <a:r>
              <a:rPr lang="zh-CN" altLang="en-US" dirty="0"/>
              <a:t>、</a:t>
            </a:r>
            <a:r>
              <a:rPr lang="en-US" altLang="zh-CN" dirty="0"/>
              <a:t>INSERT</a:t>
            </a:r>
            <a:r>
              <a:rPr lang="zh-CN" altLang="en-US" dirty="0"/>
              <a:t>、</a:t>
            </a:r>
            <a:r>
              <a:rPr lang="en-US" altLang="zh-CN" dirty="0"/>
              <a:t>UPDATE </a:t>
            </a:r>
            <a:r>
              <a:rPr lang="zh-CN" altLang="en-US" dirty="0"/>
              <a:t>或 </a:t>
            </a:r>
            <a:r>
              <a:rPr lang="en-US" altLang="zh-CN" dirty="0"/>
              <a:t>DELETE </a:t>
            </a:r>
            <a:r>
              <a:rPr lang="zh-CN" altLang="en-US" dirty="0"/>
              <a:t>等语句访问表或视图时，必须具有相应的对象权限。对象权限确保只有授权用户才能对敏感数据进行查看或修改，防止未授权访问。</a:t>
            </a:r>
            <a:endParaRPr lang="en-US" altLang="zh-CN" dirty="0"/>
          </a:p>
        </p:txBody>
      </p:sp>
    </p:spTree>
    <p:extLst>
      <p:ext uri="{BB962C8B-B14F-4D97-AF65-F5344CB8AC3E}">
        <p14:creationId xmlns:p14="http://schemas.microsoft.com/office/powerpoint/2010/main" val="130181637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3665F-26D9-68FC-7FC4-AA4CAEAFF56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0475251-8C1D-B941-8FE5-9ECCBAE48067}"/>
              </a:ext>
            </a:extLst>
          </p:cNvPr>
          <p:cNvSpPr>
            <a:spLocks noGrp="1"/>
          </p:cNvSpPr>
          <p:nvPr>
            <p:ph type="body" sz="quarter" idx="10"/>
          </p:nvPr>
        </p:nvSpPr>
        <p:spPr>
          <a:xfrm>
            <a:off x="934668" y="164713"/>
            <a:ext cx="10878161" cy="558800"/>
          </a:xfrm>
        </p:spPr>
        <p:txBody>
          <a:bodyPr/>
          <a:lstStyle/>
          <a:p>
            <a:r>
              <a:rPr lang="en-US" altLang="zh-CN" dirty="0"/>
              <a:t>8.3 </a:t>
            </a:r>
            <a:r>
              <a:rPr lang="zh-CN" altLang="en-US" dirty="0"/>
              <a:t>数据备份与恢复</a:t>
            </a:r>
          </a:p>
        </p:txBody>
      </p:sp>
      <p:sp>
        <p:nvSpPr>
          <p:cNvPr id="5" name="文本占位符 4">
            <a:extLst>
              <a:ext uri="{FF2B5EF4-FFF2-40B4-BE49-F238E27FC236}">
                <a16:creationId xmlns:a16="http://schemas.microsoft.com/office/drawing/2014/main" id="{BB4F5979-5AB0-2C57-E143-9A88029B4A80}"/>
              </a:ext>
            </a:extLst>
          </p:cNvPr>
          <p:cNvSpPr>
            <a:spLocks noGrp="1"/>
          </p:cNvSpPr>
          <p:nvPr>
            <p:ph type="body" sz="quarter" idx="11"/>
          </p:nvPr>
        </p:nvSpPr>
        <p:spPr>
          <a:xfrm>
            <a:off x="193675" y="2305439"/>
            <a:ext cx="11634788" cy="2961516"/>
          </a:xfrm>
        </p:spPr>
        <p:txBody>
          <a:bodyPr/>
          <a:lstStyle/>
          <a:p>
            <a:r>
              <a:rPr lang="en-US" altLang="zh-CN" dirty="0"/>
              <a:t>8.3.1</a:t>
            </a:r>
            <a:r>
              <a:rPr lang="zh-CN" altLang="en-US" dirty="0"/>
              <a:t>　数据备份</a:t>
            </a:r>
          </a:p>
          <a:p>
            <a:r>
              <a:rPr lang="en-US" altLang="zh-CN" dirty="0"/>
              <a:t>1. </a:t>
            </a:r>
            <a:r>
              <a:rPr lang="zh-CN" altLang="en-US" dirty="0"/>
              <a:t>备份内容</a:t>
            </a:r>
            <a:endParaRPr lang="en-US" altLang="zh-CN" dirty="0"/>
          </a:p>
          <a:p>
            <a:r>
              <a:rPr lang="en-US" altLang="zh-CN" dirty="0"/>
              <a:t>SQL Server </a:t>
            </a:r>
            <a:r>
              <a:rPr lang="zh-CN" altLang="en-US" dirty="0"/>
              <a:t>中的备份主要包括两个方面：数据文件和日志文件。其中，数据文件包括主数据文件（</a:t>
            </a:r>
            <a:r>
              <a:rPr lang="en-US" altLang="zh-CN" dirty="0"/>
              <a:t>.</a:t>
            </a:r>
            <a:r>
              <a:rPr lang="en-US" altLang="zh-CN" dirty="0" err="1"/>
              <a:t>mdf</a:t>
            </a:r>
            <a:r>
              <a:rPr lang="zh-CN" altLang="en-US" dirty="0"/>
              <a:t>）和次要数据文件（</a:t>
            </a:r>
            <a:r>
              <a:rPr lang="en-US" altLang="zh-CN" dirty="0"/>
              <a:t>.</a:t>
            </a:r>
            <a:r>
              <a:rPr lang="en-US" altLang="zh-CN" dirty="0" err="1"/>
              <a:t>ndf</a:t>
            </a:r>
            <a:r>
              <a:rPr lang="zh-CN" altLang="en-US" dirty="0"/>
              <a:t>），用于存储实际数据；日志文件用于记录所有事务操作的日志信息，是实现事务一致性和恢复操作的关键。</a:t>
            </a:r>
          </a:p>
          <a:p>
            <a:r>
              <a:rPr lang="zh-CN" altLang="en-US" dirty="0"/>
              <a:t>只有将这两类文件都进行备份，才能确保数据库能够恢复到某个一致性状态。</a:t>
            </a:r>
            <a:endParaRPr lang="en-US" altLang="zh-CN" dirty="0"/>
          </a:p>
        </p:txBody>
      </p:sp>
    </p:spTree>
    <p:extLst>
      <p:ext uri="{BB962C8B-B14F-4D97-AF65-F5344CB8AC3E}">
        <p14:creationId xmlns:p14="http://schemas.microsoft.com/office/powerpoint/2010/main" val="52022146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4E957-91DF-04F0-3C64-A1C5425B67E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51EBB9F-E09F-048B-4E8A-0CAE39FD9916}"/>
              </a:ext>
            </a:extLst>
          </p:cNvPr>
          <p:cNvSpPr>
            <a:spLocks noGrp="1"/>
          </p:cNvSpPr>
          <p:nvPr>
            <p:ph type="body" sz="quarter" idx="10"/>
          </p:nvPr>
        </p:nvSpPr>
        <p:spPr>
          <a:xfrm>
            <a:off x="934668" y="164713"/>
            <a:ext cx="10878161" cy="558800"/>
          </a:xfrm>
        </p:spPr>
        <p:txBody>
          <a:bodyPr/>
          <a:lstStyle/>
          <a:p>
            <a:r>
              <a:rPr lang="en-US" altLang="zh-CN" dirty="0"/>
              <a:t>8.3 </a:t>
            </a:r>
            <a:r>
              <a:rPr lang="zh-CN" altLang="en-US" dirty="0"/>
              <a:t>数据备份与恢复</a:t>
            </a:r>
          </a:p>
        </p:txBody>
      </p:sp>
      <p:sp>
        <p:nvSpPr>
          <p:cNvPr id="5" name="文本占位符 4">
            <a:extLst>
              <a:ext uri="{FF2B5EF4-FFF2-40B4-BE49-F238E27FC236}">
                <a16:creationId xmlns:a16="http://schemas.microsoft.com/office/drawing/2014/main" id="{747891E9-9F15-FCD4-1413-0400F2D529B8}"/>
              </a:ext>
            </a:extLst>
          </p:cNvPr>
          <p:cNvSpPr>
            <a:spLocks noGrp="1"/>
          </p:cNvSpPr>
          <p:nvPr>
            <p:ph type="body" sz="quarter" idx="11"/>
          </p:nvPr>
        </p:nvSpPr>
        <p:spPr>
          <a:xfrm>
            <a:off x="193675" y="2305440"/>
            <a:ext cx="11634788" cy="2961516"/>
          </a:xfrm>
        </p:spPr>
        <p:txBody>
          <a:bodyPr/>
          <a:lstStyle/>
          <a:p>
            <a:r>
              <a:rPr lang="en-US" altLang="zh-CN" dirty="0"/>
              <a:t>8.3.1</a:t>
            </a:r>
            <a:r>
              <a:rPr lang="zh-CN" altLang="en-US" dirty="0"/>
              <a:t>　数据备份</a:t>
            </a:r>
          </a:p>
          <a:p>
            <a:r>
              <a:rPr lang="en-US" altLang="zh-CN" dirty="0"/>
              <a:t>2. </a:t>
            </a:r>
            <a:r>
              <a:rPr lang="zh-CN" altLang="en-US" dirty="0"/>
              <a:t>备份介质</a:t>
            </a:r>
            <a:endParaRPr lang="en-US" altLang="zh-CN" dirty="0"/>
          </a:p>
          <a:p>
            <a:r>
              <a:rPr lang="zh-CN" altLang="en-US" dirty="0"/>
              <a:t>备份介质是指数据库备份的目标载体。</a:t>
            </a:r>
            <a:r>
              <a:rPr lang="en-US" altLang="zh-CN" dirty="0"/>
              <a:t>SQL Server </a:t>
            </a:r>
            <a:r>
              <a:rPr lang="zh-CN" altLang="en-US" dirty="0"/>
              <a:t>中，目前常用的有两种备份介质。</a:t>
            </a:r>
            <a:endParaRPr lang="en-US" altLang="zh-CN" dirty="0"/>
          </a:p>
          <a:p>
            <a:pPr marL="1074738" indent="-342900">
              <a:buSzPct val="80000"/>
              <a:buFont typeface="Wingdings" panose="05000000000000000000" pitchFamily="2" charset="2"/>
              <a:buChar char="l"/>
            </a:pPr>
            <a:r>
              <a:rPr lang="zh-CN" altLang="en-US" dirty="0"/>
              <a:t>硬盘：硬盘是最常用的备份介质，可以用于备份本地文件，也可以用于备份网络文件。备份到硬盘中有两种形式：一种是文件形式，另一种是备份设备的形式。</a:t>
            </a:r>
            <a:endParaRPr lang="en-US" altLang="zh-CN" dirty="0"/>
          </a:p>
          <a:p>
            <a:pPr marL="1074738" indent="-342900">
              <a:buSzPct val="80000"/>
              <a:buFont typeface="Wingdings" panose="05000000000000000000" pitchFamily="2" charset="2"/>
              <a:buChar char="l"/>
            </a:pPr>
            <a:r>
              <a:rPr lang="zh-CN" altLang="en-US" dirty="0"/>
              <a:t>云盘：云盘是大容量的备份介质，即通过网络进行备份。</a:t>
            </a:r>
            <a:endParaRPr lang="en-US" altLang="zh-CN" dirty="0"/>
          </a:p>
        </p:txBody>
      </p:sp>
    </p:spTree>
    <p:extLst>
      <p:ext uri="{BB962C8B-B14F-4D97-AF65-F5344CB8AC3E}">
        <p14:creationId xmlns:p14="http://schemas.microsoft.com/office/powerpoint/2010/main" val="396350384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2A38AC6B-ED59-26DE-F7BD-1DCE14FDEB53}"/>
              </a:ext>
            </a:extLst>
          </p:cNvPr>
          <p:cNvSpPr>
            <a:spLocks noGrp="1"/>
          </p:cNvSpPr>
          <p:nvPr>
            <p:ph type="body" sz="quarter" idx="10"/>
          </p:nvPr>
        </p:nvSpPr>
        <p:spPr/>
        <p:txBody>
          <a:bodyPr/>
          <a:lstStyle/>
          <a:p>
            <a:r>
              <a:rPr lang="en-US" altLang="zh-CN" dirty="0"/>
              <a:t>1.1 </a:t>
            </a:r>
            <a:r>
              <a:rPr lang="zh-CN" altLang="en-US" dirty="0"/>
              <a:t>数据库系统</a:t>
            </a:r>
          </a:p>
        </p:txBody>
      </p:sp>
      <p:sp>
        <p:nvSpPr>
          <p:cNvPr id="5" name="文本占位符 4">
            <a:extLst>
              <a:ext uri="{FF2B5EF4-FFF2-40B4-BE49-F238E27FC236}">
                <a16:creationId xmlns:a16="http://schemas.microsoft.com/office/drawing/2014/main" id="{0B3C3B79-25B5-6B37-7B01-FF0CC5220076}"/>
              </a:ext>
            </a:extLst>
          </p:cNvPr>
          <p:cNvSpPr>
            <a:spLocks noGrp="1"/>
          </p:cNvSpPr>
          <p:nvPr>
            <p:ph type="body" sz="quarter" idx="11"/>
          </p:nvPr>
        </p:nvSpPr>
        <p:spPr>
          <a:xfrm>
            <a:off x="193192" y="1815439"/>
            <a:ext cx="11635136" cy="3942233"/>
          </a:xfrm>
        </p:spPr>
        <p:txBody>
          <a:bodyPr/>
          <a:lstStyle/>
          <a:p>
            <a:r>
              <a:rPr lang="en-US" altLang="zh-CN" dirty="0"/>
              <a:t>1.1.1</a:t>
            </a:r>
            <a:r>
              <a:rPr lang="zh-CN" altLang="en-US" dirty="0"/>
              <a:t>　信息、数据和数据库</a:t>
            </a:r>
            <a:endParaRPr lang="en-US" altLang="zh-CN" dirty="0"/>
          </a:p>
          <a:p>
            <a:r>
              <a:rPr lang="zh-CN" altLang="en-US" dirty="0"/>
              <a:t>信息（</a:t>
            </a:r>
            <a:r>
              <a:rPr lang="en-US" altLang="zh-CN" dirty="0"/>
              <a:t>information</a:t>
            </a:r>
            <a:r>
              <a:rPr lang="zh-CN" altLang="en-US" dirty="0"/>
              <a:t>）是现实世界事物的存在方式或运动状态在人们头脑中的反映，是对客观世界的认识。它具有可感知、可存储、可加工、可传递和可再生等自然特性。</a:t>
            </a:r>
            <a:endParaRPr lang="en-US" altLang="zh-CN" dirty="0"/>
          </a:p>
          <a:p>
            <a:r>
              <a:rPr lang="zh-CN" altLang="en-US" dirty="0"/>
              <a:t>数据（</a:t>
            </a:r>
            <a:r>
              <a:rPr lang="en-US" altLang="zh-CN" dirty="0"/>
              <a:t>data</a:t>
            </a:r>
            <a:r>
              <a:rPr lang="zh-CN" altLang="en-US" dirty="0"/>
              <a:t>）是用来记录信息的符号，是信息的具体表现形式。数据可以用型和值来表示，其中，型是指数据内容存储在媒体上的具体形式，值是指所描述的客观事物的具体特性。同一信息可以用不同的数据形式表示，但数据本身不会因为数据形式的不同而改变。</a:t>
            </a:r>
            <a:endParaRPr lang="en-US" altLang="zh-CN" dirty="0"/>
          </a:p>
        </p:txBody>
      </p:sp>
    </p:spTree>
    <p:extLst>
      <p:ext uri="{BB962C8B-B14F-4D97-AF65-F5344CB8AC3E}">
        <p14:creationId xmlns:p14="http://schemas.microsoft.com/office/powerpoint/2010/main" val="92332364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DF9C3-12EC-8FB4-8192-0813E63FC57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CF132AE-F427-61A0-C2AB-6A97FFD0B88E}"/>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6EA6A0F0-1845-9A70-9F3E-63EDF1FA63AB}"/>
              </a:ext>
            </a:extLst>
          </p:cNvPr>
          <p:cNvSpPr>
            <a:spLocks noGrp="1"/>
          </p:cNvSpPr>
          <p:nvPr>
            <p:ph type="body" sz="quarter" idx="11"/>
          </p:nvPr>
        </p:nvSpPr>
        <p:spPr>
          <a:xfrm>
            <a:off x="193192" y="1815440"/>
            <a:ext cx="11635136" cy="3942233"/>
          </a:xfrm>
        </p:spPr>
        <p:txBody>
          <a:bodyPr/>
          <a:lstStyle/>
          <a:p>
            <a:r>
              <a:rPr lang="en-US" altLang="zh-CN" dirty="0"/>
              <a:t>2.3.1</a:t>
            </a:r>
            <a:r>
              <a:rPr lang="zh-CN" altLang="en-US" dirty="0"/>
              <a:t>　</a:t>
            </a:r>
            <a:r>
              <a:rPr lang="en-US" altLang="zh-CN" dirty="0"/>
              <a:t>E-R </a:t>
            </a:r>
            <a:r>
              <a:rPr lang="zh-CN" altLang="en-US" dirty="0"/>
              <a:t>模型到关系模型的转换</a:t>
            </a:r>
            <a:endParaRPr lang="en-US" altLang="zh-CN" dirty="0"/>
          </a:p>
          <a:p>
            <a:r>
              <a:rPr lang="en-US" altLang="zh-CN" dirty="0"/>
              <a:t>3. 1∶n </a:t>
            </a:r>
            <a:r>
              <a:rPr lang="zh-CN" altLang="en-US" dirty="0"/>
              <a:t>联系到关系模型的转换</a:t>
            </a:r>
            <a:endParaRPr lang="en-US" altLang="zh-CN" dirty="0"/>
          </a:p>
          <a:p>
            <a:r>
              <a:rPr lang="zh-CN" altLang="en-US" dirty="0"/>
              <a:t>有两种方法可以将 </a:t>
            </a:r>
            <a:r>
              <a:rPr lang="en-US" altLang="zh-CN" dirty="0"/>
              <a:t>1∶n </a:t>
            </a:r>
            <a:r>
              <a:rPr lang="zh-CN" altLang="en-US" dirty="0"/>
              <a:t>联系转换为关系模型。</a:t>
            </a:r>
            <a:endParaRPr lang="en-US" altLang="zh-CN" dirty="0"/>
          </a:p>
          <a:p>
            <a:r>
              <a:rPr lang="zh-CN" altLang="en-US" dirty="0"/>
              <a:t>方法一：将 </a:t>
            </a:r>
            <a:r>
              <a:rPr lang="en-US" altLang="zh-CN" dirty="0"/>
              <a:t>1∶n </a:t>
            </a:r>
            <a:r>
              <a:rPr lang="zh-CN" altLang="en-US" dirty="0"/>
              <a:t>联系转换为一个独立的关系模式。该关系模式包含与 </a:t>
            </a:r>
            <a:r>
              <a:rPr lang="en-US" altLang="zh-CN" dirty="0"/>
              <a:t>1 </a:t>
            </a:r>
            <a:r>
              <a:rPr lang="zh-CN" altLang="en-US" dirty="0"/>
              <a:t>端实体相连的所有实体的主键和联系本身的属性，其中关系模式的主键为 </a:t>
            </a:r>
            <a:r>
              <a:rPr lang="en-US" altLang="zh-CN" dirty="0"/>
              <a:t>n </a:t>
            </a:r>
            <a:r>
              <a:rPr lang="zh-CN" altLang="en-US" dirty="0"/>
              <a:t>端实体的主键。</a:t>
            </a:r>
          </a:p>
          <a:p>
            <a:r>
              <a:rPr lang="zh-CN" altLang="en-US" dirty="0"/>
              <a:t>方法二：将 </a:t>
            </a:r>
            <a:r>
              <a:rPr lang="en-US" altLang="zh-CN" dirty="0"/>
              <a:t>1∶n </a:t>
            </a:r>
            <a:r>
              <a:rPr lang="zh-CN" altLang="en-US" dirty="0"/>
              <a:t>联系与 </a:t>
            </a:r>
            <a:r>
              <a:rPr lang="en-US" altLang="zh-CN" dirty="0"/>
              <a:t>n </a:t>
            </a:r>
            <a:r>
              <a:rPr lang="zh-CN" altLang="en-US" dirty="0"/>
              <a:t>端实体对应的关系模式合并。合并后的关系模式包含 </a:t>
            </a:r>
            <a:r>
              <a:rPr lang="en-US" altLang="zh-CN" dirty="0"/>
              <a:t>n </a:t>
            </a:r>
            <a:r>
              <a:rPr lang="zh-CN" altLang="en-US" dirty="0"/>
              <a:t>端实体的主键和联系本身的属性，以及 </a:t>
            </a:r>
            <a:r>
              <a:rPr lang="en-US" altLang="zh-CN" dirty="0"/>
              <a:t>1 </a:t>
            </a:r>
            <a:r>
              <a:rPr lang="zh-CN" altLang="en-US" dirty="0"/>
              <a:t>端实体的主键。合并后的关系模式的主键不变。</a:t>
            </a:r>
            <a:endParaRPr lang="en-US" altLang="zh-CN" dirty="0"/>
          </a:p>
        </p:txBody>
      </p:sp>
    </p:spTree>
    <p:extLst>
      <p:ext uri="{BB962C8B-B14F-4D97-AF65-F5344CB8AC3E}">
        <p14:creationId xmlns:p14="http://schemas.microsoft.com/office/powerpoint/2010/main" val="293975920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76EDED-A277-9407-FF34-D85AAA497E4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7418687-FF08-8E1F-38EC-403F9F114D74}"/>
              </a:ext>
            </a:extLst>
          </p:cNvPr>
          <p:cNvSpPr>
            <a:spLocks noGrp="1"/>
          </p:cNvSpPr>
          <p:nvPr>
            <p:ph type="body" sz="quarter" idx="10"/>
          </p:nvPr>
        </p:nvSpPr>
        <p:spPr>
          <a:xfrm>
            <a:off x="934668" y="164713"/>
            <a:ext cx="10878161" cy="558800"/>
          </a:xfrm>
        </p:spPr>
        <p:txBody>
          <a:bodyPr/>
          <a:lstStyle/>
          <a:p>
            <a:r>
              <a:rPr lang="en-US" altLang="zh-CN" dirty="0"/>
              <a:t>8.3 </a:t>
            </a:r>
            <a:r>
              <a:rPr lang="zh-CN" altLang="en-US" dirty="0"/>
              <a:t>数据备份与恢复</a:t>
            </a:r>
          </a:p>
        </p:txBody>
      </p:sp>
      <p:sp>
        <p:nvSpPr>
          <p:cNvPr id="5" name="文本占位符 4">
            <a:extLst>
              <a:ext uri="{FF2B5EF4-FFF2-40B4-BE49-F238E27FC236}">
                <a16:creationId xmlns:a16="http://schemas.microsoft.com/office/drawing/2014/main" id="{C7215BB7-0D5F-8CC8-2BFC-E56EFAFF155E}"/>
              </a:ext>
            </a:extLst>
          </p:cNvPr>
          <p:cNvSpPr>
            <a:spLocks noGrp="1"/>
          </p:cNvSpPr>
          <p:nvPr>
            <p:ph type="body" sz="quarter" idx="11"/>
          </p:nvPr>
        </p:nvSpPr>
        <p:spPr>
          <a:xfrm>
            <a:off x="193675" y="2305440"/>
            <a:ext cx="11634788" cy="2961516"/>
          </a:xfrm>
        </p:spPr>
        <p:txBody>
          <a:bodyPr/>
          <a:lstStyle/>
          <a:p>
            <a:r>
              <a:rPr lang="en-US" altLang="zh-CN" dirty="0"/>
              <a:t>8.3.1</a:t>
            </a:r>
            <a:r>
              <a:rPr lang="zh-CN" altLang="en-US" dirty="0"/>
              <a:t>　数据备份</a:t>
            </a:r>
          </a:p>
          <a:p>
            <a:r>
              <a:rPr lang="en-US" altLang="zh-CN" dirty="0"/>
              <a:t>3. </a:t>
            </a:r>
            <a:r>
              <a:rPr lang="zh-CN" altLang="en-US" dirty="0"/>
              <a:t>备份策略</a:t>
            </a:r>
            <a:endParaRPr lang="en-US" altLang="zh-CN" dirty="0"/>
          </a:p>
          <a:p>
            <a:r>
              <a:rPr lang="zh-CN" altLang="en-US" dirty="0"/>
              <a:t>不同类型的数据库具有不同的备份需求。系统数据库（如 </a:t>
            </a:r>
            <a:r>
              <a:rPr lang="en-US" altLang="zh-CN" dirty="0"/>
              <a:t>master</a:t>
            </a:r>
            <a:r>
              <a:rPr lang="zh-CN" altLang="en-US" dirty="0"/>
              <a:t>、</a:t>
            </a:r>
            <a:r>
              <a:rPr lang="en-US" altLang="zh-CN" dirty="0" err="1"/>
              <a:t>msdb</a:t>
            </a:r>
            <a:r>
              <a:rPr lang="zh-CN" altLang="en-US" dirty="0"/>
              <a:t>、</a:t>
            </a:r>
            <a:r>
              <a:rPr lang="en-US" altLang="zh-CN" dirty="0"/>
              <a:t>model</a:t>
            </a:r>
            <a:r>
              <a:rPr lang="zh-CN" altLang="en-US" dirty="0"/>
              <a:t>）会在内容发生变化后自动备份，而用户数据库应在创建、加载数据或重建索引后及时进行备份。</a:t>
            </a:r>
          </a:p>
          <a:p>
            <a:r>
              <a:rPr lang="zh-CN" altLang="en-US" dirty="0"/>
              <a:t>特别需要注意的是，当执行某些不记录日志的操作（如 </a:t>
            </a:r>
            <a:r>
              <a:rPr lang="en-US" altLang="zh-CN" dirty="0"/>
              <a:t>SELECT INTO </a:t>
            </a:r>
            <a:r>
              <a:rPr lang="zh-CN" altLang="en-US" dirty="0"/>
              <a:t>命令）时，应立即进行数据库备份，因为这些操作不会被事务日志记录，无法通过日志恢复数据。</a:t>
            </a:r>
            <a:endParaRPr lang="en-US" altLang="zh-CN" dirty="0"/>
          </a:p>
        </p:txBody>
      </p:sp>
    </p:spTree>
    <p:extLst>
      <p:ext uri="{BB962C8B-B14F-4D97-AF65-F5344CB8AC3E}">
        <p14:creationId xmlns:p14="http://schemas.microsoft.com/office/powerpoint/2010/main" val="30412143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2F43C-5B00-F225-68A6-2B29A3CDEA2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10C405F-99D8-3FA3-7046-0BDD5902CA11}"/>
              </a:ext>
            </a:extLst>
          </p:cNvPr>
          <p:cNvSpPr>
            <a:spLocks noGrp="1"/>
          </p:cNvSpPr>
          <p:nvPr>
            <p:ph type="body" sz="quarter" idx="10"/>
          </p:nvPr>
        </p:nvSpPr>
        <p:spPr/>
        <p:txBody>
          <a:bodyPr/>
          <a:lstStyle/>
          <a:p>
            <a:r>
              <a:rPr lang="en-US" altLang="zh-CN" dirty="0"/>
              <a:t>8.3 </a:t>
            </a:r>
            <a:r>
              <a:rPr lang="zh-CN" altLang="en-US" dirty="0"/>
              <a:t>数据备份与恢复</a:t>
            </a:r>
          </a:p>
        </p:txBody>
      </p:sp>
      <p:sp>
        <p:nvSpPr>
          <p:cNvPr id="5" name="文本占位符 4">
            <a:extLst>
              <a:ext uri="{FF2B5EF4-FFF2-40B4-BE49-F238E27FC236}">
                <a16:creationId xmlns:a16="http://schemas.microsoft.com/office/drawing/2014/main" id="{3006DBA5-13EB-8C4D-2FB7-166765D06083}"/>
              </a:ext>
            </a:extLst>
          </p:cNvPr>
          <p:cNvSpPr>
            <a:spLocks noGrp="1"/>
          </p:cNvSpPr>
          <p:nvPr>
            <p:ph type="body" sz="quarter" idx="11"/>
          </p:nvPr>
        </p:nvSpPr>
        <p:spPr>
          <a:xfrm>
            <a:off x="193192" y="1818482"/>
            <a:ext cx="5623146" cy="3936142"/>
          </a:xfrm>
        </p:spPr>
        <p:txBody>
          <a:bodyPr/>
          <a:lstStyle/>
          <a:p>
            <a:r>
              <a:rPr lang="en-US" altLang="zh-CN" dirty="0"/>
              <a:t>8.3.1</a:t>
            </a:r>
            <a:r>
              <a:rPr lang="zh-CN" altLang="en-US" dirty="0"/>
              <a:t>　数据备份</a:t>
            </a:r>
          </a:p>
          <a:p>
            <a:r>
              <a:rPr lang="en-US" altLang="zh-CN" dirty="0"/>
              <a:t>4. </a:t>
            </a:r>
            <a:r>
              <a:rPr lang="zh-CN" altLang="en-US" dirty="0"/>
              <a:t>备份类型</a:t>
            </a:r>
            <a:endParaRPr lang="en-US" altLang="zh-CN" dirty="0"/>
          </a:p>
          <a:p>
            <a:r>
              <a:rPr lang="zh-CN" altLang="en-US" dirty="0"/>
              <a:t>根据备份范围的不同，</a:t>
            </a:r>
            <a:r>
              <a:rPr lang="en-US" altLang="zh-CN" dirty="0"/>
              <a:t>SQL Server </a:t>
            </a:r>
            <a:r>
              <a:rPr lang="zh-CN" altLang="en-US" dirty="0"/>
              <a:t>提供了多种备份类型：完整备份、差异备份、部分备份、文件（组）备份和事务日志备份。不同的备份类型适用于不同的场景和需求，在实际应用中应结合业务特点合理选择。各种备份类型对比如表 </a:t>
            </a:r>
            <a:r>
              <a:rPr lang="en-US" altLang="zh-CN" dirty="0"/>
              <a:t>8-1 </a:t>
            </a:r>
            <a:r>
              <a:rPr lang="zh-CN" altLang="en-US" dirty="0"/>
              <a:t>所示。</a:t>
            </a:r>
            <a:endParaRPr lang="en-US" altLang="zh-CN" dirty="0"/>
          </a:p>
        </p:txBody>
      </p:sp>
      <p:pic>
        <p:nvPicPr>
          <p:cNvPr id="12" name="图片占位符 11">
            <a:extLst>
              <a:ext uri="{FF2B5EF4-FFF2-40B4-BE49-F238E27FC236}">
                <a16:creationId xmlns:a16="http://schemas.microsoft.com/office/drawing/2014/main" id="{EC28345D-0113-7255-D1B8-1CED4BA32DB1}"/>
              </a:ext>
            </a:extLst>
          </p:cNvPr>
          <p:cNvPicPr>
            <a:picLocks noGrp="1" noChangeAspect="1"/>
          </p:cNvPicPr>
          <p:nvPr>
            <p:ph type="pic" sz="quarter" idx="12"/>
          </p:nvPr>
        </p:nvPicPr>
        <p:blipFill rotWithShape="1">
          <a:blip r:embed="rId2"/>
          <a:srcRect l="-6649" r="-6649"/>
          <a:stretch>
            <a:fillRect/>
          </a:stretch>
        </p:blipFill>
        <p:spPr>
          <a:prstGeom prst="rect">
            <a:avLst/>
          </a:prstGeom>
        </p:spPr>
      </p:pic>
    </p:spTree>
    <p:extLst>
      <p:ext uri="{BB962C8B-B14F-4D97-AF65-F5344CB8AC3E}">
        <p14:creationId xmlns:p14="http://schemas.microsoft.com/office/powerpoint/2010/main" val="131382125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A38E1-9F67-DA80-87E5-9C130E7D0C5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FE9D945-DBE2-BB63-BB35-C6E8F81E1B04}"/>
              </a:ext>
            </a:extLst>
          </p:cNvPr>
          <p:cNvSpPr>
            <a:spLocks noGrp="1"/>
          </p:cNvSpPr>
          <p:nvPr>
            <p:ph type="body" sz="quarter" idx="10"/>
          </p:nvPr>
        </p:nvSpPr>
        <p:spPr>
          <a:xfrm>
            <a:off x="934668" y="164713"/>
            <a:ext cx="10878161" cy="558800"/>
          </a:xfrm>
        </p:spPr>
        <p:txBody>
          <a:bodyPr/>
          <a:lstStyle/>
          <a:p>
            <a:r>
              <a:rPr lang="en-US" altLang="zh-CN" dirty="0"/>
              <a:t>8.3 </a:t>
            </a:r>
            <a:r>
              <a:rPr lang="zh-CN" altLang="en-US" dirty="0"/>
              <a:t>数据备份与恢复</a:t>
            </a:r>
          </a:p>
        </p:txBody>
      </p:sp>
      <p:sp>
        <p:nvSpPr>
          <p:cNvPr id="5" name="文本占位符 4">
            <a:extLst>
              <a:ext uri="{FF2B5EF4-FFF2-40B4-BE49-F238E27FC236}">
                <a16:creationId xmlns:a16="http://schemas.microsoft.com/office/drawing/2014/main" id="{2E41130D-D115-50B9-15B5-2CF4ECB1AB82}"/>
              </a:ext>
            </a:extLst>
          </p:cNvPr>
          <p:cNvSpPr>
            <a:spLocks noGrp="1"/>
          </p:cNvSpPr>
          <p:nvPr>
            <p:ph type="body" sz="quarter" idx="11"/>
          </p:nvPr>
        </p:nvSpPr>
        <p:spPr>
          <a:xfrm>
            <a:off x="193675" y="2549097"/>
            <a:ext cx="11634788" cy="2474203"/>
          </a:xfrm>
        </p:spPr>
        <p:txBody>
          <a:bodyPr/>
          <a:lstStyle/>
          <a:p>
            <a:r>
              <a:rPr lang="en-US" altLang="zh-CN" dirty="0"/>
              <a:t>8.3.2</a:t>
            </a:r>
            <a:r>
              <a:rPr lang="zh-CN" altLang="en-US" dirty="0"/>
              <a:t>　数据恢复</a:t>
            </a:r>
            <a:endParaRPr lang="en-US" altLang="zh-CN" dirty="0"/>
          </a:p>
          <a:p>
            <a:r>
              <a:rPr lang="en-US" altLang="zh-CN" dirty="0"/>
              <a:t>1. </a:t>
            </a:r>
            <a:r>
              <a:rPr lang="zh-CN" altLang="en-US" dirty="0"/>
              <a:t>数据恢复前的准备工作</a:t>
            </a:r>
          </a:p>
          <a:p>
            <a:r>
              <a:rPr lang="zh-CN" altLang="en-US" dirty="0"/>
              <a:t>在执行恢复操作之前，必须进行充分的准备，以确保恢复过程顺利、准确地完成。</a:t>
            </a:r>
            <a:endParaRPr lang="en-US" altLang="zh-CN" dirty="0"/>
          </a:p>
          <a:p>
            <a:r>
              <a:rPr lang="zh-CN" altLang="en-US" dirty="0"/>
              <a:t>（</a:t>
            </a:r>
            <a:r>
              <a:rPr lang="en-US" altLang="zh-CN" dirty="0"/>
              <a:t>1</a:t>
            </a:r>
            <a:r>
              <a:rPr lang="zh-CN" altLang="en-US" dirty="0"/>
              <a:t>） 系统安全性检查。</a:t>
            </a:r>
            <a:endParaRPr lang="en-US" altLang="zh-CN" dirty="0"/>
          </a:p>
          <a:p>
            <a:r>
              <a:rPr lang="zh-CN" altLang="en-US" dirty="0"/>
              <a:t>（</a:t>
            </a:r>
            <a:r>
              <a:rPr lang="en-US" altLang="zh-CN" dirty="0"/>
              <a:t>2</a:t>
            </a:r>
            <a:r>
              <a:rPr lang="zh-CN" altLang="en-US" dirty="0"/>
              <a:t>）验证备份介质的有效性。</a:t>
            </a:r>
            <a:endParaRPr lang="en-US" altLang="zh-CN" dirty="0"/>
          </a:p>
        </p:txBody>
      </p:sp>
    </p:spTree>
    <p:extLst>
      <p:ext uri="{BB962C8B-B14F-4D97-AF65-F5344CB8AC3E}">
        <p14:creationId xmlns:p14="http://schemas.microsoft.com/office/powerpoint/2010/main" val="404777684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06406-4D7B-C18E-63E2-158559BE28F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F21C635-34F4-DB16-47E3-B0644520485F}"/>
              </a:ext>
            </a:extLst>
          </p:cNvPr>
          <p:cNvSpPr>
            <a:spLocks noGrp="1"/>
          </p:cNvSpPr>
          <p:nvPr>
            <p:ph type="body" sz="quarter" idx="10"/>
          </p:nvPr>
        </p:nvSpPr>
        <p:spPr>
          <a:xfrm>
            <a:off x="934668" y="164713"/>
            <a:ext cx="10878161" cy="558800"/>
          </a:xfrm>
        </p:spPr>
        <p:txBody>
          <a:bodyPr/>
          <a:lstStyle/>
          <a:p>
            <a:r>
              <a:rPr lang="en-US" altLang="zh-CN" dirty="0"/>
              <a:t>8.3 </a:t>
            </a:r>
            <a:r>
              <a:rPr lang="zh-CN" altLang="en-US" dirty="0"/>
              <a:t>数据备份与恢复</a:t>
            </a:r>
          </a:p>
        </p:txBody>
      </p:sp>
      <p:sp>
        <p:nvSpPr>
          <p:cNvPr id="5" name="文本占位符 4">
            <a:extLst>
              <a:ext uri="{FF2B5EF4-FFF2-40B4-BE49-F238E27FC236}">
                <a16:creationId xmlns:a16="http://schemas.microsoft.com/office/drawing/2014/main" id="{92DB04F0-9570-EC05-A215-E4CED7F81619}"/>
              </a:ext>
            </a:extLst>
          </p:cNvPr>
          <p:cNvSpPr>
            <a:spLocks noGrp="1"/>
          </p:cNvSpPr>
          <p:nvPr>
            <p:ph type="body" sz="quarter" idx="11"/>
          </p:nvPr>
        </p:nvSpPr>
        <p:spPr>
          <a:xfrm>
            <a:off x="193675" y="2061785"/>
            <a:ext cx="11634788" cy="3448829"/>
          </a:xfrm>
        </p:spPr>
        <p:txBody>
          <a:bodyPr/>
          <a:lstStyle/>
          <a:p>
            <a:r>
              <a:rPr lang="en-US" altLang="zh-CN" dirty="0"/>
              <a:t>8.3.2</a:t>
            </a:r>
            <a:r>
              <a:rPr lang="zh-CN" altLang="en-US" dirty="0"/>
              <a:t>　数据恢复</a:t>
            </a:r>
            <a:endParaRPr lang="en-US" altLang="zh-CN" dirty="0"/>
          </a:p>
          <a:p>
            <a:r>
              <a:rPr lang="en-US" altLang="zh-CN" dirty="0"/>
              <a:t>2. </a:t>
            </a:r>
            <a:r>
              <a:rPr lang="zh-CN" altLang="en-US" dirty="0"/>
              <a:t>数据库常见故障类型及其恢复策略</a:t>
            </a:r>
            <a:endParaRPr lang="en-US" altLang="zh-CN" dirty="0"/>
          </a:p>
          <a:p>
            <a:r>
              <a:rPr lang="zh-CN" altLang="en-US" dirty="0"/>
              <a:t>在数据库运行过程中，可能会遇到多种类型的故障，主要包括事务故障、系统故障和介质故障。不同类型的故障对数据库的影响不同，恢复机制也有所区别。</a:t>
            </a:r>
            <a:endParaRPr lang="en-US" altLang="zh-CN" dirty="0"/>
          </a:p>
          <a:p>
            <a:r>
              <a:rPr lang="zh-CN" altLang="en-US" dirty="0"/>
              <a:t>（</a:t>
            </a:r>
            <a:r>
              <a:rPr lang="en-US" altLang="zh-CN" dirty="0"/>
              <a:t>1</a:t>
            </a:r>
            <a:r>
              <a:rPr lang="zh-CN" altLang="en-US" dirty="0"/>
              <a:t>）事务故障。</a:t>
            </a:r>
            <a:endParaRPr lang="en-US" altLang="zh-CN" dirty="0"/>
          </a:p>
          <a:p>
            <a:r>
              <a:rPr lang="zh-CN" altLang="en-US" dirty="0"/>
              <a:t>（</a:t>
            </a:r>
            <a:r>
              <a:rPr lang="en-US" altLang="zh-CN" dirty="0"/>
              <a:t>2</a:t>
            </a:r>
            <a:r>
              <a:rPr lang="zh-CN" altLang="en-US" dirty="0"/>
              <a:t>）系统故障。</a:t>
            </a:r>
            <a:endParaRPr lang="en-US" altLang="zh-CN" dirty="0"/>
          </a:p>
          <a:p>
            <a:r>
              <a:rPr lang="zh-CN" altLang="en-US" dirty="0"/>
              <a:t>（</a:t>
            </a:r>
            <a:r>
              <a:rPr lang="en-US" altLang="zh-CN" dirty="0"/>
              <a:t>3</a:t>
            </a:r>
            <a:r>
              <a:rPr lang="zh-CN" altLang="en-US" dirty="0"/>
              <a:t>）介质故障。</a:t>
            </a:r>
            <a:endParaRPr lang="en-US" altLang="zh-CN" dirty="0"/>
          </a:p>
        </p:txBody>
      </p:sp>
    </p:spTree>
    <p:extLst>
      <p:ext uri="{BB962C8B-B14F-4D97-AF65-F5344CB8AC3E}">
        <p14:creationId xmlns:p14="http://schemas.microsoft.com/office/powerpoint/2010/main" val="390062890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711BE-9578-A530-C988-6A0692F01AC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AD0803C-1A3E-A5B6-B621-D6C0614985CD}"/>
              </a:ext>
            </a:extLst>
          </p:cNvPr>
          <p:cNvSpPr>
            <a:spLocks noGrp="1"/>
          </p:cNvSpPr>
          <p:nvPr>
            <p:ph type="body" sz="quarter" idx="10"/>
          </p:nvPr>
        </p:nvSpPr>
        <p:spPr>
          <a:xfrm>
            <a:off x="934668" y="164713"/>
            <a:ext cx="10878161" cy="558800"/>
          </a:xfrm>
        </p:spPr>
        <p:txBody>
          <a:bodyPr/>
          <a:lstStyle/>
          <a:p>
            <a:r>
              <a:rPr lang="en-US" altLang="zh-CN" dirty="0"/>
              <a:t>8.3 </a:t>
            </a:r>
            <a:r>
              <a:rPr lang="zh-CN" altLang="en-US" dirty="0"/>
              <a:t>数据备份与恢复</a:t>
            </a:r>
          </a:p>
        </p:txBody>
      </p:sp>
      <p:sp>
        <p:nvSpPr>
          <p:cNvPr id="5" name="文本占位符 4">
            <a:extLst>
              <a:ext uri="{FF2B5EF4-FFF2-40B4-BE49-F238E27FC236}">
                <a16:creationId xmlns:a16="http://schemas.microsoft.com/office/drawing/2014/main" id="{119F47AA-ED5B-7D12-8DC9-C88F1C092EB3}"/>
              </a:ext>
            </a:extLst>
          </p:cNvPr>
          <p:cNvSpPr>
            <a:spLocks noGrp="1"/>
          </p:cNvSpPr>
          <p:nvPr>
            <p:ph type="body" sz="quarter" idx="11"/>
          </p:nvPr>
        </p:nvSpPr>
        <p:spPr>
          <a:xfrm>
            <a:off x="193675" y="2305442"/>
            <a:ext cx="11634788" cy="2961516"/>
          </a:xfrm>
        </p:spPr>
        <p:txBody>
          <a:bodyPr/>
          <a:lstStyle/>
          <a:p>
            <a:r>
              <a:rPr lang="en-US" altLang="zh-CN" dirty="0"/>
              <a:t>8.3.2</a:t>
            </a:r>
            <a:r>
              <a:rPr lang="zh-CN" altLang="en-US" dirty="0"/>
              <a:t>　数据恢复</a:t>
            </a:r>
            <a:endParaRPr lang="en-US" altLang="zh-CN" dirty="0"/>
          </a:p>
          <a:p>
            <a:r>
              <a:rPr lang="en-US" altLang="zh-CN" dirty="0"/>
              <a:t>3. </a:t>
            </a:r>
            <a:r>
              <a:rPr lang="zh-CN" altLang="en-US" dirty="0"/>
              <a:t>数据恢复类型</a:t>
            </a:r>
            <a:endParaRPr lang="en-US" altLang="zh-CN" dirty="0"/>
          </a:p>
          <a:p>
            <a:r>
              <a:rPr lang="zh-CN" altLang="en-US" dirty="0"/>
              <a:t>数据恢复操作的类型通常有 </a:t>
            </a:r>
            <a:r>
              <a:rPr lang="en-US" altLang="zh-CN" dirty="0"/>
              <a:t>3 </a:t>
            </a:r>
            <a:r>
              <a:rPr lang="zh-CN" altLang="en-US" dirty="0"/>
              <a:t>种：全盘恢复、个别文件恢复和重定向恢复。</a:t>
            </a:r>
            <a:endParaRPr lang="en-US" altLang="zh-CN" dirty="0"/>
          </a:p>
          <a:p>
            <a:r>
              <a:rPr lang="zh-CN" altLang="en-US" dirty="0"/>
              <a:t>（</a:t>
            </a:r>
            <a:r>
              <a:rPr lang="en-US" altLang="zh-CN" dirty="0"/>
              <a:t>1</a:t>
            </a:r>
            <a:r>
              <a:rPr lang="zh-CN" altLang="en-US" dirty="0"/>
              <a:t>）全盘恢复。</a:t>
            </a:r>
            <a:endParaRPr lang="en-US" altLang="zh-CN" dirty="0"/>
          </a:p>
          <a:p>
            <a:r>
              <a:rPr lang="zh-CN" altLang="en-US" dirty="0"/>
              <a:t>（</a:t>
            </a:r>
            <a:r>
              <a:rPr lang="en-US" altLang="zh-CN" dirty="0"/>
              <a:t>2</a:t>
            </a:r>
            <a:r>
              <a:rPr lang="zh-CN" altLang="en-US" dirty="0"/>
              <a:t>）个别文件恢复。</a:t>
            </a:r>
            <a:endParaRPr lang="en-US" altLang="zh-CN" dirty="0"/>
          </a:p>
          <a:p>
            <a:r>
              <a:rPr lang="zh-CN" altLang="en-US" dirty="0"/>
              <a:t>（</a:t>
            </a:r>
            <a:r>
              <a:rPr lang="en-US" altLang="zh-CN" dirty="0"/>
              <a:t>3</a:t>
            </a:r>
            <a:r>
              <a:rPr lang="zh-CN" altLang="en-US" dirty="0"/>
              <a:t>）重定向恢复。</a:t>
            </a:r>
            <a:endParaRPr lang="en-US" altLang="zh-CN" dirty="0"/>
          </a:p>
        </p:txBody>
      </p:sp>
    </p:spTree>
    <p:extLst>
      <p:ext uri="{BB962C8B-B14F-4D97-AF65-F5344CB8AC3E}">
        <p14:creationId xmlns:p14="http://schemas.microsoft.com/office/powerpoint/2010/main" val="409148457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52C53-C34E-AD15-75E9-88DF87ECC52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5551BE9-992E-8DBC-0138-6315F6936ABD}"/>
              </a:ext>
            </a:extLst>
          </p:cNvPr>
          <p:cNvSpPr>
            <a:spLocks noGrp="1"/>
          </p:cNvSpPr>
          <p:nvPr>
            <p:ph type="body" sz="quarter" idx="10"/>
          </p:nvPr>
        </p:nvSpPr>
        <p:spPr/>
        <p:txBody>
          <a:bodyPr/>
          <a:lstStyle/>
          <a:p>
            <a:r>
              <a:rPr lang="en-US" altLang="zh-CN" dirty="0"/>
              <a:t>8.3 </a:t>
            </a:r>
            <a:r>
              <a:rPr lang="zh-CN" altLang="en-US" dirty="0"/>
              <a:t>数据备份与恢复</a:t>
            </a:r>
          </a:p>
        </p:txBody>
      </p:sp>
      <p:sp>
        <p:nvSpPr>
          <p:cNvPr id="5" name="文本占位符 4">
            <a:extLst>
              <a:ext uri="{FF2B5EF4-FFF2-40B4-BE49-F238E27FC236}">
                <a16:creationId xmlns:a16="http://schemas.microsoft.com/office/drawing/2014/main" id="{80C9280D-F3AD-52A0-4B4F-8273E9A77628}"/>
              </a:ext>
            </a:extLst>
          </p:cNvPr>
          <p:cNvSpPr>
            <a:spLocks noGrp="1"/>
          </p:cNvSpPr>
          <p:nvPr>
            <p:ph type="body" sz="quarter" idx="11"/>
          </p:nvPr>
        </p:nvSpPr>
        <p:spPr>
          <a:xfrm>
            <a:off x="193192" y="1331169"/>
            <a:ext cx="5623146" cy="4910768"/>
          </a:xfrm>
        </p:spPr>
        <p:txBody>
          <a:bodyPr/>
          <a:lstStyle/>
          <a:p>
            <a:r>
              <a:rPr lang="en-US" altLang="zh-CN" dirty="0"/>
              <a:t>8.3.2</a:t>
            </a:r>
            <a:r>
              <a:rPr lang="zh-CN" altLang="en-US" dirty="0"/>
              <a:t>　数据恢复</a:t>
            </a:r>
            <a:endParaRPr lang="en-US" altLang="zh-CN" dirty="0"/>
          </a:p>
          <a:p>
            <a:r>
              <a:rPr lang="en-US" altLang="zh-CN" dirty="0"/>
              <a:t>4. </a:t>
            </a:r>
            <a:r>
              <a:rPr lang="zh-CN" altLang="en-US" dirty="0"/>
              <a:t>恢复模式</a:t>
            </a:r>
          </a:p>
          <a:p>
            <a:r>
              <a:rPr lang="zh-CN" altLang="en-US" dirty="0"/>
              <a:t>恢复模式是一个数据库级别的属性，用于控制备份与恢复的基本行为，影响事务日志的记录方式以及是否支持事务日志备份。</a:t>
            </a:r>
          </a:p>
          <a:p>
            <a:r>
              <a:rPr lang="zh-CN" altLang="en-US" dirty="0"/>
              <a:t>恢复模式有 </a:t>
            </a:r>
            <a:r>
              <a:rPr lang="en-US" altLang="zh-CN" dirty="0"/>
              <a:t>3 </a:t>
            </a:r>
            <a:r>
              <a:rPr lang="zh-CN" altLang="en-US" dirty="0"/>
              <a:t>种：简单恢复模式、完整恢复模式和大容量日志恢复模式。其特点与适用场景如表 </a:t>
            </a:r>
            <a:r>
              <a:rPr lang="en-US" altLang="zh-CN" dirty="0"/>
              <a:t>8-2 </a:t>
            </a:r>
            <a:r>
              <a:rPr lang="zh-CN" altLang="en-US" dirty="0"/>
              <a:t>所示。选择合适的恢复模式，有助于平衡性能、存储开销与数据保护之间的关系。</a:t>
            </a:r>
            <a:endParaRPr lang="en-US" altLang="zh-CN" dirty="0"/>
          </a:p>
        </p:txBody>
      </p:sp>
      <p:pic>
        <p:nvPicPr>
          <p:cNvPr id="6" name="图片占位符 5">
            <a:extLst>
              <a:ext uri="{FF2B5EF4-FFF2-40B4-BE49-F238E27FC236}">
                <a16:creationId xmlns:a16="http://schemas.microsoft.com/office/drawing/2014/main" id="{55B5C49E-BC6C-18A7-4A43-FBC1FD973BF9}"/>
              </a:ext>
            </a:extLst>
          </p:cNvPr>
          <p:cNvPicPr>
            <a:picLocks noGrp="1" noChangeAspect="1"/>
          </p:cNvPicPr>
          <p:nvPr>
            <p:ph type="pic" sz="quarter" idx="12"/>
          </p:nvPr>
        </p:nvPicPr>
        <p:blipFill rotWithShape="1">
          <a:blip r:embed="rId2"/>
          <a:srcRect t="-118447" b="-118447"/>
          <a:stretch>
            <a:fillRect/>
          </a:stretch>
        </p:blipFill>
        <p:spPr>
          <a:prstGeom prst="rect">
            <a:avLst/>
          </a:prstGeom>
        </p:spPr>
      </p:pic>
    </p:spTree>
    <p:extLst>
      <p:ext uri="{BB962C8B-B14F-4D97-AF65-F5344CB8AC3E}">
        <p14:creationId xmlns:p14="http://schemas.microsoft.com/office/powerpoint/2010/main" val="15730616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64F87-139F-1C23-23DA-82DB8C4A6A7E}"/>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FB7F72D7-77CD-3519-C750-BFE6DB9239F6}"/>
              </a:ext>
            </a:extLst>
          </p:cNvPr>
          <p:cNvPicPr>
            <a:picLocks noGrp="1" noChangeAspect="1"/>
          </p:cNvPicPr>
          <p:nvPr>
            <p:ph type="pic" sz="quarter" idx="12"/>
          </p:nvPr>
        </p:nvPicPr>
        <p:blipFill rotWithShape="1">
          <a:blip r:embed="rId2"/>
          <a:srcRect l="-9191" r="-9191"/>
          <a:stretch>
            <a:fillRect/>
          </a:stretch>
        </p:blipFill>
        <p:spPr>
          <a:prstGeom prst="rect">
            <a:avLst/>
          </a:prstGeom>
        </p:spPr>
      </p:pic>
      <p:sp>
        <p:nvSpPr>
          <p:cNvPr id="4" name="文本占位符 3">
            <a:extLst>
              <a:ext uri="{FF2B5EF4-FFF2-40B4-BE49-F238E27FC236}">
                <a16:creationId xmlns:a16="http://schemas.microsoft.com/office/drawing/2014/main" id="{32041889-3269-6A0F-8818-C60DD5ED8C0C}"/>
              </a:ext>
            </a:extLst>
          </p:cNvPr>
          <p:cNvSpPr>
            <a:spLocks noGrp="1"/>
          </p:cNvSpPr>
          <p:nvPr>
            <p:ph type="body" sz="quarter" idx="10"/>
          </p:nvPr>
        </p:nvSpPr>
        <p:spPr/>
        <p:txBody>
          <a:bodyPr/>
          <a:lstStyle/>
          <a:p>
            <a:r>
              <a:rPr lang="en-US" altLang="zh-CN" dirty="0"/>
              <a:t>8.3 </a:t>
            </a:r>
            <a:r>
              <a:rPr lang="zh-CN" altLang="en-US" dirty="0"/>
              <a:t>数据备份与恢复</a:t>
            </a:r>
          </a:p>
        </p:txBody>
      </p:sp>
      <p:sp>
        <p:nvSpPr>
          <p:cNvPr id="5" name="文本占位符 4">
            <a:extLst>
              <a:ext uri="{FF2B5EF4-FFF2-40B4-BE49-F238E27FC236}">
                <a16:creationId xmlns:a16="http://schemas.microsoft.com/office/drawing/2014/main" id="{557746F1-B619-4657-1A3C-5267FDFE2B0D}"/>
              </a:ext>
            </a:extLst>
          </p:cNvPr>
          <p:cNvSpPr>
            <a:spLocks noGrp="1"/>
          </p:cNvSpPr>
          <p:nvPr>
            <p:ph type="body" sz="quarter" idx="11"/>
          </p:nvPr>
        </p:nvSpPr>
        <p:spPr>
          <a:xfrm>
            <a:off x="173672" y="734544"/>
            <a:ext cx="11635136" cy="2961516"/>
          </a:xfrm>
        </p:spPr>
        <p:txBody>
          <a:bodyPr/>
          <a:lstStyle/>
          <a:p>
            <a:r>
              <a:rPr lang="en-US" altLang="zh-CN" dirty="0"/>
              <a:t>8.3.2</a:t>
            </a:r>
            <a:r>
              <a:rPr lang="zh-CN" altLang="en-US" dirty="0"/>
              <a:t>　数据恢复</a:t>
            </a:r>
            <a:endParaRPr lang="en-US" altLang="zh-CN" dirty="0"/>
          </a:p>
          <a:p>
            <a:r>
              <a:rPr lang="en-US" altLang="zh-CN" dirty="0"/>
              <a:t>5. </a:t>
            </a:r>
            <a:r>
              <a:rPr lang="zh-CN" altLang="en-US" dirty="0"/>
              <a:t>数据库恢复的操作方</a:t>
            </a:r>
            <a:endParaRPr lang="en-US" altLang="zh-CN" dirty="0"/>
          </a:p>
          <a:p>
            <a:r>
              <a:rPr lang="zh-CN" altLang="en-US" dirty="0"/>
              <a:t>法</a:t>
            </a:r>
            <a:r>
              <a:rPr lang="en-US" altLang="zh-CN" dirty="0"/>
              <a:t>SQL Server </a:t>
            </a:r>
            <a:r>
              <a:rPr lang="zh-CN" altLang="en-US" dirty="0"/>
              <a:t>支持以下 </a:t>
            </a:r>
            <a:r>
              <a:rPr lang="en-US" altLang="zh-CN" dirty="0"/>
              <a:t>3 </a:t>
            </a:r>
            <a:r>
              <a:rPr lang="zh-CN" altLang="en-US" dirty="0"/>
              <a:t>种方式进行数据库恢复操作。</a:t>
            </a:r>
            <a:endParaRPr lang="en-US" altLang="zh-CN" dirty="0"/>
          </a:p>
          <a:p>
            <a:r>
              <a:rPr lang="zh-CN" altLang="en-US" dirty="0"/>
              <a:t>（</a:t>
            </a:r>
            <a:r>
              <a:rPr lang="en-US" altLang="zh-CN" dirty="0"/>
              <a:t>1</a:t>
            </a:r>
            <a:r>
              <a:rPr lang="zh-CN" altLang="en-US" dirty="0"/>
              <a:t>）使用 </a:t>
            </a:r>
            <a:r>
              <a:rPr lang="en-US" altLang="zh-CN" dirty="0"/>
              <a:t>SSMS </a:t>
            </a:r>
            <a:r>
              <a:rPr lang="zh-CN" altLang="en-US" dirty="0"/>
              <a:t>进行恢复。</a:t>
            </a:r>
            <a:endParaRPr lang="en-US" altLang="zh-CN" dirty="0"/>
          </a:p>
          <a:p>
            <a:r>
              <a:rPr lang="zh-CN" altLang="en-US" dirty="0"/>
              <a:t>（</a:t>
            </a:r>
            <a:r>
              <a:rPr lang="en-US" altLang="zh-CN" dirty="0"/>
              <a:t>2</a:t>
            </a:r>
            <a:r>
              <a:rPr lang="zh-CN" altLang="en-US" dirty="0"/>
              <a:t>）使用备份设备进行恢复。</a:t>
            </a:r>
            <a:endParaRPr lang="en-US" altLang="zh-CN" dirty="0"/>
          </a:p>
          <a:p>
            <a:r>
              <a:rPr lang="zh-CN" altLang="en-US" dirty="0"/>
              <a:t>（</a:t>
            </a:r>
            <a:r>
              <a:rPr lang="en-US" altLang="zh-CN" dirty="0"/>
              <a:t>3</a:t>
            </a:r>
            <a:r>
              <a:rPr lang="zh-CN" altLang="en-US" dirty="0"/>
              <a:t>）使用 </a:t>
            </a:r>
            <a:r>
              <a:rPr lang="en-US" altLang="zh-CN" dirty="0"/>
              <a:t>T-SQL </a:t>
            </a:r>
            <a:r>
              <a:rPr lang="zh-CN" altLang="en-US" dirty="0"/>
              <a:t>命令恢复。</a:t>
            </a:r>
            <a:endParaRPr lang="en-US" altLang="zh-CN" dirty="0"/>
          </a:p>
        </p:txBody>
      </p:sp>
    </p:spTree>
    <p:extLst>
      <p:ext uri="{BB962C8B-B14F-4D97-AF65-F5344CB8AC3E}">
        <p14:creationId xmlns:p14="http://schemas.microsoft.com/office/powerpoint/2010/main" val="79063171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FEE06-0D67-C33C-2BD0-E3B2267E706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DAC1AC9-7696-E8B3-825D-C51384F9CD2D}"/>
              </a:ext>
            </a:extLst>
          </p:cNvPr>
          <p:cNvSpPr>
            <a:spLocks noGrp="1"/>
          </p:cNvSpPr>
          <p:nvPr>
            <p:ph type="body" sz="quarter" idx="14"/>
          </p:nvPr>
        </p:nvSpPr>
        <p:spPr>
          <a:xfrm>
            <a:off x="2743441" y="2673707"/>
            <a:ext cx="7580897" cy="1467068"/>
          </a:xfrm>
        </p:spPr>
        <p:txBody>
          <a:bodyPr/>
          <a:lstStyle/>
          <a:p>
            <a:r>
              <a:rPr lang="en-US" altLang="zh-CN" dirty="0"/>
              <a:t>EB-Shop </a:t>
            </a:r>
            <a:r>
              <a:rPr lang="zh-CN" altLang="en-US" dirty="0"/>
              <a:t>线上书城数据库</a:t>
            </a:r>
            <a:endParaRPr lang="en-US" altLang="zh-CN" dirty="0"/>
          </a:p>
          <a:p>
            <a:r>
              <a:rPr lang="zh-CN" altLang="en-US" dirty="0"/>
              <a:t>安全配置</a:t>
            </a:r>
          </a:p>
        </p:txBody>
      </p:sp>
      <p:sp>
        <p:nvSpPr>
          <p:cNvPr id="5" name="文本占位符 4">
            <a:extLst>
              <a:ext uri="{FF2B5EF4-FFF2-40B4-BE49-F238E27FC236}">
                <a16:creationId xmlns:a16="http://schemas.microsoft.com/office/drawing/2014/main" id="{356919FE-1293-3336-F0A3-561BD223B467}"/>
              </a:ext>
            </a:extLst>
          </p:cNvPr>
          <p:cNvSpPr>
            <a:spLocks noGrp="1"/>
          </p:cNvSpPr>
          <p:nvPr>
            <p:ph type="body" sz="quarter" idx="15"/>
          </p:nvPr>
        </p:nvSpPr>
        <p:spPr/>
        <p:txBody>
          <a:bodyPr/>
          <a:lstStyle/>
          <a:p>
            <a:r>
              <a:rPr lang="zh-CN" altLang="en-US" dirty="0"/>
              <a:t>任务实施</a:t>
            </a:r>
            <a:endParaRPr lang="en-US" altLang="zh-CN" dirty="0"/>
          </a:p>
        </p:txBody>
      </p:sp>
    </p:spTree>
    <p:extLst>
      <p:ext uri="{BB962C8B-B14F-4D97-AF65-F5344CB8AC3E}">
        <p14:creationId xmlns:p14="http://schemas.microsoft.com/office/powerpoint/2010/main" val="295460477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CB491-B7C6-B5BF-5EF5-B1A37C774044}"/>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6841B2EE-9404-03A6-D59D-67D10C2FF1A3}"/>
              </a:ext>
            </a:extLst>
          </p:cNvPr>
          <p:cNvPicPr>
            <a:picLocks noGrp="1" noChangeAspect="1"/>
          </p:cNvPicPr>
          <p:nvPr>
            <p:ph type="pic" sz="quarter" idx="12"/>
          </p:nvPr>
        </p:nvPicPr>
        <p:blipFill rotWithShape="1">
          <a:blip r:embed="rId2"/>
          <a:srcRect l="-32872" r="-32872"/>
          <a:stretch>
            <a:fillRect/>
          </a:stretch>
        </p:blipFill>
        <p:spPr>
          <a:xfrm>
            <a:off x="173672" y="2814221"/>
            <a:ext cx="11635136" cy="3850744"/>
          </a:xfrm>
          <a:prstGeom prst="rect">
            <a:avLst/>
          </a:prstGeom>
        </p:spPr>
      </p:pic>
      <p:sp>
        <p:nvSpPr>
          <p:cNvPr id="4" name="文本占位符 3">
            <a:extLst>
              <a:ext uri="{FF2B5EF4-FFF2-40B4-BE49-F238E27FC236}">
                <a16:creationId xmlns:a16="http://schemas.microsoft.com/office/drawing/2014/main" id="{6DB85AA1-D5C1-7E0F-325F-DF281DB99E49}"/>
              </a:ext>
            </a:extLst>
          </p:cNvPr>
          <p:cNvSpPr>
            <a:spLocks noGrp="1"/>
          </p:cNvSpPr>
          <p:nvPr>
            <p:ph type="body" sz="quarter" idx="10"/>
          </p:nvPr>
        </p:nvSpPr>
        <p:spPr/>
        <p:txBody>
          <a:bodyPr/>
          <a:lstStyle/>
          <a:p>
            <a:r>
              <a:rPr lang="en-US" altLang="zh-CN" dirty="0"/>
              <a:t>EB-Shop </a:t>
            </a:r>
            <a:r>
              <a:rPr lang="zh-CN" altLang="en-US" dirty="0"/>
              <a:t>线上书城数据库安全配置</a:t>
            </a:r>
          </a:p>
        </p:txBody>
      </p:sp>
      <p:sp>
        <p:nvSpPr>
          <p:cNvPr id="2" name="文本占位符 1">
            <a:extLst>
              <a:ext uri="{FF2B5EF4-FFF2-40B4-BE49-F238E27FC236}">
                <a16:creationId xmlns:a16="http://schemas.microsoft.com/office/drawing/2014/main" id="{A326A2F4-11F8-67B0-8789-8EB1A09FF968}"/>
              </a:ext>
            </a:extLst>
          </p:cNvPr>
          <p:cNvSpPr>
            <a:spLocks noGrp="1"/>
          </p:cNvSpPr>
          <p:nvPr>
            <p:ph type="body" sz="quarter" idx="11"/>
          </p:nvPr>
        </p:nvSpPr>
        <p:spPr>
          <a:xfrm>
            <a:off x="173672" y="723513"/>
            <a:ext cx="11635136" cy="1986891"/>
          </a:xfrm>
        </p:spPr>
        <p:txBody>
          <a:bodyPr/>
          <a:lstStyle/>
          <a:p>
            <a:r>
              <a:rPr lang="en-US" altLang="zh-CN" dirty="0"/>
              <a:t>1. </a:t>
            </a:r>
            <a:r>
              <a:rPr lang="zh-CN" altLang="en-US" dirty="0"/>
              <a:t>用户与权限管理</a:t>
            </a:r>
            <a:endParaRPr lang="en-US" altLang="zh-CN" dirty="0"/>
          </a:p>
          <a:p>
            <a:r>
              <a:rPr lang="zh-CN" altLang="en-US" dirty="0"/>
              <a:t>（</a:t>
            </a:r>
            <a:r>
              <a:rPr lang="en-US" altLang="zh-CN" dirty="0"/>
              <a:t>1</a:t>
            </a:r>
            <a:r>
              <a:rPr lang="zh-CN" altLang="en-US" dirty="0"/>
              <a:t>）创建登录名并映射到数据库用户。</a:t>
            </a:r>
            <a:endParaRPr lang="en-US" altLang="zh-CN" dirty="0"/>
          </a:p>
          <a:p>
            <a:r>
              <a:rPr lang="zh-CN" altLang="en-US" dirty="0"/>
              <a:t>为不同类型的用户创建 </a:t>
            </a:r>
            <a:r>
              <a:rPr lang="en-US" altLang="zh-CN" dirty="0"/>
              <a:t>SQL Server </a:t>
            </a:r>
            <a:r>
              <a:rPr lang="zh-CN" altLang="en-US" dirty="0"/>
              <a:t>登录，并将其映射到数据库中的特定用户和角色。</a:t>
            </a:r>
            <a:r>
              <a:rPr lang="en-US" altLang="zh-CN" dirty="0"/>
              <a:t>T-SQL </a:t>
            </a:r>
            <a:r>
              <a:rPr lang="zh-CN" altLang="en-US" dirty="0"/>
              <a:t>语句如下：</a:t>
            </a:r>
          </a:p>
        </p:txBody>
      </p:sp>
    </p:spTree>
    <p:extLst>
      <p:ext uri="{BB962C8B-B14F-4D97-AF65-F5344CB8AC3E}">
        <p14:creationId xmlns:p14="http://schemas.microsoft.com/office/powerpoint/2010/main" val="428170226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C4D8C-B8E7-BD45-DAF8-CE13573295D2}"/>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54B13CA1-6596-2DCB-1009-0179A4376B3A}"/>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47454" r="-47454"/>
          <a:stretch>
            <a:fillRect/>
          </a:stretch>
        </p:blipFill>
        <p:spPr>
          <a:xfrm>
            <a:off x="173672" y="2814221"/>
            <a:ext cx="11635136" cy="3850744"/>
          </a:xfrm>
          <a:prstGeom prst="rect">
            <a:avLst/>
          </a:prstGeom>
        </p:spPr>
      </p:pic>
      <p:sp>
        <p:nvSpPr>
          <p:cNvPr id="4" name="文本占位符 3">
            <a:extLst>
              <a:ext uri="{FF2B5EF4-FFF2-40B4-BE49-F238E27FC236}">
                <a16:creationId xmlns:a16="http://schemas.microsoft.com/office/drawing/2014/main" id="{D11B788D-EE88-5B17-1408-BD4590716374}"/>
              </a:ext>
            </a:extLst>
          </p:cNvPr>
          <p:cNvSpPr>
            <a:spLocks noGrp="1"/>
          </p:cNvSpPr>
          <p:nvPr>
            <p:ph type="body" sz="quarter" idx="10"/>
          </p:nvPr>
        </p:nvSpPr>
        <p:spPr/>
        <p:txBody>
          <a:bodyPr/>
          <a:lstStyle/>
          <a:p>
            <a:r>
              <a:rPr lang="en-US" altLang="zh-CN" dirty="0"/>
              <a:t>EB-Shop </a:t>
            </a:r>
            <a:r>
              <a:rPr lang="zh-CN" altLang="en-US" dirty="0"/>
              <a:t>线上书城数据库安全配置</a:t>
            </a:r>
          </a:p>
        </p:txBody>
      </p:sp>
      <p:sp>
        <p:nvSpPr>
          <p:cNvPr id="2" name="文本占位符 1">
            <a:extLst>
              <a:ext uri="{FF2B5EF4-FFF2-40B4-BE49-F238E27FC236}">
                <a16:creationId xmlns:a16="http://schemas.microsoft.com/office/drawing/2014/main" id="{419AC287-3E17-6245-D665-38FAFAB6DA07}"/>
              </a:ext>
            </a:extLst>
          </p:cNvPr>
          <p:cNvSpPr>
            <a:spLocks noGrp="1"/>
          </p:cNvSpPr>
          <p:nvPr>
            <p:ph type="body" sz="quarter" idx="11"/>
          </p:nvPr>
        </p:nvSpPr>
        <p:spPr>
          <a:xfrm>
            <a:off x="173672" y="1210826"/>
            <a:ext cx="11635136" cy="1499578"/>
          </a:xfrm>
        </p:spPr>
        <p:txBody>
          <a:bodyPr/>
          <a:lstStyle/>
          <a:p>
            <a:r>
              <a:rPr lang="en-US" altLang="zh-CN" dirty="0"/>
              <a:t>1. </a:t>
            </a:r>
            <a:r>
              <a:rPr lang="zh-CN" altLang="en-US" dirty="0"/>
              <a:t>用户与权限管理</a:t>
            </a:r>
            <a:endParaRPr lang="en-US" altLang="zh-CN" dirty="0"/>
          </a:p>
          <a:p>
            <a:r>
              <a:rPr lang="zh-CN" altLang="en-US" dirty="0"/>
              <a:t>（</a:t>
            </a:r>
            <a:r>
              <a:rPr lang="en-US" altLang="zh-CN" dirty="0"/>
              <a:t>2</a:t>
            </a:r>
            <a:r>
              <a:rPr lang="zh-CN" altLang="en-US" dirty="0"/>
              <a:t>）创建角色并分配权限。</a:t>
            </a:r>
            <a:endParaRPr lang="en-US" altLang="zh-CN" dirty="0"/>
          </a:p>
          <a:p>
            <a:r>
              <a:rPr lang="zh-CN" altLang="en-US" dirty="0"/>
              <a:t>创建自定义的角色，并根据角色的需求分配相应的权限。</a:t>
            </a:r>
            <a:r>
              <a:rPr lang="en-US" altLang="zh-CN" dirty="0"/>
              <a:t>T-SQL </a:t>
            </a:r>
            <a:r>
              <a:rPr lang="zh-CN" altLang="en-US" dirty="0"/>
              <a:t>语句如下：</a:t>
            </a:r>
          </a:p>
        </p:txBody>
      </p:sp>
    </p:spTree>
    <p:extLst>
      <p:ext uri="{BB962C8B-B14F-4D97-AF65-F5344CB8AC3E}">
        <p14:creationId xmlns:p14="http://schemas.microsoft.com/office/powerpoint/2010/main" val="101519985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F2A96-C714-C3DA-ED60-7FA7B7F3E0A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F3AFCBD-45C3-079D-1DD4-532F45313AAF}"/>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D7F7849D-73BD-2212-8337-B48ACC7E7879}"/>
              </a:ext>
            </a:extLst>
          </p:cNvPr>
          <p:cNvSpPr>
            <a:spLocks noGrp="1"/>
          </p:cNvSpPr>
          <p:nvPr>
            <p:ph type="body" sz="quarter" idx="11"/>
          </p:nvPr>
        </p:nvSpPr>
        <p:spPr>
          <a:xfrm>
            <a:off x="193192" y="2302754"/>
            <a:ext cx="11635136" cy="2967607"/>
          </a:xfrm>
        </p:spPr>
        <p:txBody>
          <a:bodyPr/>
          <a:lstStyle/>
          <a:p>
            <a:r>
              <a:rPr lang="en-US" altLang="zh-CN" dirty="0"/>
              <a:t>2.3.1</a:t>
            </a:r>
            <a:r>
              <a:rPr lang="zh-CN" altLang="en-US" dirty="0"/>
              <a:t>　</a:t>
            </a:r>
            <a:r>
              <a:rPr lang="en-US" altLang="zh-CN" dirty="0"/>
              <a:t>E-R </a:t>
            </a:r>
            <a:r>
              <a:rPr lang="zh-CN" altLang="en-US" dirty="0"/>
              <a:t>模型到关系模型的转换</a:t>
            </a:r>
            <a:endParaRPr lang="en-US" altLang="zh-CN" dirty="0"/>
          </a:p>
          <a:p>
            <a:r>
              <a:rPr lang="en-US" altLang="zh-CN" dirty="0"/>
              <a:t>4. </a:t>
            </a:r>
            <a:r>
              <a:rPr lang="en-US" altLang="zh-CN" dirty="0" err="1"/>
              <a:t>m∶n</a:t>
            </a:r>
            <a:r>
              <a:rPr lang="en-US" altLang="zh-CN" dirty="0"/>
              <a:t> </a:t>
            </a:r>
            <a:r>
              <a:rPr lang="zh-CN" altLang="en-US" dirty="0"/>
              <a:t>联系到关系模型的转换</a:t>
            </a:r>
            <a:endParaRPr lang="en-US" altLang="zh-CN" dirty="0"/>
          </a:p>
          <a:p>
            <a:r>
              <a:rPr lang="zh-CN" altLang="en-US" dirty="0"/>
              <a:t>对于 </a:t>
            </a:r>
            <a:r>
              <a:rPr lang="en-US" altLang="zh-CN" dirty="0" err="1"/>
              <a:t>m∶n</a:t>
            </a:r>
            <a:r>
              <a:rPr lang="en-US" altLang="zh-CN" dirty="0"/>
              <a:t> </a:t>
            </a:r>
            <a:r>
              <a:rPr lang="zh-CN" altLang="en-US" dirty="0"/>
              <a:t>联系，无法使用单个实体的键来唯一标识它们之间的关系。因此，必须使用关联实体的键的组合来标识 </a:t>
            </a:r>
            <a:r>
              <a:rPr lang="en-US" altLang="zh-CN" dirty="0" err="1"/>
              <a:t>m∶n</a:t>
            </a:r>
            <a:r>
              <a:rPr lang="en-US" altLang="zh-CN" dirty="0"/>
              <a:t> </a:t>
            </a:r>
            <a:r>
              <a:rPr lang="zh-CN" altLang="en-US" dirty="0"/>
              <a:t>联系。此外，需要将联系单独转换为一个关系模式，将与该联系相连的各实体的主键及联系本身的属性都转换为关系模式的属性。关系模式的主键应该是关联实体主键的组合。</a:t>
            </a:r>
            <a:endParaRPr lang="en-US" altLang="zh-CN" dirty="0"/>
          </a:p>
        </p:txBody>
      </p:sp>
    </p:spTree>
    <p:extLst>
      <p:ext uri="{BB962C8B-B14F-4D97-AF65-F5344CB8AC3E}">
        <p14:creationId xmlns:p14="http://schemas.microsoft.com/office/powerpoint/2010/main" val="80574872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831AE-3C9A-2BB5-7056-79B34D5AE226}"/>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4CD97839-6FD6-4558-286A-756AF17F3301}"/>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42651" r="-42651"/>
          <a:stretch>
            <a:fillRect/>
          </a:stretch>
        </p:blipFill>
        <p:spPr>
          <a:xfrm>
            <a:off x="173672" y="2814221"/>
            <a:ext cx="11635136" cy="3850744"/>
          </a:xfrm>
          <a:prstGeom prst="rect">
            <a:avLst/>
          </a:prstGeom>
        </p:spPr>
      </p:pic>
      <p:sp>
        <p:nvSpPr>
          <p:cNvPr id="4" name="文本占位符 3">
            <a:extLst>
              <a:ext uri="{FF2B5EF4-FFF2-40B4-BE49-F238E27FC236}">
                <a16:creationId xmlns:a16="http://schemas.microsoft.com/office/drawing/2014/main" id="{16B88715-2B89-43FD-AF33-AFA0CAE585B5}"/>
              </a:ext>
            </a:extLst>
          </p:cNvPr>
          <p:cNvSpPr>
            <a:spLocks noGrp="1"/>
          </p:cNvSpPr>
          <p:nvPr>
            <p:ph type="body" sz="quarter" idx="10"/>
          </p:nvPr>
        </p:nvSpPr>
        <p:spPr/>
        <p:txBody>
          <a:bodyPr/>
          <a:lstStyle/>
          <a:p>
            <a:r>
              <a:rPr lang="en-US" altLang="zh-CN" dirty="0"/>
              <a:t>EB-Shop </a:t>
            </a:r>
            <a:r>
              <a:rPr lang="zh-CN" altLang="en-US" dirty="0"/>
              <a:t>线上书城数据库安全配置</a:t>
            </a:r>
          </a:p>
        </p:txBody>
      </p:sp>
      <p:sp>
        <p:nvSpPr>
          <p:cNvPr id="2" name="文本占位符 1">
            <a:extLst>
              <a:ext uri="{FF2B5EF4-FFF2-40B4-BE49-F238E27FC236}">
                <a16:creationId xmlns:a16="http://schemas.microsoft.com/office/drawing/2014/main" id="{B5FB4396-34BC-6561-F57A-02B65ED1F656}"/>
              </a:ext>
            </a:extLst>
          </p:cNvPr>
          <p:cNvSpPr>
            <a:spLocks noGrp="1"/>
          </p:cNvSpPr>
          <p:nvPr>
            <p:ph type="body" sz="quarter" idx="11"/>
          </p:nvPr>
        </p:nvSpPr>
        <p:spPr>
          <a:xfrm>
            <a:off x="173672" y="723513"/>
            <a:ext cx="11635136" cy="1986891"/>
          </a:xfrm>
        </p:spPr>
        <p:txBody>
          <a:bodyPr/>
          <a:lstStyle/>
          <a:p>
            <a:r>
              <a:rPr lang="en-US" altLang="zh-CN" dirty="0"/>
              <a:t>1. </a:t>
            </a:r>
            <a:r>
              <a:rPr lang="zh-CN" altLang="en-US" dirty="0"/>
              <a:t>用户与权限管理</a:t>
            </a:r>
            <a:endParaRPr lang="en-US" altLang="zh-CN" dirty="0"/>
          </a:p>
          <a:p>
            <a:r>
              <a:rPr lang="zh-CN" altLang="en-US" dirty="0"/>
              <a:t>（</a:t>
            </a:r>
            <a:r>
              <a:rPr lang="en-US" altLang="zh-CN" dirty="0"/>
              <a:t>3</a:t>
            </a:r>
            <a:r>
              <a:rPr lang="zh-CN" altLang="en-US" dirty="0"/>
              <a:t>）使用架构（</a:t>
            </a:r>
            <a:r>
              <a:rPr lang="en-US" altLang="zh-CN" dirty="0"/>
              <a:t>schema</a:t>
            </a:r>
            <a:r>
              <a:rPr lang="zh-CN" altLang="en-US" dirty="0"/>
              <a:t>）进一步隔离数据访问。</a:t>
            </a:r>
            <a:endParaRPr lang="en-US" altLang="zh-CN" dirty="0"/>
          </a:p>
          <a:p>
            <a:r>
              <a:rPr lang="zh-CN" altLang="en-US" dirty="0"/>
              <a:t>为了增强安全性，可以考虑使用不同的架构来组织对象，并为每个架构分配不同的权限。</a:t>
            </a:r>
            <a:r>
              <a:rPr lang="en-US" altLang="zh-CN" dirty="0"/>
              <a:t>T-SQL </a:t>
            </a:r>
            <a:r>
              <a:rPr lang="zh-CN" altLang="en-US" dirty="0"/>
              <a:t>语句如下：</a:t>
            </a:r>
          </a:p>
        </p:txBody>
      </p:sp>
    </p:spTree>
    <p:extLst>
      <p:ext uri="{BB962C8B-B14F-4D97-AF65-F5344CB8AC3E}">
        <p14:creationId xmlns:p14="http://schemas.microsoft.com/office/powerpoint/2010/main" val="93239947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76D47-5EB1-24DB-4FC3-87D905B0AA01}"/>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3E8E4612-44D2-479D-2B6F-CC0CB13F799F}"/>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22273" b="-22273"/>
          <a:stretch>
            <a:fillRect/>
          </a:stretch>
        </p:blipFill>
        <p:spPr>
          <a:xfrm>
            <a:off x="173672" y="2814221"/>
            <a:ext cx="11635136" cy="3850744"/>
          </a:xfrm>
          <a:prstGeom prst="rect">
            <a:avLst/>
          </a:prstGeom>
        </p:spPr>
      </p:pic>
      <p:sp>
        <p:nvSpPr>
          <p:cNvPr id="4" name="文本占位符 3">
            <a:extLst>
              <a:ext uri="{FF2B5EF4-FFF2-40B4-BE49-F238E27FC236}">
                <a16:creationId xmlns:a16="http://schemas.microsoft.com/office/drawing/2014/main" id="{D30C9070-D8D2-9CC4-B815-A20C68CBA499}"/>
              </a:ext>
            </a:extLst>
          </p:cNvPr>
          <p:cNvSpPr>
            <a:spLocks noGrp="1"/>
          </p:cNvSpPr>
          <p:nvPr>
            <p:ph type="body" sz="quarter" idx="10"/>
          </p:nvPr>
        </p:nvSpPr>
        <p:spPr/>
        <p:txBody>
          <a:bodyPr/>
          <a:lstStyle/>
          <a:p>
            <a:r>
              <a:rPr lang="en-US" altLang="zh-CN" dirty="0"/>
              <a:t>EB-Shop </a:t>
            </a:r>
            <a:r>
              <a:rPr lang="zh-CN" altLang="en-US" dirty="0"/>
              <a:t>线上书城数据库安全配置</a:t>
            </a:r>
          </a:p>
        </p:txBody>
      </p:sp>
      <p:sp>
        <p:nvSpPr>
          <p:cNvPr id="2" name="文本占位符 1">
            <a:extLst>
              <a:ext uri="{FF2B5EF4-FFF2-40B4-BE49-F238E27FC236}">
                <a16:creationId xmlns:a16="http://schemas.microsoft.com/office/drawing/2014/main" id="{BB83FB28-508D-EE6D-B430-BE08D6A92024}"/>
              </a:ext>
            </a:extLst>
          </p:cNvPr>
          <p:cNvSpPr>
            <a:spLocks noGrp="1"/>
          </p:cNvSpPr>
          <p:nvPr>
            <p:ph type="body" sz="quarter" idx="11"/>
          </p:nvPr>
        </p:nvSpPr>
        <p:spPr>
          <a:xfrm>
            <a:off x="173672" y="1823385"/>
            <a:ext cx="11635136" cy="1499578"/>
          </a:xfrm>
        </p:spPr>
        <p:txBody>
          <a:bodyPr/>
          <a:lstStyle/>
          <a:p>
            <a:r>
              <a:rPr lang="en-US" altLang="zh-CN" dirty="0"/>
              <a:t>2. </a:t>
            </a:r>
            <a:r>
              <a:rPr lang="zh-CN" altLang="en-US" dirty="0"/>
              <a:t>数据备份与恢复</a:t>
            </a:r>
            <a:endParaRPr lang="en-US" altLang="zh-CN" dirty="0"/>
          </a:p>
          <a:p>
            <a:r>
              <a:rPr lang="zh-CN" altLang="en-US" dirty="0"/>
              <a:t>（</a:t>
            </a:r>
            <a:r>
              <a:rPr lang="en-US" altLang="zh-CN" dirty="0"/>
              <a:t>1</a:t>
            </a:r>
            <a:r>
              <a:rPr lang="zh-CN" altLang="en-US" dirty="0"/>
              <a:t>）定期备份数据库。</a:t>
            </a:r>
            <a:endParaRPr lang="en-US" altLang="zh-CN" dirty="0"/>
          </a:p>
          <a:p>
            <a:r>
              <a:rPr lang="zh-CN" altLang="en-US" dirty="0"/>
              <a:t>为了防止数据丢失，应定期备份数据库。</a:t>
            </a:r>
            <a:r>
              <a:rPr lang="en-US" altLang="zh-CN" dirty="0"/>
              <a:t>T-SQL </a:t>
            </a:r>
            <a:r>
              <a:rPr lang="zh-CN" altLang="en-US" dirty="0"/>
              <a:t>语句如下：</a:t>
            </a:r>
          </a:p>
        </p:txBody>
      </p:sp>
    </p:spTree>
    <p:extLst>
      <p:ext uri="{BB962C8B-B14F-4D97-AF65-F5344CB8AC3E}">
        <p14:creationId xmlns:p14="http://schemas.microsoft.com/office/powerpoint/2010/main" val="160729905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F9F84C-23D5-9D72-5532-198DAFFBD48A}"/>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1233F3B5-12B5-E31C-0F09-935CE1026B22}"/>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20070" b="-81442"/>
          <a:stretch>
            <a:fillRect/>
          </a:stretch>
        </p:blipFill>
        <p:spPr>
          <a:xfrm>
            <a:off x="173672" y="2814221"/>
            <a:ext cx="11635136" cy="3850744"/>
          </a:xfrm>
          <a:prstGeom prst="rect">
            <a:avLst/>
          </a:prstGeom>
        </p:spPr>
      </p:pic>
      <p:sp>
        <p:nvSpPr>
          <p:cNvPr id="4" name="文本占位符 3">
            <a:extLst>
              <a:ext uri="{FF2B5EF4-FFF2-40B4-BE49-F238E27FC236}">
                <a16:creationId xmlns:a16="http://schemas.microsoft.com/office/drawing/2014/main" id="{AEBF93A3-22F6-8CAA-5732-D8380CD6A7DC}"/>
              </a:ext>
            </a:extLst>
          </p:cNvPr>
          <p:cNvSpPr>
            <a:spLocks noGrp="1"/>
          </p:cNvSpPr>
          <p:nvPr>
            <p:ph type="body" sz="quarter" idx="10"/>
          </p:nvPr>
        </p:nvSpPr>
        <p:spPr/>
        <p:txBody>
          <a:bodyPr/>
          <a:lstStyle/>
          <a:p>
            <a:r>
              <a:rPr lang="en-US" altLang="zh-CN" dirty="0"/>
              <a:t>EB-Shop </a:t>
            </a:r>
            <a:r>
              <a:rPr lang="zh-CN" altLang="en-US" dirty="0"/>
              <a:t>线上书城数据库安全配置</a:t>
            </a:r>
          </a:p>
        </p:txBody>
      </p:sp>
      <p:sp>
        <p:nvSpPr>
          <p:cNvPr id="2" name="文本占位符 1">
            <a:extLst>
              <a:ext uri="{FF2B5EF4-FFF2-40B4-BE49-F238E27FC236}">
                <a16:creationId xmlns:a16="http://schemas.microsoft.com/office/drawing/2014/main" id="{71CDF042-FFAE-564F-17E0-F0EE4DC50953}"/>
              </a:ext>
            </a:extLst>
          </p:cNvPr>
          <p:cNvSpPr>
            <a:spLocks noGrp="1"/>
          </p:cNvSpPr>
          <p:nvPr>
            <p:ph type="body" sz="quarter" idx="11"/>
          </p:nvPr>
        </p:nvSpPr>
        <p:spPr>
          <a:xfrm>
            <a:off x="173672" y="1636954"/>
            <a:ext cx="11635136" cy="1499578"/>
          </a:xfrm>
        </p:spPr>
        <p:txBody>
          <a:bodyPr/>
          <a:lstStyle/>
          <a:p>
            <a:r>
              <a:rPr lang="en-US" altLang="zh-CN" dirty="0"/>
              <a:t>2. </a:t>
            </a:r>
            <a:r>
              <a:rPr lang="zh-CN" altLang="en-US" dirty="0"/>
              <a:t>数据备份与恢复</a:t>
            </a:r>
            <a:endParaRPr lang="en-US" altLang="zh-CN" dirty="0"/>
          </a:p>
          <a:p>
            <a:r>
              <a:rPr lang="zh-CN" altLang="en-US" dirty="0"/>
              <a:t>（</a:t>
            </a:r>
            <a:r>
              <a:rPr lang="en-US" altLang="zh-CN" dirty="0"/>
              <a:t>2</a:t>
            </a:r>
            <a:r>
              <a:rPr lang="zh-CN" altLang="en-US" dirty="0"/>
              <a:t>）实施差异备份。</a:t>
            </a:r>
            <a:endParaRPr lang="en-US" altLang="zh-CN" dirty="0"/>
          </a:p>
          <a:p>
            <a:r>
              <a:rPr lang="zh-CN" altLang="en-US" dirty="0"/>
              <a:t>实施差异备份可以减少备份时间和存储空间。</a:t>
            </a:r>
            <a:r>
              <a:rPr lang="en-US" altLang="zh-CN" dirty="0"/>
              <a:t>T-SQL </a:t>
            </a:r>
            <a:r>
              <a:rPr lang="zh-CN" altLang="en-US" dirty="0"/>
              <a:t>语句如下：</a:t>
            </a:r>
          </a:p>
        </p:txBody>
      </p:sp>
    </p:spTree>
    <p:extLst>
      <p:ext uri="{BB962C8B-B14F-4D97-AF65-F5344CB8AC3E}">
        <p14:creationId xmlns:p14="http://schemas.microsoft.com/office/powerpoint/2010/main" val="294258976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D0634-64F9-08A4-AFC4-C58F642F4790}"/>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C88C3B09-05E8-5632-69EF-A5FD3AF15D2A}"/>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29446" b="-119781"/>
          <a:stretch>
            <a:fillRect/>
          </a:stretch>
        </p:blipFill>
        <p:spPr>
          <a:xfrm>
            <a:off x="173672" y="2814221"/>
            <a:ext cx="11635136" cy="3850744"/>
          </a:xfrm>
          <a:prstGeom prst="rect">
            <a:avLst/>
          </a:prstGeom>
        </p:spPr>
      </p:pic>
      <p:sp>
        <p:nvSpPr>
          <p:cNvPr id="4" name="文本占位符 3">
            <a:extLst>
              <a:ext uri="{FF2B5EF4-FFF2-40B4-BE49-F238E27FC236}">
                <a16:creationId xmlns:a16="http://schemas.microsoft.com/office/drawing/2014/main" id="{9FE0DD26-F11C-41EC-00AE-FB5CFC67441E}"/>
              </a:ext>
            </a:extLst>
          </p:cNvPr>
          <p:cNvSpPr>
            <a:spLocks noGrp="1"/>
          </p:cNvSpPr>
          <p:nvPr>
            <p:ph type="body" sz="quarter" idx="10"/>
          </p:nvPr>
        </p:nvSpPr>
        <p:spPr/>
        <p:txBody>
          <a:bodyPr/>
          <a:lstStyle/>
          <a:p>
            <a:r>
              <a:rPr lang="en-US" altLang="zh-CN" dirty="0"/>
              <a:t>EB-Shop </a:t>
            </a:r>
            <a:r>
              <a:rPr lang="zh-CN" altLang="en-US" dirty="0"/>
              <a:t>线上书城数据库安全配置</a:t>
            </a:r>
          </a:p>
        </p:txBody>
      </p:sp>
      <p:sp>
        <p:nvSpPr>
          <p:cNvPr id="2" name="文本占位符 1">
            <a:extLst>
              <a:ext uri="{FF2B5EF4-FFF2-40B4-BE49-F238E27FC236}">
                <a16:creationId xmlns:a16="http://schemas.microsoft.com/office/drawing/2014/main" id="{A7B55C79-01BA-1E65-DA67-8B11D9F42FF1}"/>
              </a:ext>
            </a:extLst>
          </p:cNvPr>
          <p:cNvSpPr>
            <a:spLocks noGrp="1"/>
          </p:cNvSpPr>
          <p:nvPr>
            <p:ph type="body" sz="quarter" idx="11"/>
          </p:nvPr>
        </p:nvSpPr>
        <p:spPr>
          <a:xfrm>
            <a:off x="173672" y="1229541"/>
            <a:ext cx="11635136" cy="1986891"/>
          </a:xfrm>
        </p:spPr>
        <p:txBody>
          <a:bodyPr/>
          <a:lstStyle/>
          <a:p>
            <a:r>
              <a:rPr lang="en-US" altLang="zh-CN" dirty="0"/>
              <a:t>2. </a:t>
            </a:r>
            <a:r>
              <a:rPr lang="zh-CN" altLang="en-US" dirty="0"/>
              <a:t>数据备份与恢复</a:t>
            </a:r>
            <a:endParaRPr lang="en-US" altLang="zh-CN" dirty="0"/>
          </a:p>
          <a:p>
            <a:r>
              <a:rPr lang="zh-CN" altLang="en-US" dirty="0"/>
              <a:t>（</a:t>
            </a:r>
            <a:r>
              <a:rPr lang="en-US" altLang="zh-CN" dirty="0"/>
              <a:t>3</a:t>
            </a:r>
            <a:r>
              <a:rPr lang="zh-CN" altLang="en-US" dirty="0"/>
              <a:t>）日志备份。</a:t>
            </a:r>
            <a:endParaRPr lang="en-US" altLang="zh-CN" dirty="0"/>
          </a:p>
          <a:p>
            <a:r>
              <a:rPr lang="zh-CN" altLang="en-US" dirty="0"/>
              <a:t>对于支持事务日志备份的恢复模式（如完整或大容量日志恢复模式），还需要定期备份事务日志。</a:t>
            </a:r>
            <a:r>
              <a:rPr lang="en-US" altLang="zh-CN" dirty="0"/>
              <a:t>T-SQL </a:t>
            </a:r>
            <a:r>
              <a:rPr lang="zh-CN" altLang="en-US" dirty="0"/>
              <a:t>语句如下：</a:t>
            </a:r>
          </a:p>
        </p:txBody>
      </p:sp>
    </p:spTree>
    <p:extLst>
      <p:ext uri="{BB962C8B-B14F-4D97-AF65-F5344CB8AC3E}">
        <p14:creationId xmlns:p14="http://schemas.microsoft.com/office/powerpoint/2010/main" val="191350772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F6064-55A8-FB6E-7496-6DBE83B0ED11}"/>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F71E2569-86CB-4FAE-6DB9-183B26FBC565}"/>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41" b="-85178"/>
          <a:stretch>
            <a:fillRect/>
          </a:stretch>
        </p:blipFill>
        <p:spPr>
          <a:xfrm>
            <a:off x="173672" y="3771900"/>
            <a:ext cx="11635136" cy="2893065"/>
          </a:xfrm>
          <a:prstGeom prst="rect">
            <a:avLst/>
          </a:prstGeom>
        </p:spPr>
      </p:pic>
      <p:sp>
        <p:nvSpPr>
          <p:cNvPr id="4" name="文本占位符 3">
            <a:extLst>
              <a:ext uri="{FF2B5EF4-FFF2-40B4-BE49-F238E27FC236}">
                <a16:creationId xmlns:a16="http://schemas.microsoft.com/office/drawing/2014/main" id="{2094A485-D3D3-A7E9-F0A3-B208FD214A42}"/>
              </a:ext>
            </a:extLst>
          </p:cNvPr>
          <p:cNvSpPr>
            <a:spLocks noGrp="1"/>
          </p:cNvSpPr>
          <p:nvPr>
            <p:ph type="body" sz="quarter" idx="10"/>
          </p:nvPr>
        </p:nvSpPr>
        <p:spPr/>
        <p:txBody>
          <a:bodyPr/>
          <a:lstStyle/>
          <a:p>
            <a:r>
              <a:rPr lang="en-US" altLang="zh-CN" dirty="0"/>
              <a:t>EB-Shop </a:t>
            </a:r>
            <a:r>
              <a:rPr lang="zh-CN" altLang="en-US" dirty="0"/>
              <a:t>线上书城数据库安全配置</a:t>
            </a:r>
          </a:p>
        </p:txBody>
      </p:sp>
      <p:sp>
        <p:nvSpPr>
          <p:cNvPr id="2" name="文本占位符 1">
            <a:extLst>
              <a:ext uri="{FF2B5EF4-FFF2-40B4-BE49-F238E27FC236}">
                <a16:creationId xmlns:a16="http://schemas.microsoft.com/office/drawing/2014/main" id="{3704B477-E0A0-CA53-BE2C-E66F57E9DDEE}"/>
              </a:ext>
            </a:extLst>
          </p:cNvPr>
          <p:cNvSpPr>
            <a:spLocks noGrp="1"/>
          </p:cNvSpPr>
          <p:nvPr>
            <p:ph type="body" sz="quarter" idx="11"/>
          </p:nvPr>
        </p:nvSpPr>
        <p:spPr>
          <a:xfrm>
            <a:off x="173672" y="1709169"/>
            <a:ext cx="11635136" cy="1986891"/>
          </a:xfrm>
        </p:spPr>
        <p:txBody>
          <a:bodyPr/>
          <a:lstStyle/>
          <a:p>
            <a:r>
              <a:rPr lang="en-US" altLang="zh-CN" dirty="0"/>
              <a:t>2. </a:t>
            </a:r>
            <a:r>
              <a:rPr lang="zh-CN" altLang="en-US" dirty="0"/>
              <a:t>数据备份与恢复</a:t>
            </a:r>
            <a:endParaRPr lang="en-US" altLang="zh-CN" dirty="0"/>
          </a:p>
          <a:p>
            <a:r>
              <a:rPr lang="zh-CN" altLang="en-US" dirty="0"/>
              <a:t>（</a:t>
            </a:r>
            <a:r>
              <a:rPr lang="en-US" altLang="zh-CN" dirty="0"/>
              <a:t>4</a:t>
            </a:r>
            <a:r>
              <a:rPr lang="zh-CN" altLang="en-US" dirty="0"/>
              <a:t>）恢复数据库。</a:t>
            </a:r>
            <a:endParaRPr lang="en-US" altLang="zh-CN" dirty="0"/>
          </a:p>
          <a:p>
            <a:r>
              <a:rPr lang="zh-CN" altLang="en-US" dirty="0"/>
              <a:t>当需要从备份恢复数据库时，可以按照以下步骤操作。</a:t>
            </a:r>
          </a:p>
          <a:p>
            <a:r>
              <a:rPr lang="zh-CN" altLang="en-US" dirty="0"/>
              <a:t>① 从完整备份恢复。</a:t>
            </a:r>
            <a:r>
              <a:rPr lang="en-US" altLang="zh-CN" dirty="0"/>
              <a:t>T-SQL </a:t>
            </a:r>
            <a:r>
              <a:rPr lang="zh-CN" altLang="en-US" dirty="0"/>
              <a:t>语句如下：</a:t>
            </a:r>
          </a:p>
        </p:txBody>
      </p:sp>
    </p:spTree>
    <p:extLst>
      <p:ext uri="{BB962C8B-B14F-4D97-AF65-F5344CB8AC3E}">
        <p14:creationId xmlns:p14="http://schemas.microsoft.com/office/powerpoint/2010/main" val="3697366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620B4-D885-188B-C219-7A22324876A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29207C6-FF6B-9F82-2990-7B6389604247}"/>
              </a:ext>
            </a:extLst>
          </p:cNvPr>
          <p:cNvSpPr>
            <a:spLocks noGrp="1"/>
          </p:cNvSpPr>
          <p:nvPr>
            <p:ph type="body" sz="quarter" idx="10"/>
          </p:nvPr>
        </p:nvSpPr>
        <p:spPr/>
        <p:txBody>
          <a:bodyPr/>
          <a:lstStyle/>
          <a:p>
            <a:r>
              <a:rPr lang="en-US" altLang="zh-CN" dirty="0"/>
              <a:t>EB-Shop </a:t>
            </a:r>
            <a:r>
              <a:rPr lang="zh-CN" altLang="en-US" dirty="0"/>
              <a:t>线上书城数据库安全配置</a:t>
            </a:r>
          </a:p>
        </p:txBody>
      </p:sp>
      <p:sp>
        <p:nvSpPr>
          <p:cNvPr id="2" name="文本占位符 1">
            <a:extLst>
              <a:ext uri="{FF2B5EF4-FFF2-40B4-BE49-F238E27FC236}">
                <a16:creationId xmlns:a16="http://schemas.microsoft.com/office/drawing/2014/main" id="{9AB0F2F7-59C2-3032-EA53-4B9B1FEB1523}"/>
              </a:ext>
            </a:extLst>
          </p:cNvPr>
          <p:cNvSpPr>
            <a:spLocks noGrp="1"/>
          </p:cNvSpPr>
          <p:nvPr>
            <p:ph type="body" sz="quarter" idx="11"/>
          </p:nvPr>
        </p:nvSpPr>
        <p:spPr>
          <a:xfrm>
            <a:off x="173672" y="1221857"/>
            <a:ext cx="11635136" cy="2474203"/>
          </a:xfrm>
        </p:spPr>
        <p:txBody>
          <a:bodyPr/>
          <a:lstStyle/>
          <a:p>
            <a:r>
              <a:rPr lang="en-US" altLang="zh-CN" dirty="0"/>
              <a:t>2. </a:t>
            </a:r>
            <a:r>
              <a:rPr lang="zh-CN" altLang="en-US" dirty="0"/>
              <a:t>数据备份与恢复</a:t>
            </a:r>
            <a:endParaRPr lang="en-US" altLang="zh-CN" dirty="0"/>
          </a:p>
          <a:p>
            <a:r>
              <a:rPr lang="zh-CN" altLang="en-US" dirty="0"/>
              <a:t>（</a:t>
            </a:r>
            <a:r>
              <a:rPr lang="en-US" altLang="zh-CN" dirty="0"/>
              <a:t>4</a:t>
            </a:r>
            <a:r>
              <a:rPr lang="zh-CN" altLang="en-US" dirty="0"/>
              <a:t>）恢复数据库。</a:t>
            </a:r>
            <a:endParaRPr lang="en-US" altLang="zh-CN" dirty="0"/>
          </a:p>
          <a:p>
            <a:r>
              <a:rPr lang="zh-CN" altLang="en-US" dirty="0"/>
              <a:t>当需要从备份恢复数据库时，可以按照以下步骤操作。</a:t>
            </a:r>
          </a:p>
          <a:p>
            <a:r>
              <a:rPr lang="zh-CN" altLang="en-US" dirty="0"/>
              <a:t>② 在恢复完整备份后，如果有差异备份，可以继续应用差异备份来恢复最近的数据更改。</a:t>
            </a:r>
            <a:r>
              <a:rPr lang="en-US" altLang="zh-CN" dirty="0"/>
              <a:t>T-SQL </a:t>
            </a:r>
            <a:r>
              <a:rPr lang="zh-CN" altLang="en-US" dirty="0"/>
              <a:t>语句如下：</a:t>
            </a:r>
          </a:p>
        </p:txBody>
      </p:sp>
      <p:pic>
        <p:nvPicPr>
          <p:cNvPr id="8" name="图片占位符 7">
            <a:extLst>
              <a:ext uri="{FF2B5EF4-FFF2-40B4-BE49-F238E27FC236}">
                <a16:creationId xmlns:a16="http://schemas.microsoft.com/office/drawing/2014/main" id="{48211346-68DD-8D3C-9259-95D74B4FD749}"/>
              </a:ext>
            </a:extLst>
          </p:cNvPr>
          <p:cNvPicPr>
            <a:picLocks noGrp="1" noChangeAspect="1"/>
          </p:cNvPicPr>
          <p:nvPr>
            <p:ph type="pic" sz="quarter" idx="12"/>
          </p:nvPr>
        </p:nvPicPr>
        <p:blipFill rotWithShape="1">
          <a:blip r:embed="rId2"/>
          <a:srcRect t="-2870" b="-84526"/>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287088092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49912-22F8-889E-0880-F593EA8EB81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DCBBF0A-8C10-88F6-773A-B51E578E1919}"/>
              </a:ext>
            </a:extLst>
          </p:cNvPr>
          <p:cNvSpPr>
            <a:spLocks noGrp="1"/>
          </p:cNvSpPr>
          <p:nvPr>
            <p:ph type="body" sz="quarter" idx="10"/>
          </p:nvPr>
        </p:nvSpPr>
        <p:spPr/>
        <p:txBody>
          <a:bodyPr/>
          <a:lstStyle/>
          <a:p>
            <a:r>
              <a:rPr lang="en-US" altLang="zh-CN" dirty="0"/>
              <a:t>EB-Shop </a:t>
            </a:r>
            <a:r>
              <a:rPr lang="zh-CN" altLang="en-US" dirty="0"/>
              <a:t>线上书城数据库安全配置</a:t>
            </a:r>
          </a:p>
        </p:txBody>
      </p:sp>
      <p:sp>
        <p:nvSpPr>
          <p:cNvPr id="2" name="文本占位符 1">
            <a:extLst>
              <a:ext uri="{FF2B5EF4-FFF2-40B4-BE49-F238E27FC236}">
                <a16:creationId xmlns:a16="http://schemas.microsoft.com/office/drawing/2014/main" id="{5E173058-FFA8-EDA4-E752-9395D32AF1F2}"/>
              </a:ext>
            </a:extLst>
          </p:cNvPr>
          <p:cNvSpPr>
            <a:spLocks noGrp="1"/>
          </p:cNvSpPr>
          <p:nvPr>
            <p:ph type="body" sz="quarter" idx="11"/>
          </p:nvPr>
        </p:nvSpPr>
        <p:spPr>
          <a:xfrm>
            <a:off x="173672" y="1709169"/>
            <a:ext cx="11635136" cy="1986891"/>
          </a:xfrm>
        </p:spPr>
        <p:txBody>
          <a:bodyPr/>
          <a:lstStyle/>
          <a:p>
            <a:r>
              <a:rPr lang="en-US" altLang="zh-CN" dirty="0"/>
              <a:t>2. </a:t>
            </a:r>
            <a:r>
              <a:rPr lang="zh-CN" altLang="en-US" dirty="0"/>
              <a:t>数据备份与恢复</a:t>
            </a:r>
            <a:endParaRPr lang="en-US" altLang="zh-CN" dirty="0"/>
          </a:p>
          <a:p>
            <a:r>
              <a:rPr lang="zh-CN" altLang="en-US" dirty="0"/>
              <a:t>（</a:t>
            </a:r>
            <a:r>
              <a:rPr lang="en-US" altLang="zh-CN" dirty="0"/>
              <a:t>4</a:t>
            </a:r>
            <a:r>
              <a:rPr lang="zh-CN" altLang="en-US" dirty="0"/>
              <a:t>）恢复数据库。</a:t>
            </a:r>
            <a:endParaRPr lang="en-US" altLang="zh-CN" dirty="0"/>
          </a:p>
          <a:p>
            <a:r>
              <a:rPr lang="zh-CN" altLang="en-US" dirty="0"/>
              <a:t>当需要从备份恢复数据库时，可以按照以下步骤操作。</a:t>
            </a:r>
          </a:p>
          <a:p>
            <a:r>
              <a:rPr lang="zh-CN" altLang="en-US" dirty="0"/>
              <a:t>③ 如果有事务日志备份，可以按时间顺序恢复到最近的时间点。</a:t>
            </a:r>
            <a:r>
              <a:rPr lang="en-US" altLang="zh-CN" dirty="0"/>
              <a:t>T-SQL </a:t>
            </a:r>
            <a:r>
              <a:rPr lang="zh-CN" altLang="en-US" dirty="0"/>
              <a:t>语句如下：</a:t>
            </a:r>
          </a:p>
        </p:txBody>
      </p:sp>
      <p:pic>
        <p:nvPicPr>
          <p:cNvPr id="7" name="图片占位符 6">
            <a:extLst>
              <a:ext uri="{FF2B5EF4-FFF2-40B4-BE49-F238E27FC236}">
                <a16:creationId xmlns:a16="http://schemas.microsoft.com/office/drawing/2014/main" id="{BD9B0C6F-6A67-9501-E441-C7D1D023291C}"/>
              </a:ext>
            </a:extLst>
          </p:cNvPr>
          <p:cNvPicPr>
            <a:picLocks noGrp="1" noChangeAspect="1"/>
          </p:cNvPicPr>
          <p:nvPr>
            <p:ph type="pic" sz="quarter" idx="12"/>
          </p:nvPr>
        </p:nvPicPr>
        <p:blipFill rotWithShape="1">
          <a:blip r:embed="rId2"/>
          <a:srcRect t="-1323" b="-84637"/>
          <a:stretch>
            <a:fillRect/>
          </a:stretch>
        </p:blipFill>
        <p:spPr>
          <a:xfrm>
            <a:off x="173672" y="3771900"/>
            <a:ext cx="11635136" cy="2893065"/>
          </a:xfrm>
          <a:prstGeom prst="rect">
            <a:avLst/>
          </a:prstGeom>
        </p:spPr>
      </p:pic>
    </p:spTree>
    <p:extLst>
      <p:ext uri="{BB962C8B-B14F-4D97-AF65-F5344CB8AC3E}">
        <p14:creationId xmlns:p14="http://schemas.microsoft.com/office/powerpoint/2010/main" val="166697748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29D7E-CC55-7E42-4370-BCEF515277B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96F43DD-28D4-F99E-9CB5-720F540A7513}"/>
              </a:ext>
            </a:extLst>
          </p:cNvPr>
          <p:cNvSpPr>
            <a:spLocks noGrp="1"/>
          </p:cNvSpPr>
          <p:nvPr>
            <p:ph type="body" sz="quarter" idx="10"/>
          </p:nvPr>
        </p:nvSpPr>
        <p:spPr/>
        <p:txBody>
          <a:bodyPr/>
          <a:lstStyle/>
          <a:p>
            <a:r>
              <a:rPr lang="en-US" altLang="zh-CN" dirty="0"/>
              <a:t>EB-Shop </a:t>
            </a:r>
            <a:r>
              <a:rPr lang="zh-CN" altLang="en-US" dirty="0"/>
              <a:t>线上书城数据库安全配置</a:t>
            </a:r>
          </a:p>
        </p:txBody>
      </p:sp>
      <p:sp>
        <p:nvSpPr>
          <p:cNvPr id="2" name="文本占位符 1">
            <a:extLst>
              <a:ext uri="{FF2B5EF4-FFF2-40B4-BE49-F238E27FC236}">
                <a16:creationId xmlns:a16="http://schemas.microsoft.com/office/drawing/2014/main" id="{0C1CE882-76E3-2DA4-9845-0FB197286F1F}"/>
              </a:ext>
            </a:extLst>
          </p:cNvPr>
          <p:cNvSpPr>
            <a:spLocks noGrp="1"/>
          </p:cNvSpPr>
          <p:nvPr>
            <p:ph type="body" sz="quarter" idx="11"/>
          </p:nvPr>
        </p:nvSpPr>
        <p:spPr>
          <a:xfrm>
            <a:off x="193192" y="2549452"/>
            <a:ext cx="11635136" cy="2474203"/>
          </a:xfrm>
        </p:spPr>
        <p:txBody>
          <a:bodyPr/>
          <a:lstStyle/>
          <a:p>
            <a:r>
              <a:rPr lang="en-US" altLang="zh-CN" dirty="0"/>
              <a:t>3. </a:t>
            </a:r>
            <a:r>
              <a:rPr lang="zh-CN" altLang="en-US" dirty="0"/>
              <a:t>其他安全措施</a:t>
            </a:r>
            <a:endParaRPr lang="en-US" altLang="zh-CN" dirty="0"/>
          </a:p>
          <a:p>
            <a:r>
              <a:rPr lang="zh-CN" altLang="en-US" dirty="0"/>
              <a:t>（</a:t>
            </a:r>
            <a:r>
              <a:rPr lang="en-US" altLang="zh-CN" dirty="0"/>
              <a:t>1</a:t>
            </a:r>
            <a:r>
              <a:rPr lang="zh-CN" altLang="en-US" dirty="0"/>
              <a:t>）启用加密。</a:t>
            </a:r>
            <a:endParaRPr lang="en-US" altLang="zh-CN" dirty="0"/>
          </a:p>
          <a:p>
            <a:r>
              <a:rPr lang="zh-CN" altLang="en-US" dirty="0"/>
              <a:t>（</a:t>
            </a:r>
            <a:r>
              <a:rPr lang="en-US" altLang="zh-CN" dirty="0"/>
              <a:t>2</a:t>
            </a:r>
            <a:r>
              <a:rPr lang="zh-CN" altLang="en-US" dirty="0"/>
              <a:t>）审计日志。</a:t>
            </a:r>
            <a:endParaRPr lang="en-US" altLang="zh-CN" dirty="0"/>
          </a:p>
          <a:p>
            <a:r>
              <a:rPr lang="zh-CN" altLang="en-US" dirty="0"/>
              <a:t>（</a:t>
            </a:r>
            <a:r>
              <a:rPr lang="en-US" altLang="zh-CN" dirty="0"/>
              <a:t>3</a:t>
            </a:r>
            <a:r>
              <a:rPr lang="zh-CN" altLang="en-US" dirty="0"/>
              <a:t>）防火墙配置。</a:t>
            </a:r>
            <a:endParaRPr lang="en-US" altLang="zh-CN" dirty="0"/>
          </a:p>
          <a:p>
            <a:r>
              <a:rPr lang="zh-CN" altLang="en-US" dirty="0"/>
              <a:t>（</a:t>
            </a:r>
            <a:r>
              <a:rPr lang="en-US" altLang="zh-CN" dirty="0"/>
              <a:t>4</a:t>
            </a:r>
            <a:r>
              <a:rPr lang="zh-CN" altLang="en-US" dirty="0"/>
              <a:t>）定期更新补丁。</a:t>
            </a:r>
          </a:p>
        </p:txBody>
      </p:sp>
    </p:spTree>
    <p:extLst>
      <p:ext uri="{BB962C8B-B14F-4D97-AF65-F5344CB8AC3E}">
        <p14:creationId xmlns:p14="http://schemas.microsoft.com/office/powerpoint/2010/main" val="287559218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F80FA20-E21D-18C6-75B9-7FE23630ECD7}"/>
              </a:ext>
            </a:extLst>
          </p:cNvPr>
          <p:cNvSpPr>
            <a:spLocks noGrp="1"/>
          </p:cNvSpPr>
          <p:nvPr>
            <p:ph type="body" sz="quarter" idx="10"/>
          </p:nvPr>
        </p:nvSpPr>
        <p:spPr/>
        <p:txBody>
          <a:bodyPr/>
          <a:lstStyle/>
          <a:p>
            <a:r>
              <a:rPr lang="zh-CN" altLang="en-US" dirty="0"/>
              <a:t>感 谢 观 看</a:t>
            </a:r>
          </a:p>
        </p:txBody>
      </p:sp>
    </p:spTree>
    <p:extLst>
      <p:ext uri="{BB962C8B-B14F-4D97-AF65-F5344CB8AC3E}">
        <p14:creationId xmlns:p14="http://schemas.microsoft.com/office/powerpoint/2010/main" val="246482923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48FDC-0341-8107-048B-BD19EF5BC78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8B049DE-03BC-AB27-8B34-DF1496F8EDFA}"/>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DB9E8B7E-D43E-9A96-8B43-94C434D482D8}"/>
              </a:ext>
            </a:extLst>
          </p:cNvPr>
          <p:cNvSpPr>
            <a:spLocks noGrp="1"/>
          </p:cNvSpPr>
          <p:nvPr>
            <p:ph type="body" sz="quarter" idx="11"/>
          </p:nvPr>
        </p:nvSpPr>
        <p:spPr>
          <a:xfrm>
            <a:off x="193192" y="2546410"/>
            <a:ext cx="11635136" cy="2480294"/>
          </a:xfrm>
        </p:spPr>
        <p:txBody>
          <a:bodyPr/>
          <a:lstStyle/>
          <a:p>
            <a:r>
              <a:rPr lang="en-US" altLang="zh-CN" dirty="0"/>
              <a:t>2.3.1</a:t>
            </a:r>
            <a:r>
              <a:rPr lang="zh-CN" altLang="en-US" dirty="0"/>
              <a:t>　</a:t>
            </a:r>
            <a:r>
              <a:rPr lang="en-US" altLang="zh-CN" dirty="0"/>
              <a:t>E-R </a:t>
            </a:r>
            <a:r>
              <a:rPr lang="zh-CN" altLang="en-US" dirty="0"/>
              <a:t>模型到关系模型的转换</a:t>
            </a:r>
            <a:endParaRPr lang="en-US" altLang="zh-CN" dirty="0"/>
          </a:p>
          <a:p>
            <a:r>
              <a:rPr lang="en-US" altLang="zh-CN" dirty="0"/>
              <a:t>5. </a:t>
            </a:r>
            <a:r>
              <a:rPr lang="zh-CN" altLang="en-US" dirty="0"/>
              <a:t>多元联系到关系模型的转换</a:t>
            </a:r>
          </a:p>
          <a:p>
            <a:r>
              <a:rPr lang="zh-CN" altLang="en-US" dirty="0"/>
              <a:t>多元联系是指涉及两个以上实体之间的联系。在将其转换为关系模型时，需要创建一个单独的关系表，将所有涉及的实体的关键字作为该关系表的外部关键字，并添加适当的其他属性。</a:t>
            </a:r>
            <a:endParaRPr lang="en-US" altLang="zh-CN" dirty="0"/>
          </a:p>
        </p:txBody>
      </p:sp>
    </p:spTree>
    <p:extLst>
      <p:ext uri="{BB962C8B-B14F-4D97-AF65-F5344CB8AC3E}">
        <p14:creationId xmlns:p14="http://schemas.microsoft.com/office/powerpoint/2010/main" val="99831029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38C56F-D5C0-1F58-3161-4D162C94CAB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56BA4E5-0A4B-BFA8-DB0B-3D8426292A36}"/>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A8AA0DFB-211C-DBD5-BB24-4B111D1613D1}"/>
              </a:ext>
            </a:extLst>
          </p:cNvPr>
          <p:cNvSpPr>
            <a:spLocks noGrp="1"/>
          </p:cNvSpPr>
          <p:nvPr>
            <p:ph type="body" sz="quarter" idx="11"/>
          </p:nvPr>
        </p:nvSpPr>
        <p:spPr>
          <a:xfrm>
            <a:off x="193192" y="2790066"/>
            <a:ext cx="11635136" cy="1992981"/>
          </a:xfrm>
        </p:spPr>
        <p:txBody>
          <a:bodyPr/>
          <a:lstStyle/>
          <a:p>
            <a:r>
              <a:rPr lang="en-US" altLang="zh-CN" dirty="0"/>
              <a:t>2.3.1</a:t>
            </a:r>
            <a:r>
              <a:rPr lang="zh-CN" altLang="en-US" dirty="0"/>
              <a:t>　</a:t>
            </a:r>
            <a:r>
              <a:rPr lang="en-US" altLang="zh-CN" dirty="0"/>
              <a:t>E-R </a:t>
            </a:r>
            <a:r>
              <a:rPr lang="zh-CN" altLang="en-US" dirty="0"/>
              <a:t>模型到关系模型的转换</a:t>
            </a:r>
            <a:endParaRPr lang="en-US" altLang="zh-CN" dirty="0"/>
          </a:p>
          <a:p>
            <a:r>
              <a:rPr lang="en-US" altLang="zh-CN" dirty="0"/>
              <a:t>6. </a:t>
            </a:r>
            <a:r>
              <a:rPr lang="zh-CN" altLang="en-US" dirty="0"/>
              <a:t>自联系到关系模型的转换</a:t>
            </a:r>
          </a:p>
          <a:p>
            <a:r>
              <a:rPr lang="zh-CN" altLang="en-US" dirty="0"/>
              <a:t>自联系是指在同一个实体类中实体之间的联系。在进行关系模型的转换时，可以按照 </a:t>
            </a:r>
            <a:r>
              <a:rPr lang="en-US" altLang="zh-CN" dirty="0"/>
              <a:t>1∶1</a:t>
            </a:r>
            <a:r>
              <a:rPr lang="zh-CN" altLang="en-US" dirty="0"/>
              <a:t>、</a:t>
            </a:r>
            <a:r>
              <a:rPr lang="en-US" altLang="zh-CN" dirty="0"/>
              <a:t>1∶n </a:t>
            </a:r>
            <a:r>
              <a:rPr lang="zh-CN" altLang="en-US" dirty="0"/>
              <a:t>和 </a:t>
            </a:r>
            <a:r>
              <a:rPr lang="en-US" altLang="zh-CN" dirty="0" err="1"/>
              <a:t>m∶n</a:t>
            </a:r>
            <a:r>
              <a:rPr lang="en-US" altLang="zh-CN" dirty="0"/>
              <a:t> </a:t>
            </a:r>
            <a:r>
              <a:rPr lang="zh-CN" altLang="en-US" dirty="0"/>
              <a:t>这 </a:t>
            </a:r>
            <a:r>
              <a:rPr lang="en-US" altLang="zh-CN" dirty="0"/>
              <a:t>3 </a:t>
            </a:r>
            <a:r>
              <a:rPr lang="zh-CN" altLang="en-US" dirty="0"/>
              <a:t>种情况分别进行转换。</a:t>
            </a:r>
            <a:endParaRPr lang="en-US" altLang="zh-CN" dirty="0"/>
          </a:p>
        </p:txBody>
      </p:sp>
    </p:spTree>
    <p:extLst>
      <p:ext uri="{BB962C8B-B14F-4D97-AF65-F5344CB8AC3E}">
        <p14:creationId xmlns:p14="http://schemas.microsoft.com/office/powerpoint/2010/main" val="232037072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E58F5-BAAC-4FA0-E6A6-00422C192C4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D614ACC-5AF0-D0E4-FAA7-D3F65BF3A14E}"/>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0431E71D-93EE-FB04-7BA7-59BDA9406748}"/>
              </a:ext>
            </a:extLst>
          </p:cNvPr>
          <p:cNvSpPr>
            <a:spLocks noGrp="1"/>
          </p:cNvSpPr>
          <p:nvPr>
            <p:ph type="body" sz="quarter" idx="11"/>
          </p:nvPr>
        </p:nvSpPr>
        <p:spPr>
          <a:xfrm>
            <a:off x="193192" y="1571784"/>
            <a:ext cx="11635136" cy="4429546"/>
          </a:xfrm>
        </p:spPr>
        <p:txBody>
          <a:bodyPr/>
          <a:lstStyle/>
          <a:p>
            <a:r>
              <a:rPr lang="en-US" altLang="zh-CN" dirty="0"/>
              <a:t>2.3.2</a:t>
            </a:r>
            <a:r>
              <a:rPr lang="zh-CN" altLang="en-US" dirty="0"/>
              <a:t>　关系模式的规范化</a:t>
            </a:r>
            <a:endParaRPr lang="en-US" altLang="zh-CN" dirty="0"/>
          </a:p>
          <a:p>
            <a:r>
              <a:rPr lang="zh-CN" altLang="en-US" dirty="0"/>
              <a:t>关系模式的设计质量直接影响到数据库设计的成功与否。一个设计良好的关系模式不仅能够确保数据的完整性和一致性，还能提高数据库的性能和可维护性。然而，在实际应用中，初始设计的关系模式往往存在一些缺陷，这些问题可能会导致数据冗余、更新异常以及其他一系列问题。为了克服这些问题并优化数据库设计，需要对关系模式进行规范化。</a:t>
            </a:r>
          </a:p>
          <a:p>
            <a:r>
              <a:rPr lang="zh-CN" altLang="en-US" dirty="0"/>
              <a:t>规范化是指通过一系列规则（称为范式）逐步改进关系模式的过程，目的是消除数据冗余、减少数据更新异常，并确保数据模型结构清晰、逻辑一致。通过对数据模型进行适当的修改和调整，可以显著提升数据库应用系统的性能和可靠性。</a:t>
            </a:r>
            <a:endParaRPr lang="en-US" altLang="zh-CN" dirty="0"/>
          </a:p>
        </p:txBody>
      </p:sp>
    </p:spTree>
    <p:extLst>
      <p:ext uri="{BB962C8B-B14F-4D97-AF65-F5344CB8AC3E}">
        <p14:creationId xmlns:p14="http://schemas.microsoft.com/office/powerpoint/2010/main" val="218845053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97A66-AD30-4ECC-C143-0FDF763ED89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4CAF7A4-1174-3AB3-3CF4-1B65020DE8CE}"/>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CD8DCDCA-6259-F03B-9A43-971432754683}"/>
              </a:ext>
            </a:extLst>
          </p:cNvPr>
          <p:cNvSpPr>
            <a:spLocks noGrp="1"/>
          </p:cNvSpPr>
          <p:nvPr>
            <p:ph type="body" sz="quarter" idx="11"/>
          </p:nvPr>
        </p:nvSpPr>
        <p:spPr>
          <a:xfrm>
            <a:off x="193192" y="1084472"/>
            <a:ext cx="11635136" cy="5404172"/>
          </a:xfrm>
        </p:spPr>
        <p:txBody>
          <a:bodyPr/>
          <a:lstStyle/>
          <a:p>
            <a:r>
              <a:rPr lang="en-US" altLang="zh-CN" dirty="0"/>
              <a:t>2.3.2</a:t>
            </a:r>
            <a:r>
              <a:rPr lang="zh-CN" altLang="en-US" dirty="0"/>
              <a:t>　关系模式的规范化</a:t>
            </a:r>
            <a:endParaRPr lang="en-US" altLang="zh-CN" dirty="0"/>
          </a:p>
          <a:p>
            <a:r>
              <a:rPr lang="en-US" altLang="zh-CN" dirty="0"/>
              <a:t>1. </a:t>
            </a:r>
            <a:r>
              <a:rPr lang="zh-CN" altLang="en-US" dirty="0"/>
              <a:t>关系模式不合理造成的问题</a:t>
            </a:r>
            <a:endParaRPr lang="en-US" altLang="zh-CN" dirty="0"/>
          </a:p>
          <a:p>
            <a:r>
              <a:rPr lang="zh-CN" altLang="en-US" dirty="0"/>
              <a:t>一个未经规范化的原始关系模式可能会引发多种问题，这些问题包括：</a:t>
            </a:r>
            <a:endParaRPr lang="en-US" altLang="zh-CN" dirty="0"/>
          </a:p>
          <a:p>
            <a:pPr marL="1074738" indent="-342900">
              <a:buSzPct val="80000"/>
              <a:buFont typeface="Wingdings" panose="05000000000000000000" pitchFamily="2" charset="2"/>
              <a:buChar char="l"/>
            </a:pPr>
            <a:r>
              <a:rPr lang="zh-CN" altLang="en-US" dirty="0"/>
              <a:t>数据冗余：相同的数据在多个地方重复存储，增加了存储成本，并可能导致数据不一致。</a:t>
            </a:r>
            <a:endParaRPr lang="en-US" altLang="zh-CN" dirty="0"/>
          </a:p>
          <a:p>
            <a:pPr marL="1074738" indent="-342900">
              <a:buSzPct val="80000"/>
              <a:buFont typeface="Wingdings" panose="05000000000000000000" pitchFamily="2" charset="2"/>
              <a:buChar char="l"/>
            </a:pPr>
            <a:r>
              <a:rPr lang="zh-CN" altLang="en-US" dirty="0"/>
              <a:t>更新异常：当需要修改某些数据时，可能需要同时更新多个位置，否则会导致数据不一致或丢失信息。</a:t>
            </a:r>
            <a:endParaRPr lang="en-US" altLang="zh-CN" dirty="0"/>
          </a:p>
          <a:p>
            <a:pPr marL="1074738" indent="-342900">
              <a:buSzPct val="80000"/>
              <a:buFont typeface="Wingdings" panose="05000000000000000000" pitchFamily="2" charset="2"/>
              <a:buChar char="l"/>
            </a:pPr>
            <a:r>
              <a:rPr lang="zh-CN" altLang="en-US" dirty="0"/>
              <a:t>插入异常：由于依赖关系的存在，有时无法单独插入某些必要的数据。</a:t>
            </a:r>
            <a:endParaRPr lang="en-US" altLang="zh-CN" dirty="0"/>
          </a:p>
          <a:p>
            <a:pPr marL="1074738" indent="-342900">
              <a:buSzPct val="80000"/>
              <a:buFont typeface="Wingdings" panose="05000000000000000000" pitchFamily="2" charset="2"/>
              <a:buChar char="l"/>
            </a:pPr>
            <a:r>
              <a:rPr lang="zh-CN" altLang="en-US" dirty="0"/>
              <a:t>删除异常：删除某个实体的相关数据时，可能会意外地丢失其他重要信息。这些问题都会影响数据库的效率和数据的一致性，因此，进行关系模式的规范化是至关重要的。</a:t>
            </a:r>
            <a:endParaRPr lang="en-US" altLang="zh-CN" dirty="0"/>
          </a:p>
        </p:txBody>
      </p:sp>
    </p:spTree>
    <p:extLst>
      <p:ext uri="{BB962C8B-B14F-4D97-AF65-F5344CB8AC3E}">
        <p14:creationId xmlns:p14="http://schemas.microsoft.com/office/powerpoint/2010/main" val="279767531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2FDA3-593A-2302-AFD0-94F74FE57CF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3763815-492A-9D00-0060-89C65FCE584B}"/>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22CF659E-0365-4B6E-EB34-D954C3317B1A}"/>
              </a:ext>
            </a:extLst>
          </p:cNvPr>
          <p:cNvSpPr>
            <a:spLocks noGrp="1"/>
          </p:cNvSpPr>
          <p:nvPr>
            <p:ph type="body" sz="quarter" idx="11"/>
          </p:nvPr>
        </p:nvSpPr>
        <p:spPr>
          <a:xfrm>
            <a:off x="193192" y="840816"/>
            <a:ext cx="11635136" cy="5891485"/>
          </a:xfrm>
        </p:spPr>
        <p:txBody>
          <a:bodyPr/>
          <a:lstStyle/>
          <a:p>
            <a:r>
              <a:rPr lang="en-US" altLang="zh-CN" dirty="0"/>
              <a:t>2.3.2</a:t>
            </a:r>
            <a:r>
              <a:rPr lang="zh-CN" altLang="en-US" dirty="0"/>
              <a:t>　关系模式的规范化</a:t>
            </a:r>
            <a:endParaRPr lang="en-US" altLang="zh-CN" dirty="0"/>
          </a:p>
          <a:p>
            <a:r>
              <a:rPr lang="en-US" altLang="zh-CN" dirty="0"/>
              <a:t>2. </a:t>
            </a:r>
            <a:r>
              <a:rPr lang="zh-CN" altLang="en-US" dirty="0"/>
              <a:t>函数依赖</a:t>
            </a:r>
            <a:endParaRPr lang="en-US" altLang="zh-CN" dirty="0"/>
          </a:p>
          <a:p>
            <a:r>
              <a:rPr lang="zh-CN" altLang="en-US" dirty="0"/>
              <a:t>关系中属性之间的相互关系称为数据依赖，它是数据内在的性质，反映了现实世界属性间的相互联系。数据依赖包括函数依赖、多值依赖和连接依赖 </a:t>
            </a:r>
            <a:r>
              <a:rPr lang="en-US" altLang="zh-CN" dirty="0"/>
              <a:t>3 </a:t>
            </a:r>
            <a:r>
              <a:rPr lang="zh-CN" altLang="en-US" dirty="0"/>
              <a:t>种类型。其中，函数依赖是指一个或多个属性的值决定了另一个属性的值，多值依赖是指一个或多个属性的值决定了另一个或多个属性的值，连接依赖则是指通过连接两个或多个关系来确定一个或多个属性的值。</a:t>
            </a:r>
          </a:p>
          <a:p>
            <a:r>
              <a:rPr lang="zh-CN" altLang="en-US" dirty="0"/>
              <a:t>在数据依赖中，函数依赖是一种基本且重要的依赖类型。对于函数依赖来说，如果给定一个属性的值，就可以唯一地确定另一个属性的值。例如，知道一名学生的学号，就可以唯一地确定该学生所在的系别，这种关系称为系别函数依赖于学号。这种唯一性不仅仅是指一个记录，而是对于所有记录都成立。函数依赖在关系型数据库中非常重要，可以帮助设计和优化关系模式，保证数据的完整性和一致性。</a:t>
            </a:r>
            <a:endParaRPr lang="en-US" altLang="zh-CN" dirty="0"/>
          </a:p>
        </p:txBody>
      </p:sp>
    </p:spTree>
    <p:extLst>
      <p:ext uri="{BB962C8B-B14F-4D97-AF65-F5344CB8AC3E}">
        <p14:creationId xmlns:p14="http://schemas.microsoft.com/office/powerpoint/2010/main" val="150014091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0C87D-C23F-080C-C0EF-977CF14C3C8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7164DE3-DEDB-36C4-CCD8-3BEF5125A81F}"/>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80A0AD1F-D3F5-75CB-12DA-47112F924C60}"/>
              </a:ext>
            </a:extLst>
          </p:cNvPr>
          <p:cNvSpPr>
            <a:spLocks noGrp="1"/>
          </p:cNvSpPr>
          <p:nvPr>
            <p:ph type="body" sz="quarter" idx="11"/>
          </p:nvPr>
        </p:nvSpPr>
        <p:spPr>
          <a:xfrm>
            <a:off x="193192" y="2059100"/>
            <a:ext cx="11635136" cy="3454920"/>
          </a:xfrm>
        </p:spPr>
        <p:txBody>
          <a:bodyPr/>
          <a:lstStyle/>
          <a:p>
            <a:r>
              <a:rPr lang="en-US" altLang="zh-CN" dirty="0"/>
              <a:t>2.3.2</a:t>
            </a:r>
            <a:r>
              <a:rPr lang="zh-CN" altLang="en-US" dirty="0"/>
              <a:t>　关系模式的规范化</a:t>
            </a:r>
            <a:endParaRPr lang="en-US" altLang="zh-CN" dirty="0"/>
          </a:p>
          <a:p>
            <a:r>
              <a:rPr lang="en-US" altLang="zh-CN" dirty="0"/>
              <a:t>2. </a:t>
            </a:r>
            <a:r>
              <a:rPr lang="zh-CN" altLang="en-US" dirty="0"/>
              <a:t>函数依赖</a:t>
            </a:r>
            <a:endParaRPr lang="en-US" altLang="zh-CN" dirty="0"/>
          </a:p>
          <a:p>
            <a:r>
              <a:rPr lang="zh-CN" altLang="en-US" dirty="0"/>
              <a:t>（</a:t>
            </a:r>
            <a:r>
              <a:rPr lang="en-US" altLang="zh-CN" dirty="0"/>
              <a:t>1</a:t>
            </a:r>
            <a:r>
              <a:rPr lang="zh-CN" altLang="en-US" dirty="0"/>
              <a:t>）第一范式。</a:t>
            </a:r>
            <a:endParaRPr lang="en-US" altLang="zh-CN" dirty="0"/>
          </a:p>
          <a:p>
            <a:r>
              <a:rPr lang="zh-CN" altLang="en-US" dirty="0"/>
              <a:t>（</a:t>
            </a:r>
            <a:r>
              <a:rPr lang="en-US" altLang="zh-CN" dirty="0"/>
              <a:t>2</a:t>
            </a:r>
            <a:r>
              <a:rPr lang="zh-CN" altLang="en-US" dirty="0"/>
              <a:t>）第二范式。</a:t>
            </a:r>
            <a:endParaRPr lang="en-US" altLang="zh-CN" dirty="0"/>
          </a:p>
          <a:p>
            <a:r>
              <a:rPr lang="zh-CN" altLang="en-US" dirty="0"/>
              <a:t>（</a:t>
            </a:r>
            <a:r>
              <a:rPr lang="en-US" altLang="zh-CN" dirty="0"/>
              <a:t>3</a:t>
            </a:r>
            <a:r>
              <a:rPr lang="zh-CN" altLang="en-US" dirty="0"/>
              <a:t>）第三范式。</a:t>
            </a:r>
            <a:endParaRPr lang="en-US" altLang="zh-CN" dirty="0"/>
          </a:p>
          <a:p>
            <a:r>
              <a:rPr lang="zh-CN" altLang="en-US" dirty="0"/>
              <a:t>（</a:t>
            </a:r>
            <a:r>
              <a:rPr lang="en-US" altLang="zh-CN" dirty="0"/>
              <a:t>4</a:t>
            </a:r>
            <a:r>
              <a:rPr lang="zh-CN" altLang="en-US" dirty="0"/>
              <a:t>）</a:t>
            </a:r>
            <a:r>
              <a:rPr lang="en-US" altLang="zh-CN" dirty="0"/>
              <a:t>BCNF </a:t>
            </a:r>
            <a:r>
              <a:rPr lang="zh-CN" altLang="en-US" dirty="0"/>
              <a:t>范式。</a:t>
            </a:r>
            <a:endParaRPr lang="en-US" altLang="zh-CN" dirty="0"/>
          </a:p>
          <a:p>
            <a:r>
              <a:rPr lang="zh-CN" altLang="en-US" dirty="0"/>
              <a:t>（</a:t>
            </a:r>
            <a:r>
              <a:rPr lang="en-US" altLang="zh-CN" dirty="0"/>
              <a:t>5</a:t>
            </a:r>
            <a:r>
              <a:rPr lang="zh-CN" altLang="en-US" dirty="0"/>
              <a:t>）第四范式和第五范式。</a:t>
            </a:r>
            <a:endParaRPr lang="en-US" altLang="zh-CN" dirty="0"/>
          </a:p>
        </p:txBody>
      </p:sp>
    </p:spTree>
    <p:extLst>
      <p:ext uri="{BB962C8B-B14F-4D97-AF65-F5344CB8AC3E}">
        <p14:creationId xmlns:p14="http://schemas.microsoft.com/office/powerpoint/2010/main" val="360781528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58015D-9AB8-46A5-D53A-D5E5021BBD5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D15CEB4-7D37-7358-2FC5-C315678415B4}"/>
              </a:ext>
            </a:extLst>
          </p:cNvPr>
          <p:cNvSpPr>
            <a:spLocks noGrp="1"/>
          </p:cNvSpPr>
          <p:nvPr>
            <p:ph type="body" sz="quarter" idx="10"/>
          </p:nvPr>
        </p:nvSpPr>
        <p:spPr/>
        <p:txBody>
          <a:bodyPr/>
          <a:lstStyle/>
          <a:p>
            <a:r>
              <a:rPr lang="en-US" altLang="zh-CN" dirty="0"/>
              <a:t>2.3 </a:t>
            </a:r>
            <a:r>
              <a:rPr lang="zh-CN" altLang="en-US" dirty="0"/>
              <a:t>逻辑设计</a:t>
            </a:r>
            <a:endParaRPr lang="en-US" altLang="zh-CN" dirty="0"/>
          </a:p>
        </p:txBody>
      </p:sp>
      <p:sp>
        <p:nvSpPr>
          <p:cNvPr id="5" name="文本占位符 4">
            <a:extLst>
              <a:ext uri="{FF2B5EF4-FFF2-40B4-BE49-F238E27FC236}">
                <a16:creationId xmlns:a16="http://schemas.microsoft.com/office/drawing/2014/main" id="{C8F38E16-0C92-2EF5-F1BA-D0332187A062}"/>
              </a:ext>
            </a:extLst>
          </p:cNvPr>
          <p:cNvSpPr>
            <a:spLocks noGrp="1"/>
          </p:cNvSpPr>
          <p:nvPr>
            <p:ph type="body" sz="quarter" idx="11"/>
          </p:nvPr>
        </p:nvSpPr>
        <p:spPr>
          <a:xfrm>
            <a:off x="193192" y="2302757"/>
            <a:ext cx="11635136" cy="2967607"/>
          </a:xfrm>
        </p:spPr>
        <p:txBody>
          <a:bodyPr/>
          <a:lstStyle/>
          <a:p>
            <a:r>
              <a:rPr lang="en-US" altLang="zh-CN" dirty="0"/>
              <a:t>2.3.3</a:t>
            </a:r>
            <a:r>
              <a:rPr lang="zh-CN" altLang="en-US" dirty="0"/>
              <a:t>　关系模式的评价与改进</a:t>
            </a:r>
            <a:endParaRPr lang="en-US" altLang="zh-CN" dirty="0"/>
          </a:p>
          <a:p>
            <a:r>
              <a:rPr lang="zh-CN" altLang="en-US" dirty="0"/>
              <a:t>数据库设计的最终目标是满足应用需求。为了提高数据库应用系统的性能，需要对关系模式进行设计、规范化、评价和改进。关系模式的评价和改进包括功能评价和性能评价，通过检查规范化后的关系模式集是否符合用户的所有功能要求，并估计实际性能，可以确定需要加以改进的部分，经过多次的关系模式评价和改进，最终得以确定最优的关系模式。</a:t>
            </a:r>
            <a:endParaRPr lang="en-US" altLang="zh-CN" dirty="0"/>
          </a:p>
        </p:txBody>
      </p:sp>
    </p:spTree>
    <p:extLst>
      <p:ext uri="{BB962C8B-B14F-4D97-AF65-F5344CB8AC3E}">
        <p14:creationId xmlns:p14="http://schemas.microsoft.com/office/powerpoint/2010/main" val="3965880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8D0FE-4B57-CB02-D3F1-C88B145979D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05B279E-27CC-C599-07CF-F86FE933D1FE}"/>
              </a:ext>
            </a:extLst>
          </p:cNvPr>
          <p:cNvSpPr>
            <a:spLocks noGrp="1"/>
          </p:cNvSpPr>
          <p:nvPr>
            <p:ph type="body" sz="quarter" idx="10"/>
          </p:nvPr>
        </p:nvSpPr>
        <p:spPr/>
        <p:txBody>
          <a:bodyPr/>
          <a:lstStyle/>
          <a:p>
            <a:r>
              <a:rPr lang="en-US" altLang="zh-CN" dirty="0"/>
              <a:t>2.4 </a:t>
            </a:r>
            <a:r>
              <a:rPr lang="zh-CN" altLang="en-US" dirty="0"/>
              <a:t>物理设计</a:t>
            </a:r>
            <a:endParaRPr lang="en-US" altLang="zh-CN" dirty="0"/>
          </a:p>
        </p:txBody>
      </p:sp>
      <p:sp>
        <p:nvSpPr>
          <p:cNvPr id="5" name="文本占位符 4">
            <a:extLst>
              <a:ext uri="{FF2B5EF4-FFF2-40B4-BE49-F238E27FC236}">
                <a16:creationId xmlns:a16="http://schemas.microsoft.com/office/drawing/2014/main" id="{631FB321-F717-4740-7DF3-BBD933E42DD8}"/>
              </a:ext>
            </a:extLst>
          </p:cNvPr>
          <p:cNvSpPr>
            <a:spLocks noGrp="1"/>
          </p:cNvSpPr>
          <p:nvPr>
            <p:ph type="body" sz="quarter" idx="11"/>
          </p:nvPr>
        </p:nvSpPr>
        <p:spPr>
          <a:xfrm>
            <a:off x="193192" y="2059103"/>
            <a:ext cx="11635136" cy="3454920"/>
          </a:xfrm>
        </p:spPr>
        <p:txBody>
          <a:bodyPr/>
          <a:lstStyle/>
          <a:p>
            <a:r>
              <a:rPr lang="en-US" altLang="zh-CN" dirty="0"/>
              <a:t>2.4.1</a:t>
            </a:r>
            <a:r>
              <a:rPr lang="zh-CN" altLang="en-US" dirty="0"/>
              <a:t>　物理设计的任务</a:t>
            </a:r>
            <a:endParaRPr lang="en-US" altLang="zh-CN" dirty="0"/>
          </a:p>
          <a:p>
            <a:r>
              <a:rPr lang="en-US" altLang="zh-CN" dirty="0"/>
              <a:t>1. </a:t>
            </a:r>
            <a:r>
              <a:rPr lang="zh-CN" altLang="en-US" dirty="0"/>
              <a:t>确定数据的存储方式</a:t>
            </a:r>
            <a:endParaRPr lang="en-US" altLang="zh-CN" dirty="0"/>
          </a:p>
          <a:p>
            <a:r>
              <a:rPr lang="zh-CN" altLang="en-US" dirty="0"/>
              <a:t>数据的存储方式包括顺序存储、链式存储、索引存储和哈希存储等。</a:t>
            </a:r>
            <a:endParaRPr lang="en-US" altLang="zh-CN" dirty="0"/>
          </a:p>
          <a:p>
            <a:r>
              <a:rPr lang="zh-CN" altLang="en-US" dirty="0"/>
              <a:t>（</a:t>
            </a:r>
            <a:r>
              <a:rPr lang="en-US" altLang="zh-CN" dirty="0"/>
              <a:t>1</a:t>
            </a:r>
            <a:r>
              <a:rPr lang="zh-CN" altLang="en-US" dirty="0"/>
              <a:t>）顺序存储。</a:t>
            </a:r>
            <a:endParaRPr lang="en-US" altLang="zh-CN" dirty="0"/>
          </a:p>
          <a:p>
            <a:r>
              <a:rPr lang="zh-CN" altLang="en-US" dirty="0"/>
              <a:t>（</a:t>
            </a:r>
            <a:r>
              <a:rPr lang="en-US" altLang="zh-CN" dirty="0"/>
              <a:t>2</a:t>
            </a:r>
            <a:r>
              <a:rPr lang="zh-CN" altLang="en-US" dirty="0"/>
              <a:t>）链式存储。</a:t>
            </a:r>
            <a:endParaRPr lang="en-US" altLang="zh-CN" dirty="0"/>
          </a:p>
          <a:p>
            <a:r>
              <a:rPr lang="zh-CN" altLang="en-US" dirty="0"/>
              <a:t>（</a:t>
            </a:r>
            <a:r>
              <a:rPr lang="en-US" altLang="zh-CN" dirty="0"/>
              <a:t>3</a:t>
            </a:r>
            <a:r>
              <a:rPr lang="zh-CN" altLang="en-US" dirty="0"/>
              <a:t>）索引存储。</a:t>
            </a:r>
            <a:endParaRPr lang="en-US" altLang="zh-CN" dirty="0"/>
          </a:p>
          <a:p>
            <a:r>
              <a:rPr lang="zh-CN" altLang="en-US" dirty="0"/>
              <a:t>（</a:t>
            </a:r>
            <a:r>
              <a:rPr lang="en-US" altLang="zh-CN" dirty="0"/>
              <a:t>4</a:t>
            </a:r>
            <a:r>
              <a:rPr lang="zh-CN" altLang="en-US" dirty="0"/>
              <a:t>）哈希存储。</a:t>
            </a:r>
            <a:endParaRPr lang="en-US" altLang="zh-CN" dirty="0"/>
          </a:p>
        </p:txBody>
      </p:sp>
    </p:spTree>
    <p:extLst>
      <p:ext uri="{BB962C8B-B14F-4D97-AF65-F5344CB8AC3E}">
        <p14:creationId xmlns:p14="http://schemas.microsoft.com/office/powerpoint/2010/main" val="198088029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CB704-8A35-7246-4781-FF3BC731696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978FDD3-4381-1DC7-7CA0-FFDD72F946FB}"/>
              </a:ext>
            </a:extLst>
          </p:cNvPr>
          <p:cNvSpPr>
            <a:spLocks noGrp="1"/>
          </p:cNvSpPr>
          <p:nvPr>
            <p:ph type="body" sz="quarter" idx="10"/>
          </p:nvPr>
        </p:nvSpPr>
        <p:spPr/>
        <p:txBody>
          <a:bodyPr/>
          <a:lstStyle/>
          <a:p>
            <a:r>
              <a:rPr lang="en-US" altLang="zh-CN" dirty="0"/>
              <a:t>1.1 </a:t>
            </a:r>
            <a:r>
              <a:rPr lang="zh-CN" altLang="en-US" dirty="0"/>
              <a:t>数据库系统</a:t>
            </a:r>
          </a:p>
        </p:txBody>
      </p:sp>
      <p:sp>
        <p:nvSpPr>
          <p:cNvPr id="5" name="文本占位符 4">
            <a:extLst>
              <a:ext uri="{FF2B5EF4-FFF2-40B4-BE49-F238E27FC236}">
                <a16:creationId xmlns:a16="http://schemas.microsoft.com/office/drawing/2014/main" id="{8B148F3D-5C05-47A8-82CE-B4F2B86F018E}"/>
              </a:ext>
            </a:extLst>
          </p:cNvPr>
          <p:cNvSpPr>
            <a:spLocks noGrp="1"/>
          </p:cNvSpPr>
          <p:nvPr>
            <p:ph type="body" sz="quarter" idx="11"/>
          </p:nvPr>
        </p:nvSpPr>
        <p:spPr>
          <a:xfrm>
            <a:off x="193192" y="1815439"/>
            <a:ext cx="11635136" cy="3942233"/>
          </a:xfrm>
        </p:spPr>
        <p:txBody>
          <a:bodyPr/>
          <a:lstStyle/>
          <a:p>
            <a:r>
              <a:rPr lang="en-US" altLang="zh-CN" dirty="0"/>
              <a:t>1.1.1</a:t>
            </a:r>
            <a:r>
              <a:rPr lang="zh-CN" altLang="en-US" dirty="0"/>
              <a:t>　信息、数据和数据库</a:t>
            </a:r>
            <a:endParaRPr lang="en-US" altLang="zh-CN" dirty="0"/>
          </a:p>
          <a:p>
            <a:r>
              <a:rPr lang="zh-CN" altLang="en-US" dirty="0"/>
              <a:t>数据库（</a:t>
            </a:r>
            <a:r>
              <a:rPr lang="en-US" altLang="zh-CN" dirty="0"/>
              <a:t>database, DB</a:t>
            </a:r>
            <a:r>
              <a:rPr lang="zh-CN" altLang="en-US" dirty="0"/>
              <a:t>）是长期存放在计算机内、有组织的、可共享的数据集合。数据库中的数据是按照一定的数据模型进行组织、描述和储存的，具有较小的冗余度、较高的数据独立性和易扩展性，并可为各种用户所共享，可以形象地将数据库理解为存储数据的仓库。当人们在社交媒体上分享动态信息时，体现动态信息的数据实际上被储存在数据库中；当人们在购物网站上搜索商品时，网站界面展现出来的商品列表其实就是人们在数据库中查询的结果。数据库就像一座图书馆，将各种数据保存起来，便于人们根据需求进行查询和检索。</a:t>
            </a:r>
          </a:p>
        </p:txBody>
      </p:sp>
    </p:spTree>
    <p:extLst>
      <p:ext uri="{BB962C8B-B14F-4D97-AF65-F5344CB8AC3E}">
        <p14:creationId xmlns:p14="http://schemas.microsoft.com/office/powerpoint/2010/main" val="258049554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8EDD0-9278-EC0F-AA4A-F72EBBE6264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AB2D855-C6D1-DF67-D24F-DD1466CE64C1}"/>
              </a:ext>
            </a:extLst>
          </p:cNvPr>
          <p:cNvSpPr>
            <a:spLocks noGrp="1"/>
          </p:cNvSpPr>
          <p:nvPr>
            <p:ph type="body" sz="quarter" idx="10"/>
          </p:nvPr>
        </p:nvSpPr>
        <p:spPr/>
        <p:txBody>
          <a:bodyPr/>
          <a:lstStyle/>
          <a:p>
            <a:r>
              <a:rPr lang="en-US" altLang="zh-CN" dirty="0"/>
              <a:t>2.4 </a:t>
            </a:r>
            <a:r>
              <a:rPr lang="zh-CN" altLang="en-US" dirty="0"/>
              <a:t>物理设计</a:t>
            </a:r>
            <a:endParaRPr lang="en-US" altLang="zh-CN" dirty="0"/>
          </a:p>
        </p:txBody>
      </p:sp>
      <p:sp>
        <p:nvSpPr>
          <p:cNvPr id="5" name="文本占位符 4">
            <a:extLst>
              <a:ext uri="{FF2B5EF4-FFF2-40B4-BE49-F238E27FC236}">
                <a16:creationId xmlns:a16="http://schemas.microsoft.com/office/drawing/2014/main" id="{38287B8A-91A1-2B9E-0487-682002BA6DAC}"/>
              </a:ext>
            </a:extLst>
          </p:cNvPr>
          <p:cNvSpPr>
            <a:spLocks noGrp="1"/>
          </p:cNvSpPr>
          <p:nvPr>
            <p:ph type="body" sz="quarter" idx="11"/>
          </p:nvPr>
        </p:nvSpPr>
        <p:spPr>
          <a:xfrm>
            <a:off x="193192" y="2546417"/>
            <a:ext cx="11635136" cy="2480294"/>
          </a:xfrm>
        </p:spPr>
        <p:txBody>
          <a:bodyPr/>
          <a:lstStyle/>
          <a:p>
            <a:r>
              <a:rPr lang="en-US" altLang="zh-CN" dirty="0"/>
              <a:t>2.4.1</a:t>
            </a:r>
            <a:r>
              <a:rPr lang="zh-CN" altLang="en-US" dirty="0"/>
              <a:t>　物理设计的任务</a:t>
            </a:r>
            <a:endParaRPr lang="en-US" altLang="zh-CN" dirty="0"/>
          </a:p>
          <a:p>
            <a:r>
              <a:rPr lang="en-US" altLang="zh-CN" dirty="0"/>
              <a:t>2. </a:t>
            </a:r>
            <a:r>
              <a:rPr lang="zh-CN" altLang="en-US" dirty="0"/>
              <a:t>确定数据的存储结构</a:t>
            </a:r>
            <a:endParaRPr lang="en-US" altLang="zh-CN" dirty="0"/>
          </a:p>
          <a:p>
            <a:r>
              <a:rPr lang="zh-CN" altLang="en-US" dirty="0"/>
              <a:t>数据的存储结构包括关系型存储结构和层次型存储结构等。</a:t>
            </a:r>
            <a:endParaRPr lang="en-US" altLang="zh-CN" dirty="0"/>
          </a:p>
          <a:p>
            <a:r>
              <a:rPr lang="zh-CN" altLang="en-US" dirty="0"/>
              <a:t>（</a:t>
            </a:r>
            <a:r>
              <a:rPr lang="en-US" altLang="zh-CN" dirty="0"/>
              <a:t>1</a:t>
            </a:r>
            <a:r>
              <a:rPr lang="zh-CN" altLang="en-US" dirty="0"/>
              <a:t>）关系型存储结构。</a:t>
            </a:r>
            <a:endParaRPr lang="en-US" altLang="zh-CN" dirty="0"/>
          </a:p>
          <a:p>
            <a:r>
              <a:rPr lang="zh-CN" altLang="en-US" dirty="0"/>
              <a:t>（</a:t>
            </a:r>
            <a:r>
              <a:rPr lang="en-US" altLang="zh-CN" dirty="0"/>
              <a:t>2</a:t>
            </a:r>
            <a:r>
              <a:rPr lang="zh-CN" altLang="en-US" dirty="0"/>
              <a:t>）层次型存储结构。</a:t>
            </a:r>
            <a:endParaRPr lang="en-US" altLang="zh-CN" dirty="0"/>
          </a:p>
        </p:txBody>
      </p:sp>
    </p:spTree>
    <p:extLst>
      <p:ext uri="{BB962C8B-B14F-4D97-AF65-F5344CB8AC3E}">
        <p14:creationId xmlns:p14="http://schemas.microsoft.com/office/powerpoint/2010/main" val="130141298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C5494-F41D-4F80-B3F7-7C79B3239FF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28FED4A-51FF-1273-FC93-5228AB028123}"/>
              </a:ext>
            </a:extLst>
          </p:cNvPr>
          <p:cNvSpPr>
            <a:spLocks noGrp="1"/>
          </p:cNvSpPr>
          <p:nvPr>
            <p:ph type="body" sz="quarter" idx="10"/>
          </p:nvPr>
        </p:nvSpPr>
        <p:spPr/>
        <p:txBody>
          <a:bodyPr/>
          <a:lstStyle/>
          <a:p>
            <a:r>
              <a:rPr lang="en-US" altLang="zh-CN" dirty="0"/>
              <a:t>2.4 </a:t>
            </a:r>
            <a:r>
              <a:rPr lang="zh-CN" altLang="en-US" dirty="0"/>
              <a:t>物理设计</a:t>
            </a:r>
            <a:endParaRPr lang="en-US" altLang="zh-CN" dirty="0"/>
          </a:p>
        </p:txBody>
      </p:sp>
      <p:sp>
        <p:nvSpPr>
          <p:cNvPr id="5" name="文本占位符 4">
            <a:extLst>
              <a:ext uri="{FF2B5EF4-FFF2-40B4-BE49-F238E27FC236}">
                <a16:creationId xmlns:a16="http://schemas.microsoft.com/office/drawing/2014/main" id="{1F88558E-CFA7-60C5-E115-C98FF4129BBD}"/>
              </a:ext>
            </a:extLst>
          </p:cNvPr>
          <p:cNvSpPr>
            <a:spLocks noGrp="1"/>
          </p:cNvSpPr>
          <p:nvPr>
            <p:ph type="body" sz="quarter" idx="11"/>
          </p:nvPr>
        </p:nvSpPr>
        <p:spPr>
          <a:xfrm>
            <a:off x="193192" y="2546418"/>
            <a:ext cx="11635136" cy="2480294"/>
          </a:xfrm>
        </p:spPr>
        <p:txBody>
          <a:bodyPr/>
          <a:lstStyle/>
          <a:p>
            <a:r>
              <a:rPr lang="en-US" altLang="zh-CN" dirty="0"/>
              <a:t>2.4.1</a:t>
            </a:r>
            <a:r>
              <a:rPr lang="zh-CN" altLang="en-US" dirty="0"/>
              <a:t>　物理设计的任务</a:t>
            </a:r>
            <a:endParaRPr lang="en-US" altLang="zh-CN" dirty="0"/>
          </a:p>
          <a:p>
            <a:r>
              <a:rPr lang="en-US" altLang="zh-CN" dirty="0"/>
              <a:t>3. </a:t>
            </a:r>
            <a:r>
              <a:rPr lang="zh-CN" altLang="en-US" dirty="0"/>
              <a:t>确定数据的存储位置</a:t>
            </a:r>
            <a:endParaRPr lang="en-US" altLang="zh-CN" dirty="0"/>
          </a:p>
          <a:p>
            <a:r>
              <a:rPr lang="zh-CN" altLang="en-US" dirty="0"/>
              <a:t>数据的存储位置包括本地存储和分布式存储。</a:t>
            </a:r>
            <a:endParaRPr lang="en-US" altLang="zh-CN" dirty="0"/>
          </a:p>
          <a:p>
            <a:r>
              <a:rPr lang="zh-CN" altLang="en-US" dirty="0"/>
              <a:t>（</a:t>
            </a:r>
            <a:r>
              <a:rPr lang="en-US" altLang="zh-CN" dirty="0"/>
              <a:t>1</a:t>
            </a:r>
            <a:r>
              <a:rPr lang="zh-CN" altLang="en-US" dirty="0"/>
              <a:t>）本地存储。</a:t>
            </a:r>
            <a:endParaRPr lang="en-US" altLang="zh-CN" dirty="0"/>
          </a:p>
          <a:p>
            <a:r>
              <a:rPr lang="zh-CN" altLang="en-US" dirty="0"/>
              <a:t>（</a:t>
            </a:r>
            <a:r>
              <a:rPr lang="en-US" altLang="zh-CN" dirty="0"/>
              <a:t>2</a:t>
            </a:r>
            <a:r>
              <a:rPr lang="zh-CN" altLang="en-US" dirty="0"/>
              <a:t>）分布式存储。</a:t>
            </a:r>
            <a:endParaRPr lang="en-US" altLang="zh-CN" dirty="0"/>
          </a:p>
        </p:txBody>
      </p:sp>
    </p:spTree>
    <p:extLst>
      <p:ext uri="{BB962C8B-B14F-4D97-AF65-F5344CB8AC3E}">
        <p14:creationId xmlns:p14="http://schemas.microsoft.com/office/powerpoint/2010/main" val="426506130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D6E92-EDA4-B16B-401F-4FDF870631F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EDE4794-7F1C-B26C-7674-ACAECAECD234}"/>
              </a:ext>
            </a:extLst>
          </p:cNvPr>
          <p:cNvSpPr>
            <a:spLocks noGrp="1"/>
          </p:cNvSpPr>
          <p:nvPr>
            <p:ph type="body" sz="quarter" idx="10"/>
          </p:nvPr>
        </p:nvSpPr>
        <p:spPr/>
        <p:txBody>
          <a:bodyPr/>
          <a:lstStyle/>
          <a:p>
            <a:r>
              <a:rPr lang="en-US" altLang="zh-CN" dirty="0"/>
              <a:t>2.4 </a:t>
            </a:r>
            <a:r>
              <a:rPr lang="zh-CN" altLang="en-US" dirty="0"/>
              <a:t>物理设计</a:t>
            </a:r>
            <a:endParaRPr lang="en-US" altLang="zh-CN" dirty="0"/>
          </a:p>
        </p:txBody>
      </p:sp>
      <p:sp>
        <p:nvSpPr>
          <p:cNvPr id="5" name="文本占位符 4">
            <a:extLst>
              <a:ext uri="{FF2B5EF4-FFF2-40B4-BE49-F238E27FC236}">
                <a16:creationId xmlns:a16="http://schemas.microsoft.com/office/drawing/2014/main" id="{817C0DA3-84BB-4B76-B901-FF8BC0BBEDA8}"/>
              </a:ext>
            </a:extLst>
          </p:cNvPr>
          <p:cNvSpPr>
            <a:spLocks noGrp="1"/>
          </p:cNvSpPr>
          <p:nvPr>
            <p:ph type="body" sz="quarter" idx="11"/>
          </p:nvPr>
        </p:nvSpPr>
        <p:spPr>
          <a:xfrm>
            <a:off x="193192" y="1571794"/>
            <a:ext cx="11635136" cy="4429546"/>
          </a:xfrm>
        </p:spPr>
        <p:txBody>
          <a:bodyPr/>
          <a:lstStyle/>
          <a:p>
            <a:r>
              <a:rPr lang="en-US" altLang="zh-CN" dirty="0"/>
              <a:t>2.4.1</a:t>
            </a:r>
            <a:r>
              <a:rPr lang="zh-CN" altLang="en-US" dirty="0"/>
              <a:t>　物理设计的任务</a:t>
            </a:r>
            <a:endParaRPr lang="en-US" altLang="zh-CN" dirty="0"/>
          </a:p>
          <a:p>
            <a:r>
              <a:rPr lang="en-US" altLang="zh-CN" dirty="0"/>
              <a:t>4. </a:t>
            </a:r>
            <a:r>
              <a:rPr lang="zh-CN" altLang="en-US" dirty="0"/>
              <a:t>确定数据的备份和恢复策略</a:t>
            </a:r>
          </a:p>
          <a:p>
            <a:r>
              <a:rPr lang="zh-CN" altLang="en-US" dirty="0"/>
              <a:t>数据备份和恢复策略是数据管理中非常重要的一部分，它们可以帮助企业或个人保护数据免受意外损坏、灾难性故障或人为错误的影响。以下是数据备份和恢复策略的一些重要方面。</a:t>
            </a:r>
            <a:endParaRPr lang="en-US" altLang="zh-CN" dirty="0"/>
          </a:p>
          <a:p>
            <a:r>
              <a:rPr lang="zh-CN" altLang="en-US" dirty="0"/>
              <a:t>（</a:t>
            </a:r>
            <a:r>
              <a:rPr lang="en-US" altLang="zh-CN" dirty="0"/>
              <a:t>1</a:t>
            </a:r>
            <a:r>
              <a:rPr lang="zh-CN" altLang="en-US" dirty="0"/>
              <a:t>）数据备份频率。</a:t>
            </a:r>
            <a:endParaRPr lang="en-US" altLang="zh-CN" dirty="0"/>
          </a:p>
          <a:p>
            <a:r>
              <a:rPr lang="zh-CN" altLang="en-US" dirty="0"/>
              <a:t>（</a:t>
            </a:r>
            <a:r>
              <a:rPr lang="en-US" altLang="zh-CN" dirty="0"/>
              <a:t>2</a:t>
            </a:r>
            <a:r>
              <a:rPr lang="zh-CN" altLang="en-US" dirty="0"/>
              <a:t>）数据备份方式。</a:t>
            </a:r>
            <a:endParaRPr lang="en-US" altLang="zh-CN" dirty="0"/>
          </a:p>
          <a:p>
            <a:r>
              <a:rPr lang="zh-CN" altLang="en-US" dirty="0"/>
              <a:t>（</a:t>
            </a:r>
            <a:r>
              <a:rPr lang="en-US" altLang="zh-CN" dirty="0"/>
              <a:t>3</a:t>
            </a:r>
            <a:r>
              <a:rPr lang="zh-CN" altLang="en-US" dirty="0"/>
              <a:t>）数据恢复方法。</a:t>
            </a:r>
            <a:endParaRPr lang="en-US" altLang="zh-CN" dirty="0"/>
          </a:p>
          <a:p>
            <a:r>
              <a:rPr lang="zh-CN" altLang="en-US" dirty="0"/>
              <a:t>（</a:t>
            </a:r>
            <a:r>
              <a:rPr lang="en-US" altLang="zh-CN" dirty="0"/>
              <a:t>4</a:t>
            </a:r>
            <a:r>
              <a:rPr lang="zh-CN" altLang="en-US" dirty="0"/>
              <a:t>）数据备份的存储位置。</a:t>
            </a:r>
            <a:endParaRPr lang="en-US" altLang="zh-CN" dirty="0"/>
          </a:p>
        </p:txBody>
      </p:sp>
    </p:spTree>
    <p:extLst>
      <p:ext uri="{BB962C8B-B14F-4D97-AF65-F5344CB8AC3E}">
        <p14:creationId xmlns:p14="http://schemas.microsoft.com/office/powerpoint/2010/main" val="413737054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DAF2E-E099-9394-84C4-2DE53328426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5ED88F8-4360-E001-81D3-CAAF0E5F5C9A}"/>
              </a:ext>
            </a:extLst>
          </p:cNvPr>
          <p:cNvSpPr>
            <a:spLocks noGrp="1"/>
          </p:cNvSpPr>
          <p:nvPr>
            <p:ph type="body" sz="quarter" idx="10"/>
          </p:nvPr>
        </p:nvSpPr>
        <p:spPr/>
        <p:txBody>
          <a:bodyPr/>
          <a:lstStyle/>
          <a:p>
            <a:r>
              <a:rPr lang="en-US" altLang="zh-CN" dirty="0"/>
              <a:t>2.4 </a:t>
            </a:r>
            <a:r>
              <a:rPr lang="zh-CN" altLang="en-US" dirty="0"/>
              <a:t>物理设计</a:t>
            </a:r>
            <a:endParaRPr lang="en-US" altLang="zh-CN" dirty="0"/>
          </a:p>
        </p:txBody>
      </p:sp>
      <p:sp>
        <p:nvSpPr>
          <p:cNvPr id="5" name="文本占位符 4">
            <a:extLst>
              <a:ext uri="{FF2B5EF4-FFF2-40B4-BE49-F238E27FC236}">
                <a16:creationId xmlns:a16="http://schemas.microsoft.com/office/drawing/2014/main" id="{8EBCA515-0821-BB5C-87D7-79457688547A}"/>
              </a:ext>
            </a:extLst>
          </p:cNvPr>
          <p:cNvSpPr>
            <a:spLocks noGrp="1"/>
          </p:cNvSpPr>
          <p:nvPr>
            <p:ph type="body" sz="quarter" idx="11"/>
          </p:nvPr>
        </p:nvSpPr>
        <p:spPr>
          <a:xfrm>
            <a:off x="193192" y="2546420"/>
            <a:ext cx="11635136" cy="2480294"/>
          </a:xfrm>
        </p:spPr>
        <p:txBody>
          <a:bodyPr/>
          <a:lstStyle/>
          <a:p>
            <a:r>
              <a:rPr lang="en-US" altLang="zh-CN" dirty="0"/>
              <a:t>2.4.1</a:t>
            </a:r>
            <a:r>
              <a:rPr lang="zh-CN" altLang="en-US" dirty="0"/>
              <a:t>　物理设计的任务</a:t>
            </a:r>
            <a:endParaRPr lang="en-US" altLang="zh-CN" dirty="0"/>
          </a:p>
          <a:p>
            <a:r>
              <a:rPr lang="en-US" altLang="zh-CN" dirty="0"/>
              <a:t>5. </a:t>
            </a:r>
            <a:r>
              <a:rPr lang="zh-CN" altLang="en-US" dirty="0"/>
              <a:t>确定数据的安全性措施</a:t>
            </a:r>
          </a:p>
          <a:p>
            <a:r>
              <a:rPr lang="zh-CN" altLang="en-US" dirty="0"/>
              <a:t>数据的安全性措施是保护数据安全的重要手段，包括权限管理、访问控制、加密、防火墙和安全审计等措施。这些措施可以帮助企业或个人保护数据免受非法访问、篡改、泄露或破坏的风险，确保数据的安全性和保密性。</a:t>
            </a:r>
            <a:endParaRPr lang="en-US" altLang="zh-CN" dirty="0"/>
          </a:p>
        </p:txBody>
      </p:sp>
    </p:spTree>
    <p:extLst>
      <p:ext uri="{BB962C8B-B14F-4D97-AF65-F5344CB8AC3E}">
        <p14:creationId xmlns:p14="http://schemas.microsoft.com/office/powerpoint/2010/main" val="263114417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387DF-C490-37B3-BCA0-5776AE80E34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4B31952-68B6-56F3-583C-DA6707F47A23}"/>
              </a:ext>
            </a:extLst>
          </p:cNvPr>
          <p:cNvSpPr>
            <a:spLocks noGrp="1"/>
          </p:cNvSpPr>
          <p:nvPr>
            <p:ph type="body" sz="quarter" idx="10"/>
          </p:nvPr>
        </p:nvSpPr>
        <p:spPr/>
        <p:txBody>
          <a:bodyPr/>
          <a:lstStyle/>
          <a:p>
            <a:r>
              <a:rPr lang="en-US" altLang="zh-CN" dirty="0"/>
              <a:t>2.4 </a:t>
            </a:r>
            <a:r>
              <a:rPr lang="zh-CN" altLang="en-US" dirty="0"/>
              <a:t>物理设计</a:t>
            </a:r>
            <a:endParaRPr lang="en-US" altLang="zh-CN" dirty="0"/>
          </a:p>
        </p:txBody>
      </p:sp>
      <p:sp>
        <p:nvSpPr>
          <p:cNvPr id="5" name="文本占位符 4">
            <a:extLst>
              <a:ext uri="{FF2B5EF4-FFF2-40B4-BE49-F238E27FC236}">
                <a16:creationId xmlns:a16="http://schemas.microsoft.com/office/drawing/2014/main" id="{F13646E0-F8F6-4A7D-F9D9-EE2028DC7918}"/>
              </a:ext>
            </a:extLst>
          </p:cNvPr>
          <p:cNvSpPr>
            <a:spLocks noGrp="1"/>
          </p:cNvSpPr>
          <p:nvPr>
            <p:ph type="body" sz="quarter" idx="11"/>
          </p:nvPr>
        </p:nvSpPr>
        <p:spPr>
          <a:xfrm>
            <a:off x="193192" y="2302764"/>
            <a:ext cx="11635136" cy="2967607"/>
          </a:xfrm>
        </p:spPr>
        <p:txBody>
          <a:bodyPr/>
          <a:lstStyle/>
          <a:p>
            <a:r>
              <a:rPr lang="en-US" altLang="zh-CN" dirty="0"/>
              <a:t>2.4.1</a:t>
            </a:r>
            <a:r>
              <a:rPr lang="zh-CN" altLang="en-US" dirty="0"/>
              <a:t>　物理设计的任务</a:t>
            </a:r>
            <a:endParaRPr lang="en-US" altLang="zh-CN" dirty="0"/>
          </a:p>
          <a:p>
            <a:r>
              <a:rPr lang="en-US" altLang="zh-CN" dirty="0"/>
              <a:t>6. </a:t>
            </a:r>
            <a:r>
              <a:rPr lang="zh-CN" altLang="en-US" dirty="0"/>
              <a:t>确定数据库的性能优化策略</a:t>
            </a:r>
          </a:p>
          <a:p>
            <a:r>
              <a:rPr lang="zh-CN" altLang="en-US" dirty="0"/>
              <a:t>确定性能优化策略可以使数据库的物理结构更加符合应用需求，提高数据库的性能和响应速度，从而更好地满足用户的数据处理需求。数据库的性能优化策略包括索引的建立、查询语句的优化、缓存的使用和分布式计算等方式，应根据实际情况进行调整，以保证数据库的高性能和稳定性。</a:t>
            </a:r>
            <a:endParaRPr lang="en-US" altLang="zh-CN" dirty="0"/>
          </a:p>
        </p:txBody>
      </p:sp>
    </p:spTree>
    <p:extLst>
      <p:ext uri="{BB962C8B-B14F-4D97-AF65-F5344CB8AC3E}">
        <p14:creationId xmlns:p14="http://schemas.microsoft.com/office/powerpoint/2010/main" val="185883195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BA7CF-57DD-BACD-6953-1C19C154CE3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91F932F-1D3E-644A-A49C-0FC53E0E4CD7}"/>
              </a:ext>
            </a:extLst>
          </p:cNvPr>
          <p:cNvSpPr>
            <a:spLocks noGrp="1"/>
          </p:cNvSpPr>
          <p:nvPr>
            <p:ph type="body" sz="quarter" idx="10"/>
          </p:nvPr>
        </p:nvSpPr>
        <p:spPr/>
        <p:txBody>
          <a:bodyPr/>
          <a:lstStyle/>
          <a:p>
            <a:r>
              <a:rPr lang="en-US" altLang="zh-CN" dirty="0"/>
              <a:t>2.4 </a:t>
            </a:r>
            <a:r>
              <a:rPr lang="zh-CN" altLang="en-US" dirty="0"/>
              <a:t>物理设计</a:t>
            </a:r>
            <a:endParaRPr lang="en-US" altLang="zh-CN" dirty="0"/>
          </a:p>
        </p:txBody>
      </p:sp>
      <p:sp>
        <p:nvSpPr>
          <p:cNvPr id="5" name="文本占位符 4">
            <a:extLst>
              <a:ext uri="{FF2B5EF4-FFF2-40B4-BE49-F238E27FC236}">
                <a16:creationId xmlns:a16="http://schemas.microsoft.com/office/drawing/2014/main" id="{489C3A5F-FC83-81B0-3675-E7CD0367E39C}"/>
              </a:ext>
            </a:extLst>
          </p:cNvPr>
          <p:cNvSpPr>
            <a:spLocks noGrp="1"/>
          </p:cNvSpPr>
          <p:nvPr>
            <p:ph type="body" sz="quarter" idx="11"/>
          </p:nvPr>
        </p:nvSpPr>
        <p:spPr>
          <a:xfrm>
            <a:off x="193192" y="2059108"/>
            <a:ext cx="11635136" cy="3454920"/>
          </a:xfrm>
        </p:spPr>
        <p:txBody>
          <a:bodyPr/>
          <a:lstStyle/>
          <a:p>
            <a:r>
              <a:rPr lang="en-US" altLang="zh-CN" dirty="0"/>
              <a:t>2.4.2</a:t>
            </a:r>
            <a:r>
              <a:rPr lang="zh-CN" altLang="en-US" dirty="0"/>
              <a:t>　物理设计的评价</a:t>
            </a:r>
            <a:endParaRPr lang="en-US" altLang="zh-CN" dirty="0"/>
          </a:p>
          <a:p>
            <a:r>
              <a:rPr lang="zh-CN" altLang="en-US" dirty="0"/>
              <a:t>数据库的物理设计，需要考虑时间效率、空间效率、维护代价和用户需求等多个因素，并根据这些因素进行权衡，以确定最终的物理设计方案。评价物理设计方案的方法通常是通过对各种方案进行定量估算，包括存储空间、存取时间和维护代价等指标，然后进行比较和权衡，选出一个最优的方案。</a:t>
            </a:r>
          </a:p>
          <a:p>
            <a:r>
              <a:rPr lang="zh-CN" altLang="en-US" dirty="0"/>
              <a:t>在数据库物理设计过程中，需要不断地进行评估和修改，以确保最终的物理模型能够满足用户需求，并且具有较高的性能和可靠性。</a:t>
            </a:r>
            <a:endParaRPr lang="en-US" altLang="zh-CN" dirty="0"/>
          </a:p>
        </p:txBody>
      </p:sp>
    </p:spTree>
    <p:extLst>
      <p:ext uri="{BB962C8B-B14F-4D97-AF65-F5344CB8AC3E}">
        <p14:creationId xmlns:p14="http://schemas.microsoft.com/office/powerpoint/2010/main" val="400636648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25A0D-93BA-0CF3-7B61-140705CA4B5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57F8F75-093C-99F0-DBE5-00154BB41EE8}"/>
              </a:ext>
            </a:extLst>
          </p:cNvPr>
          <p:cNvSpPr>
            <a:spLocks noGrp="1"/>
          </p:cNvSpPr>
          <p:nvPr>
            <p:ph type="body" sz="quarter" idx="10"/>
          </p:nvPr>
        </p:nvSpPr>
        <p:spPr/>
        <p:txBody>
          <a:bodyPr/>
          <a:lstStyle/>
          <a:p>
            <a:r>
              <a:rPr lang="en-US" altLang="zh-CN" dirty="0"/>
              <a:t>2.5 </a:t>
            </a:r>
            <a:r>
              <a:rPr lang="zh-CN" altLang="en-US" dirty="0"/>
              <a:t>数据库实施</a:t>
            </a:r>
            <a:endParaRPr lang="en-US" altLang="zh-CN" dirty="0"/>
          </a:p>
        </p:txBody>
      </p:sp>
      <p:sp>
        <p:nvSpPr>
          <p:cNvPr id="5" name="文本占位符 4">
            <a:extLst>
              <a:ext uri="{FF2B5EF4-FFF2-40B4-BE49-F238E27FC236}">
                <a16:creationId xmlns:a16="http://schemas.microsoft.com/office/drawing/2014/main" id="{9420857F-595E-8881-9776-90BDE2EB9BBD}"/>
              </a:ext>
            </a:extLst>
          </p:cNvPr>
          <p:cNvSpPr>
            <a:spLocks noGrp="1"/>
          </p:cNvSpPr>
          <p:nvPr>
            <p:ph type="body" sz="quarter" idx="11"/>
          </p:nvPr>
        </p:nvSpPr>
        <p:spPr>
          <a:xfrm>
            <a:off x="193192" y="1328140"/>
            <a:ext cx="11635136" cy="4916859"/>
          </a:xfrm>
        </p:spPr>
        <p:txBody>
          <a:bodyPr/>
          <a:lstStyle/>
          <a:p>
            <a:r>
              <a:rPr lang="en-US" altLang="zh-CN" dirty="0"/>
              <a:t>1. </a:t>
            </a:r>
            <a:r>
              <a:rPr lang="zh-CN" altLang="en-US" dirty="0"/>
              <a:t>建立数据库结构</a:t>
            </a:r>
            <a:endParaRPr lang="en-US" altLang="zh-CN" dirty="0"/>
          </a:p>
          <a:p>
            <a:r>
              <a:rPr lang="zh-CN" altLang="en-US" dirty="0"/>
              <a:t>建立数据库结构的目的是设计出一个符合用户需求的数据库模式。在建立数据库结构之前，需要先确定数据库的类型、数据存储方式、数据访问方式等基本要素。具体内容如下：</a:t>
            </a:r>
            <a:endParaRPr lang="en-US" altLang="zh-CN" dirty="0"/>
          </a:p>
          <a:p>
            <a:pPr marL="1074738" indent="-342900">
              <a:buSzPct val="80000"/>
              <a:buFont typeface="Wingdings" panose="05000000000000000000" pitchFamily="2" charset="2"/>
              <a:buChar char="l"/>
            </a:pPr>
            <a:r>
              <a:rPr lang="zh-CN" altLang="en-US" dirty="0"/>
              <a:t>定义数据表：根据用户需求，定义相应的数据表，包括表名、列名、数据类型、约束条件等。</a:t>
            </a:r>
            <a:endParaRPr lang="en-US" altLang="zh-CN" dirty="0"/>
          </a:p>
          <a:p>
            <a:pPr marL="1074738" indent="-342900">
              <a:buSzPct val="80000"/>
              <a:buFont typeface="Wingdings" panose="05000000000000000000" pitchFamily="2" charset="2"/>
              <a:buChar char="l"/>
            </a:pPr>
            <a:r>
              <a:rPr lang="zh-CN" altLang="en-US" dirty="0"/>
              <a:t>定义数据关系：定义数据表之间的关系，包括主键、外键、联合主键等。</a:t>
            </a:r>
            <a:endParaRPr lang="en-US" altLang="zh-CN" dirty="0"/>
          </a:p>
          <a:p>
            <a:pPr marL="1074738" indent="-342900">
              <a:buSzPct val="80000"/>
              <a:buFont typeface="Wingdings" panose="05000000000000000000" pitchFamily="2" charset="2"/>
              <a:buChar char="l"/>
            </a:pPr>
            <a:r>
              <a:rPr lang="zh-CN" altLang="en-US" dirty="0"/>
              <a:t>定义数据索引：为了提高数据的检索效率，需要为数据表定义索引。</a:t>
            </a:r>
            <a:endParaRPr lang="en-US" altLang="zh-CN" dirty="0"/>
          </a:p>
          <a:p>
            <a:pPr marL="1074738" indent="-342900">
              <a:buSzPct val="80000"/>
              <a:buFont typeface="Wingdings" panose="05000000000000000000" pitchFamily="2" charset="2"/>
              <a:buChar char="l"/>
            </a:pPr>
            <a:r>
              <a:rPr lang="zh-CN" altLang="en-US" dirty="0"/>
              <a:t>定义视图：为了简化用户的操作，可以定义一些视图，将多个表的数据合并成一个视图。</a:t>
            </a:r>
            <a:endParaRPr lang="en-US" altLang="zh-CN" dirty="0"/>
          </a:p>
        </p:txBody>
      </p:sp>
    </p:spTree>
    <p:extLst>
      <p:ext uri="{BB962C8B-B14F-4D97-AF65-F5344CB8AC3E}">
        <p14:creationId xmlns:p14="http://schemas.microsoft.com/office/powerpoint/2010/main" val="21141897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22878-FA56-D1F7-E9B3-1993AB067E5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88CCEC4-74B2-1AC2-4E68-AE4EA8832B3F}"/>
              </a:ext>
            </a:extLst>
          </p:cNvPr>
          <p:cNvSpPr>
            <a:spLocks noGrp="1"/>
          </p:cNvSpPr>
          <p:nvPr>
            <p:ph type="body" sz="quarter" idx="10"/>
          </p:nvPr>
        </p:nvSpPr>
        <p:spPr/>
        <p:txBody>
          <a:bodyPr/>
          <a:lstStyle/>
          <a:p>
            <a:r>
              <a:rPr lang="en-US" altLang="zh-CN" dirty="0"/>
              <a:t>2.5 </a:t>
            </a:r>
            <a:r>
              <a:rPr lang="zh-CN" altLang="en-US" dirty="0"/>
              <a:t>数据库实施</a:t>
            </a:r>
            <a:endParaRPr lang="en-US" altLang="zh-CN" dirty="0"/>
          </a:p>
        </p:txBody>
      </p:sp>
      <p:sp>
        <p:nvSpPr>
          <p:cNvPr id="5" name="文本占位符 4">
            <a:extLst>
              <a:ext uri="{FF2B5EF4-FFF2-40B4-BE49-F238E27FC236}">
                <a16:creationId xmlns:a16="http://schemas.microsoft.com/office/drawing/2014/main" id="{F37B6C91-32A8-DA90-FE8F-E8A011E16D20}"/>
              </a:ext>
            </a:extLst>
          </p:cNvPr>
          <p:cNvSpPr>
            <a:spLocks noGrp="1"/>
          </p:cNvSpPr>
          <p:nvPr>
            <p:ph type="body" sz="quarter" idx="11"/>
          </p:nvPr>
        </p:nvSpPr>
        <p:spPr>
          <a:xfrm>
            <a:off x="193192" y="2059109"/>
            <a:ext cx="11635136" cy="3454920"/>
          </a:xfrm>
        </p:spPr>
        <p:txBody>
          <a:bodyPr/>
          <a:lstStyle/>
          <a:p>
            <a:r>
              <a:rPr lang="en-US" altLang="zh-CN" dirty="0"/>
              <a:t>2. </a:t>
            </a:r>
            <a:r>
              <a:rPr lang="zh-CN" altLang="en-US" dirty="0"/>
              <a:t>加载数据</a:t>
            </a:r>
          </a:p>
          <a:p>
            <a:r>
              <a:rPr lang="zh-CN" altLang="en-US" dirty="0"/>
              <a:t>加载数据的目的是将数据从源系统导入数据库系统中。在加载数据之前，需要先对数据进行校验和清洗处理，以确保数据的准确性和完整性。具体步骤如下：</a:t>
            </a:r>
            <a:endParaRPr lang="en-US" altLang="zh-CN" dirty="0"/>
          </a:p>
          <a:p>
            <a:pPr marL="1074738" indent="-342900">
              <a:buSzPct val="80000"/>
              <a:buFont typeface="Wingdings" panose="05000000000000000000" pitchFamily="2" charset="2"/>
              <a:buChar char="l"/>
            </a:pPr>
            <a:r>
              <a:rPr lang="zh-CN" altLang="en-US" dirty="0"/>
              <a:t>数据准备：包括数据的格式转换、数据的去重、数据的加密等操作。</a:t>
            </a:r>
          </a:p>
          <a:p>
            <a:pPr marL="1074738" indent="-342900">
              <a:buSzPct val="80000"/>
              <a:buFont typeface="Wingdings" panose="05000000000000000000" pitchFamily="2" charset="2"/>
              <a:buChar char="l"/>
            </a:pPr>
            <a:r>
              <a:rPr lang="zh-CN" altLang="en-US" dirty="0"/>
              <a:t>数据导入：将准备好的数据导入数据库系统中，可以采用批量导入、单条记录导入等方式。</a:t>
            </a:r>
          </a:p>
          <a:p>
            <a:pPr marL="1074738" indent="-342900">
              <a:buSzPct val="80000"/>
              <a:buFont typeface="Wingdings" panose="05000000000000000000" pitchFamily="2" charset="2"/>
              <a:buChar char="l"/>
            </a:pPr>
            <a:r>
              <a:rPr lang="zh-CN" altLang="en-US" dirty="0"/>
              <a:t>数据校验：对导入的数据进行校验，以确保数据的准确性和完整性。</a:t>
            </a:r>
            <a:endParaRPr lang="en-US" altLang="zh-CN" dirty="0"/>
          </a:p>
        </p:txBody>
      </p:sp>
    </p:spTree>
    <p:extLst>
      <p:ext uri="{BB962C8B-B14F-4D97-AF65-F5344CB8AC3E}">
        <p14:creationId xmlns:p14="http://schemas.microsoft.com/office/powerpoint/2010/main" val="312217103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EE895-9ACF-939B-EBC1-41496FDA038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C113C54-8D50-6E0D-02E8-2CCF9E938A24}"/>
              </a:ext>
            </a:extLst>
          </p:cNvPr>
          <p:cNvSpPr>
            <a:spLocks noGrp="1"/>
          </p:cNvSpPr>
          <p:nvPr>
            <p:ph type="body" sz="quarter" idx="10"/>
          </p:nvPr>
        </p:nvSpPr>
        <p:spPr/>
        <p:txBody>
          <a:bodyPr/>
          <a:lstStyle/>
          <a:p>
            <a:r>
              <a:rPr lang="en-US" altLang="zh-CN" dirty="0"/>
              <a:t>2.5 </a:t>
            </a:r>
            <a:r>
              <a:rPr lang="zh-CN" altLang="en-US" dirty="0"/>
              <a:t>数据库实施</a:t>
            </a:r>
            <a:endParaRPr lang="en-US" altLang="zh-CN" dirty="0"/>
          </a:p>
        </p:txBody>
      </p:sp>
      <p:sp>
        <p:nvSpPr>
          <p:cNvPr id="5" name="文本占位符 4">
            <a:extLst>
              <a:ext uri="{FF2B5EF4-FFF2-40B4-BE49-F238E27FC236}">
                <a16:creationId xmlns:a16="http://schemas.microsoft.com/office/drawing/2014/main" id="{62BF824F-A2DD-A00F-7A24-6D748CFF48E2}"/>
              </a:ext>
            </a:extLst>
          </p:cNvPr>
          <p:cNvSpPr>
            <a:spLocks noGrp="1"/>
          </p:cNvSpPr>
          <p:nvPr>
            <p:ph type="body" sz="quarter" idx="11"/>
          </p:nvPr>
        </p:nvSpPr>
        <p:spPr>
          <a:xfrm>
            <a:off x="193192" y="1815453"/>
            <a:ext cx="11635136" cy="3942233"/>
          </a:xfrm>
        </p:spPr>
        <p:txBody>
          <a:bodyPr/>
          <a:lstStyle/>
          <a:p>
            <a:r>
              <a:rPr lang="en-US" altLang="zh-CN" dirty="0"/>
              <a:t>3. </a:t>
            </a:r>
            <a:r>
              <a:rPr lang="zh-CN" altLang="en-US" dirty="0"/>
              <a:t>调试应用程序</a:t>
            </a:r>
          </a:p>
          <a:p>
            <a:r>
              <a:rPr lang="zh-CN" altLang="en-US" dirty="0"/>
              <a:t>调试应用程序的目的是测试应用程序能否正确地操作数据库。在进行调试之前，需要先对应用程序进行编译和打包等处理，以便于调试。具体内容包括：</a:t>
            </a:r>
            <a:endParaRPr lang="en-US" altLang="zh-CN" dirty="0"/>
          </a:p>
          <a:p>
            <a:pPr marL="1074738" indent="-342900">
              <a:buSzPct val="80000"/>
              <a:buFont typeface="Wingdings" panose="05000000000000000000" pitchFamily="2" charset="2"/>
              <a:buChar char="l"/>
            </a:pPr>
            <a:r>
              <a:rPr lang="zh-CN" altLang="en-US" dirty="0"/>
              <a:t>测试数据：使用测试数据对应用程序进行测试，检查应用程序能否正确地操作数据库。</a:t>
            </a:r>
          </a:p>
          <a:p>
            <a:pPr marL="1074738" indent="-342900">
              <a:buSzPct val="80000"/>
              <a:buFont typeface="Wingdings" panose="05000000000000000000" pitchFamily="2" charset="2"/>
              <a:buChar char="l"/>
            </a:pPr>
            <a:r>
              <a:rPr lang="zh-CN" altLang="en-US" dirty="0"/>
              <a:t>调试代码：对应用程序的代码进行调试，查找和修复其中的错误和缺陷。</a:t>
            </a:r>
          </a:p>
          <a:p>
            <a:pPr marL="1074738" indent="-342900">
              <a:buSzPct val="80000"/>
              <a:buFont typeface="Wingdings" panose="05000000000000000000" pitchFamily="2" charset="2"/>
              <a:buChar char="l"/>
            </a:pPr>
            <a:r>
              <a:rPr lang="zh-CN" altLang="en-US" dirty="0"/>
              <a:t>性能测试：对应用程序进行性能测试，检查应用程序的响应速度和并发能力等性能指标。</a:t>
            </a:r>
            <a:endParaRPr lang="en-US" altLang="zh-CN" dirty="0"/>
          </a:p>
        </p:txBody>
      </p:sp>
    </p:spTree>
    <p:extLst>
      <p:ext uri="{BB962C8B-B14F-4D97-AF65-F5344CB8AC3E}">
        <p14:creationId xmlns:p14="http://schemas.microsoft.com/office/powerpoint/2010/main" val="369024818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C853A-2321-24AD-1427-F560BE468BC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D988518-6D04-6D6A-D80A-29BBC0D66E96}"/>
              </a:ext>
            </a:extLst>
          </p:cNvPr>
          <p:cNvSpPr>
            <a:spLocks noGrp="1"/>
          </p:cNvSpPr>
          <p:nvPr>
            <p:ph type="body" sz="quarter" idx="10"/>
          </p:nvPr>
        </p:nvSpPr>
        <p:spPr/>
        <p:txBody>
          <a:bodyPr/>
          <a:lstStyle/>
          <a:p>
            <a:r>
              <a:rPr lang="en-US" altLang="zh-CN" dirty="0"/>
              <a:t>2.5 </a:t>
            </a:r>
            <a:r>
              <a:rPr lang="zh-CN" altLang="en-US" dirty="0"/>
              <a:t>数据库实施</a:t>
            </a:r>
            <a:endParaRPr lang="en-US" altLang="zh-CN" dirty="0"/>
          </a:p>
        </p:txBody>
      </p:sp>
      <p:sp>
        <p:nvSpPr>
          <p:cNvPr id="5" name="文本占位符 4">
            <a:extLst>
              <a:ext uri="{FF2B5EF4-FFF2-40B4-BE49-F238E27FC236}">
                <a16:creationId xmlns:a16="http://schemas.microsoft.com/office/drawing/2014/main" id="{A59CAB59-8994-6553-FE31-54769106AD20}"/>
              </a:ext>
            </a:extLst>
          </p:cNvPr>
          <p:cNvSpPr>
            <a:spLocks noGrp="1"/>
          </p:cNvSpPr>
          <p:nvPr>
            <p:ph type="body" sz="quarter" idx="11"/>
          </p:nvPr>
        </p:nvSpPr>
        <p:spPr>
          <a:xfrm>
            <a:off x="193192" y="1815454"/>
            <a:ext cx="11635136" cy="3942233"/>
          </a:xfrm>
        </p:spPr>
        <p:txBody>
          <a:bodyPr/>
          <a:lstStyle/>
          <a:p>
            <a:r>
              <a:rPr lang="en-US" altLang="zh-CN" dirty="0"/>
              <a:t>4. </a:t>
            </a:r>
            <a:r>
              <a:rPr lang="zh-CN" altLang="en-US" dirty="0"/>
              <a:t>试运行数据库</a:t>
            </a:r>
          </a:p>
          <a:p>
            <a:r>
              <a:rPr lang="zh-CN" altLang="en-US" dirty="0"/>
              <a:t>试运行数据库的目的是测试数据库系统能否正常运行，并对数据库系统进行优化和调整。在进行试运行之前，需要先对数据库进行备份，以防止数据丢失。试运行数据库的内容包括：</a:t>
            </a:r>
            <a:endParaRPr lang="en-US" altLang="zh-CN" dirty="0"/>
          </a:p>
          <a:p>
            <a:pPr marL="1074738" indent="-342900">
              <a:buSzPct val="80000"/>
              <a:buFont typeface="Wingdings" panose="05000000000000000000" pitchFamily="2" charset="2"/>
              <a:buChar char="l"/>
            </a:pPr>
            <a:r>
              <a:rPr lang="zh-CN" altLang="en-US" dirty="0"/>
              <a:t>功能测试：测试数据库系统的各项功能是否正常。</a:t>
            </a:r>
          </a:p>
          <a:p>
            <a:pPr marL="1074738" indent="-342900">
              <a:buSzPct val="80000"/>
              <a:buFont typeface="Wingdings" panose="05000000000000000000" pitchFamily="2" charset="2"/>
              <a:buChar char="l"/>
            </a:pPr>
            <a:r>
              <a:rPr lang="zh-CN" altLang="en-US" dirty="0"/>
              <a:t>性能测试：测试数据库系统的性能指标，如响应速度、并发能力等。</a:t>
            </a:r>
            <a:endParaRPr lang="en-US" altLang="zh-CN" dirty="0"/>
          </a:p>
          <a:p>
            <a:pPr marL="1074738" indent="-342900">
              <a:buSzPct val="80000"/>
              <a:buFont typeface="Wingdings" panose="05000000000000000000" pitchFamily="2" charset="2"/>
              <a:buChar char="l"/>
            </a:pPr>
            <a:r>
              <a:rPr lang="zh-CN" altLang="en-US" dirty="0"/>
              <a:t>优化和调整：根据测试结果对数据库系统进行优化和调整，以提高数据库系统的性能和可靠性。</a:t>
            </a:r>
            <a:endParaRPr lang="en-US" altLang="zh-CN" dirty="0"/>
          </a:p>
        </p:txBody>
      </p:sp>
    </p:spTree>
    <p:extLst>
      <p:ext uri="{BB962C8B-B14F-4D97-AF65-F5344CB8AC3E}">
        <p14:creationId xmlns:p14="http://schemas.microsoft.com/office/powerpoint/2010/main" val="120810520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51951-A090-17D9-8D2F-38BDA670B53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0577561-9C14-66C8-CBFC-9D320F7E5AD8}"/>
              </a:ext>
            </a:extLst>
          </p:cNvPr>
          <p:cNvSpPr>
            <a:spLocks noGrp="1"/>
          </p:cNvSpPr>
          <p:nvPr>
            <p:ph type="body" sz="quarter" idx="10"/>
          </p:nvPr>
        </p:nvSpPr>
        <p:spPr>
          <a:xfrm>
            <a:off x="934668" y="164713"/>
            <a:ext cx="10878161" cy="558800"/>
          </a:xfrm>
        </p:spPr>
        <p:txBody>
          <a:bodyPr/>
          <a:lstStyle/>
          <a:p>
            <a:r>
              <a:rPr lang="en-US" altLang="zh-CN" dirty="0"/>
              <a:t>1.1 </a:t>
            </a:r>
            <a:r>
              <a:rPr lang="zh-CN" altLang="en-US" dirty="0"/>
              <a:t>数据库系统</a:t>
            </a:r>
          </a:p>
        </p:txBody>
      </p:sp>
      <p:sp>
        <p:nvSpPr>
          <p:cNvPr id="5" name="文本占位符 4">
            <a:extLst>
              <a:ext uri="{FF2B5EF4-FFF2-40B4-BE49-F238E27FC236}">
                <a16:creationId xmlns:a16="http://schemas.microsoft.com/office/drawing/2014/main" id="{01444963-9A9C-B189-D43B-BC1AC7530567}"/>
              </a:ext>
            </a:extLst>
          </p:cNvPr>
          <p:cNvSpPr>
            <a:spLocks noGrp="1"/>
          </p:cNvSpPr>
          <p:nvPr>
            <p:ph type="body" sz="quarter" idx="11"/>
          </p:nvPr>
        </p:nvSpPr>
        <p:spPr>
          <a:xfrm>
            <a:off x="193675" y="2058728"/>
            <a:ext cx="5622925" cy="3454920"/>
          </a:xfrm>
        </p:spPr>
        <p:txBody>
          <a:bodyPr/>
          <a:lstStyle/>
          <a:p>
            <a:r>
              <a:rPr lang="en-US" altLang="zh-CN" dirty="0"/>
              <a:t>1.1.2</a:t>
            </a:r>
            <a:r>
              <a:rPr lang="zh-CN" altLang="en-US" dirty="0"/>
              <a:t>　数据库系统</a:t>
            </a:r>
            <a:endParaRPr lang="en-US" altLang="zh-CN" dirty="0"/>
          </a:p>
          <a:p>
            <a:r>
              <a:rPr lang="en-US" altLang="zh-CN" dirty="0"/>
              <a:t>1. </a:t>
            </a:r>
            <a:r>
              <a:rPr lang="zh-CN" altLang="en-US" dirty="0"/>
              <a:t>数据库系统的概念</a:t>
            </a:r>
            <a:endParaRPr lang="en-US" altLang="zh-CN" dirty="0"/>
          </a:p>
          <a:p>
            <a:r>
              <a:rPr lang="zh-CN" altLang="en-US" dirty="0"/>
              <a:t>一个完整的数据库系统结构如图 </a:t>
            </a:r>
            <a:r>
              <a:rPr lang="en-US" altLang="zh-CN" dirty="0"/>
              <a:t>1-1 </a:t>
            </a:r>
            <a:r>
              <a:rPr lang="zh-CN" altLang="en-US" dirty="0"/>
              <a:t>所示，它主要由数据库、支持数据库运行的硬件及操作系统、数据库管理系统、应用系统、数据库管理员和用户构成。</a:t>
            </a:r>
          </a:p>
        </p:txBody>
      </p:sp>
      <p:pic>
        <p:nvPicPr>
          <p:cNvPr id="6" name="图片占位符 5">
            <a:extLst>
              <a:ext uri="{FF2B5EF4-FFF2-40B4-BE49-F238E27FC236}">
                <a16:creationId xmlns:a16="http://schemas.microsoft.com/office/drawing/2014/main" id="{157C60D4-6DF6-EB4D-C127-1B1F41E165E3}"/>
              </a:ext>
            </a:extLst>
          </p:cNvPr>
          <p:cNvPicPr>
            <a:picLocks noGrp="1" noChangeAspect="1"/>
          </p:cNvPicPr>
          <p:nvPr>
            <p:ph type="pic" sz="quarter" idx="12"/>
          </p:nvPr>
        </p:nvPicPr>
        <p:blipFill rotWithShape="1">
          <a:blip r:embed="rId2"/>
          <a:srcRect t="-5045" b="-5045"/>
          <a:stretch>
            <a:fillRect/>
          </a:stretch>
        </p:blipFill>
        <p:spPr>
          <a:xfrm>
            <a:off x="5919629" y="840548"/>
            <a:ext cx="5893200" cy="5892008"/>
          </a:xfrm>
        </p:spPr>
      </p:pic>
    </p:spTree>
    <p:extLst>
      <p:ext uri="{BB962C8B-B14F-4D97-AF65-F5344CB8AC3E}">
        <p14:creationId xmlns:p14="http://schemas.microsoft.com/office/powerpoint/2010/main" val="341560508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E0F50-5200-642B-17EC-26AB4E3306D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E1B4C64-75F6-3BB4-AC89-D9C479B1912E}"/>
              </a:ext>
            </a:extLst>
          </p:cNvPr>
          <p:cNvSpPr>
            <a:spLocks noGrp="1"/>
          </p:cNvSpPr>
          <p:nvPr>
            <p:ph type="body" sz="quarter" idx="10"/>
          </p:nvPr>
        </p:nvSpPr>
        <p:spPr/>
        <p:txBody>
          <a:bodyPr/>
          <a:lstStyle/>
          <a:p>
            <a:r>
              <a:rPr lang="en-US" altLang="zh-CN" dirty="0"/>
              <a:t>2.6 </a:t>
            </a:r>
            <a:r>
              <a:rPr lang="zh-CN" altLang="en-US" dirty="0"/>
              <a:t>数据库运行与维护</a:t>
            </a:r>
            <a:endParaRPr lang="en-US" altLang="zh-CN" dirty="0"/>
          </a:p>
        </p:txBody>
      </p:sp>
      <p:sp>
        <p:nvSpPr>
          <p:cNvPr id="5" name="文本占位符 4">
            <a:extLst>
              <a:ext uri="{FF2B5EF4-FFF2-40B4-BE49-F238E27FC236}">
                <a16:creationId xmlns:a16="http://schemas.microsoft.com/office/drawing/2014/main" id="{F2A9F056-2B00-D541-79BA-65D89E36938E}"/>
              </a:ext>
            </a:extLst>
          </p:cNvPr>
          <p:cNvSpPr>
            <a:spLocks noGrp="1"/>
          </p:cNvSpPr>
          <p:nvPr>
            <p:ph type="body" sz="quarter" idx="11"/>
          </p:nvPr>
        </p:nvSpPr>
        <p:spPr>
          <a:xfrm>
            <a:off x="193192" y="1084485"/>
            <a:ext cx="11635136" cy="5404172"/>
          </a:xfrm>
        </p:spPr>
        <p:txBody>
          <a:bodyPr/>
          <a:lstStyle/>
          <a:p>
            <a:r>
              <a:rPr lang="en-US" altLang="zh-CN" dirty="0"/>
              <a:t>2.6.1</a:t>
            </a:r>
            <a:r>
              <a:rPr lang="zh-CN" altLang="en-US" dirty="0"/>
              <a:t>　数据库的运行</a:t>
            </a:r>
            <a:endParaRPr lang="en-US" altLang="zh-CN" dirty="0"/>
          </a:p>
          <a:p>
            <a:r>
              <a:rPr lang="zh-CN" altLang="en-US" dirty="0"/>
              <a:t>数据库的运行是指 </a:t>
            </a:r>
            <a:r>
              <a:rPr lang="en-US" altLang="zh-CN" dirty="0"/>
              <a:t>DBMS </a:t>
            </a:r>
            <a:r>
              <a:rPr lang="zh-CN" altLang="en-US" dirty="0"/>
              <a:t>在计算机上执行的操作，包括对数据进行存储、检索、更新、删除等操作。具体操作步骤如下：</a:t>
            </a:r>
            <a:endParaRPr lang="en-US" altLang="zh-CN" dirty="0"/>
          </a:p>
          <a:p>
            <a:pPr marL="1074738" indent="-342900">
              <a:buSzPct val="80000"/>
              <a:buFont typeface="Wingdings" panose="05000000000000000000" pitchFamily="2" charset="2"/>
              <a:buChar char="l"/>
            </a:pPr>
            <a:r>
              <a:rPr lang="zh-CN" altLang="en-US" dirty="0"/>
              <a:t>连接：客户端应用程序通过连接字符串与数据库建立连接，以便访问数据库；然后，客户端应用程序向数据库发送认证请求，以验证客户端应用程序的身份；通过验证后，数据库管理系统使用锁机制和事务管理来控制并发访问数据库的操作，以确保数据的一致性和完整性。</a:t>
            </a:r>
            <a:endParaRPr lang="en-US" altLang="zh-CN" dirty="0"/>
          </a:p>
          <a:p>
            <a:pPr marL="1074738" indent="-342900">
              <a:buSzPct val="80000"/>
              <a:buFont typeface="Wingdings" panose="05000000000000000000" pitchFamily="2" charset="2"/>
              <a:buChar char="l"/>
            </a:pPr>
            <a:r>
              <a:rPr lang="zh-CN" altLang="en-US" dirty="0"/>
              <a:t>数据访问：客户端应用程序通过 </a:t>
            </a:r>
            <a:r>
              <a:rPr lang="en-US" altLang="zh-CN" dirty="0"/>
              <a:t>SQL </a:t>
            </a:r>
            <a:r>
              <a:rPr lang="zh-CN" altLang="en-US" dirty="0"/>
              <a:t>语句向数据库发送请求，包括查询、插入、更新和删除等操作。</a:t>
            </a:r>
            <a:endParaRPr lang="en-US" altLang="zh-CN" dirty="0"/>
          </a:p>
          <a:p>
            <a:pPr marL="1074738" indent="-342900">
              <a:buSzPct val="80000"/>
              <a:buFont typeface="Wingdings" panose="05000000000000000000" pitchFamily="2" charset="2"/>
              <a:buChar char="l"/>
            </a:pPr>
            <a:r>
              <a:rPr lang="zh-CN" altLang="en-US" dirty="0"/>
              <a:t>数据处理：数据库管理系统将 </a:t>
            </a:r>
            <a:r>
              <a:rPr lang="en-US" altLang="zh-CN" dirty="0"/>
              <a:t>SQL </a:t>
            </a:r>
            <a:r>
              <a:rPr lang="zh-CN" altLang="en-US" dirty="0"/>
              <a:t>语句解析为内部命令，并将其转换为对磁盘和内存的读写操作，以执行请求的操作。</a:t>
            </a:r>
            <a:endParaRPr lang="en-US" altLang="zh-CN" dirty="0"/>
          </a:p>
        </p:txBody>
      </p:sp>
    </p:spTree>
    <p:extLst>
      <p:ext uri="{BB962C8B-B14F-4D97-AF65-F5344CB8AC3E}">
        <p14:creationId xmlns:p14="http://schemas.microsoft.com/office/powerpoint/2010/main" val="237930014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17E1E-15C9-B885-C3DC-3DDE381840B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273E208-0AE0-0ED5-730E-C1AF663C0889}"/>
              </a:ext>
            </a:extLst>
          </p:cNvPr>
          <p:cNvSpPr>
            <a:spLocks noGrp="1"/>
          </p:cNvSpPr>
          <p:nvPr>
            <p:ph type="body" sz="quarter" idx="10"/>
          </p:nvPr>
        </p:nvSpPr>
        <p:spPr/>
        <p:txBody>
          <a:bodyPr/>
          <a:lstStyle/>
          <a:p>
            <a:r>
              <a:rPr lang="en-US" altLang="zh-CN" dirty="0"/>
              <a:t>2.6 </a:t>
            </a:r>
            <a:r>
              <a:rPr lang="zh-CN" altLang="en-US" dirty="0"/>
              <a:t>数据库运行与维护</a:t>
            </a:r>
            <a:endParaRPr lang="en-US" altLang="zh-CN" dirty="0"/>
          </a:p>
        </p:txBody>
      </p:sp>
      <p:sp>
        <p:nvSpPr>
          <p:cNvPr id="5" name="文本占位符 4">
            <a:extLst>
              <a:ext uri="{FF2B5EF4-FFF2-40B4-BE49-F238E27FC236}">
                <a16:creationId xmlns:a16="http://schemas.microsoft.com/office/drawing/2014/main" id="{7165ABFD-1984-3AA1-CD0A-DEE71F8DC1CE}"/>
              </a:ext>
            </a:extLst>
          </p:cNvPr>
          <p:cNvSpPr>
            <a:spLocks noGrp="1"/>
          </p:cNvSpPr>
          <p:nvPr>
            <p:ph type="body" sz="quarter" idx="11"/>
          </p:nvPr>
        </p:nvSpPr>
        <p:spPr>
          <a:xfrm>
            <a:off x="193192" y="2059111"/>
            <a:ext cx="11635136" cy="3454920"/>
          </a:xfrm>
        </p:spPr>
        <p:txBody>
          <a:bodyPr/>
          <a:lstStyle/>
          <a:p>
            <a:r>
              <a:rPr lang="en-US" altLang="zh-CN" dirty="0"/>
              <a:t>2.6.1</a:t>
            </a:r>
            <a:r>
              <a:rPr lang="zh-CN" altLang="en-US" dirty="0"/>
              <a:t>　数据库的运行</a:t>
            </a:r>
            <a:endParaRPr lang="en-US" altLang="zh-CN" dirty="0"/>
          </a:p>
          <a:p>
            <a:r>
              <a:rPr lang="zh-CN" altLang="en-US" dirty="0"/>
              <a:t>数据库的运行是指 </a:t>
            </a:r>
            <a:r>
              <a:rPr lang="en-US" altLang="zh-CN" dirty="0"/>
              <a:t>DBMS </a:t>
            </a:r>
            <a:r>
              <a:rPr lang="zh-CN" altLang="en-US" dirty="0"/>
              <a:t>在计算机上执行的操作，包括对数据进行存储、检索、更新、删除等操作。具体操作步骤如下：</a:t>
            </a:r>
            <a:endParaRPr lang="en-US" altLang="zh-CN" dirty="0"/>
          </a:p>
          <a:p>
            <a:pPr marL="1074738" indent="-342900">
              <a:buSzPct val="80000"/>
              <a:buFont typeface="Wingdings" panose="05000000000000000000" pitchFamily="2" charset="2"/>
              <a:buChar char="l"/>
            </a:pPr>
            <a:r>
              <a:rPr lang="zh-CN" altLang="en-US" dirty="0"/>
              <a:t>结果返回：数据库管理系统将运行结果返回客户端应用程序，以便客户端应用程序进行后续处理。</a:t>
            </a:r>
            <a:endParaRPr lang="en-US" altLang="zh-CN" dirty="0"/>
          </a:p>
          <a:p>
            <a:pPr marL="1074738" indent="-342900">
              <a:buSzPct val="80000"/>
              <a:buFont typeface="Wingdings" panose="05000000000000000000" pitchFamily="2" charset="2"/>
              <a:buChar char="l"/>
            </a:pPr>
            <a:r>
              <a:rPr lang="zh-CN" altLang="en-US" dirty="0"/>
              <a:t>断开连接：当客户端应用程序结束访问数据库时，需要关闭连接、释放资源，即断开与数据库的连接。</a:t>
            </a:r>
            <a:endParaRPr lang="en-US" altLang="zh-CN" dirty="0"/>
          </a:p>
        </p:txBody>
      </p:sp>
    </p:spTree>
    <p:extLst>
      <p:ext uri="{BB962C8B-B14F-4D97-AF65-F5344CB8AC3E}">
        <p14:creationId xmlns:p14="http://schemas.microsoft.com/office/powerpoint/2010/main" val="54762186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6E2DA-A116-6395-D972-FC010EAC6F6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7B10E92-63B0-A9FF-2B23-D8742E91731C}"/>
              </a:ext>
            </a:extLst>
          </p:cNvPr>
          <p:cNvSpPr>
            <a:spLocks noGrp="1"/>
          </p:cNvSpPr>
          <p:nvPr>
            <p:ph type="body" sz="quarter" idx="10"/>
          </p:nvPr>
        </p:nvSpPr>
        <p:spPr/>
        <p:txBody>
          <a:bodyPr/>
          <a:lstStyle/>
          <a:p>
            <a:r>
              <a:rPr lang="en-US" altLang="zh-CN" dirty="0"/>
              <a:t>2.6 </a:t>
            </a:r>
            <a:r>
              <a:rPr lang="zh-CN" altLang="en-US" dirty="0"/>
              <a:t>数据库运行与维护</a:t>
            </a:r>
            <a:endParaRPr lang="en-US" altLang="zh-CN" dirty="0"/>
          </a:p>
        </p:txBody>
      </p:sp>
      <p:sp>
        <p:nvSpPr>
          <p:cNvPr id="5" name="文本占位符 4">
            <a:extLst>
              <a:ext uri="{FF2B5EF4-FFF2-40B4-BE49-F238E27FC236}">
                <a16:creationId xmlns:a16="http://schemas.microsoft.com/office/drawing/2014/main" id="{A2A9D6D6-1784-0E2B-8238-F5243F388783}"/>
              </a:ext>
            </a:extLst>
          </p:cNvPr>
          <p:cNvSpPr>
            <a:spLocks noGrp="1"/>
          </p:cNvSpPr>
          <p:nvPr>
            <p:ph type="body" sz="quarter" idx="11"/>
          </p:nvPr>
        </p:nvSpPr>
        <p:spPr>
          <a:xfrm>
            <a:off x="193192" y="2302768"/>
            <a:ext cx="11635136" cy="2967607"/>
          </a:xfrm>
        </p:spPr>
        <p:txBody>
          <a:bodyPr/>
          <a:lstStyle/>
          <a:p>
            <a:r>
              <a:rPr lang="en-US" altLang="zh-CN" dirty="0"/>
              <a:t>2.6.2</a:t>
            </a:r>
            <a:r>
              <a:rPr lang="zh-CN" altLang="en-US" dirty="0"/>
              <a:t>　数据库的维护</a:t>
            </a:r>
            <a:endParaRPr lang="en-US" altLang="zh-CN" dirty="0"/>
          </a:p>
          <a:p>
            <a:r>
              <a:rPr lang="zh-CN" altLang="en-US" dirty="0"/>
              <a:t>由于应用环境的不断变化，数据库在运行过程中的物理存储也会随之变化。因此，对数据库设计进行评价、调整和修改等维护工作是一个长期的任务，也是设计工作的继续和深入。</a:t>
            </a:r>
          </a:p>
          <a:p>
            <a:r>
              <a:rPr lang="zh-CN" altLang="en-US" dirty="0"/>
              <a:t>数据库的维护包括数据库的转储和恢复，数据库的安全性和完整性控制，数据库性能的监督、分析和改进，以及数据库的重组和重构等多方面内容。</a:t>
            </a:r>
            <a:endParaRPr lang="en-US" altLang="zh-CN" dirty="0"/>
          </a:p>
        </p:txBody>
      </p:sp>
    </p:spTree>
    <p:extLst>
      <p:ext uri="{BB962C8B-B14F-4D97-AF65-F5344CB8AC3E}">
        <p14:creationId xmlns:p14="http://schemas.microsoft.com/office/powerpoint/2010/main" val="171782796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22CBC-A0B6-DC97-F282-319FD8AB5CE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E36674A-F956-31D0-7197-0F52A5058E22}"/>
              </a:ext>
            </a:extLst>
          </p:cNvPr>
          <p:cNvSpPr>
            <a:spLocks noGrp="1"/>
          </p:cNvSpPr>
          <p:nvPr>
            <p:ph type="body" sz="quarter" idx="10"/>
          </p:nvPr>
        </p:nvSpPr>
        <p:spPr/>
        <p:txBody>
          <a:bodyPr/>
          <a:lstStyle/>
          <a:p>
            <a:r>
              <a:rPr lang="en-US" altLang="zh-CN" dirty="0"/>
              <a:t>2.6 </a:t>
            </a:r>
            <a:r>
              <a:rPr lang="zh-CN" altLang="en-US" dirty="0"/>
              <a:t>数据库运行与维护</a:t>
            </a:r>
            <a:endParaRPr lang="en-US" altLang="zh-CN" dirty="0"/>
          </a:p>
        </p:txBody>
      </p:sp>
      <p:sp>
        <p:nvSpPr>
          <p:cNvPr id="5" name="文本占位符 4">
            <a:extLst>
              <a:ext uri="{FF2B5EF4-FFF2-40B4-BE49-F238E27FC236}">
                <a16:creationId xmlns:a16="http://schemas.microsoft.com/office/drawing/2014/main" id="{BD88B2B7-F158-5D92-9E3C-1DBFAA0F592B}"/>
              </a:ext>
            </a:extLst>
          </p:cNvPr>
          <p:cNvSpPr>
            <a:spLocks noGrp="1"/>
          </p:cNvSpPr>
          <p:nvPr>
            <p:ph type="body" sz="quarter" idx="11"/>
          </p:nvPr>
        </p:nvSpPr>
        <p:spPr>
          <a:xfrm>
            <a:off x="193192" y="1571799"/>
            <a:ext cx="11635136" cy="4429546"/>
          </a:xfrm>
        </p:spPr>
        <p:txBody>
          <a:bodyPr/>
          <a:lstStyle/>
          <a:p>
            <a:r>
              <a:rPr lang="en-US" altLang="zh-CN" dirty="0"/>
              <a:t>2.6.2</a:t>
            </a:r>
            <a:r>
              <a:rPr lang="zh-CN" altLang="en-US" dirty="0"/>
              <a:t>　数据库的维护</a:t>
            </a:r>
            <a:endParaRPr lang="en-US" altLang="zh-CN" dirty="0"/>
          </a:p>
          <a:p>
            <a:r>
              <a:rPr lang="en-US" altLang="zh-CN" dirty="0"/>
              <a:t>1. </a:t>
            </a:r>
            <a:r>
              <a:rPr lang="zh-CN" altLang="en-US" dirty="0"/>
              <a:t>数据库的转储和恢复</a:t>
            </a:r>
          </a:p>
          <a:p>
            <a:r>
              <a:rPr lang="zh-CN" altLang="en-US" dirty="0"/>
              <a:t>在系统运行期间，可能会发生一些无法预料的自然或人为因素事件，导致数据库运行中断或者损坏数据库的部分内容，如出现电源故障或磁盘故障等。为了应对这种情况，许多大型的 </a:t>
            </a:r>
            <a:r>
              <a:rPr lang="en-US" altLang="zh-CN" dirty="0"/>
              <a:t>DBMS </a:t>
            </a:r>
            <a:r>
              <a:rPr lang="zh-CN" altLang="en-US" dirty="0"/>
              <a:t>都提供了故障恢复的功能。但是，这种恢复通常需要数据库管理员（</a:t>
            </a:r>
            <a:r>
              <a:rPr lang="en-US" altLang="zh-CN" dirty="0" err="1"/>
              <a:t>datebase</a:t>
            </a:r>
            <a:r>
              <a:rPr lang="en-US" altLang="zh-CN" dirty="0"/>
              <a:t> administrator, DBA</a:t>
            </a:r>
            <a:r>
              <a:rPr lang="zh-CN" altLang="en-US" dirty="0"/>
              <a:t>）的配合才能完成。</a:t>
            </a:r>
            <a:r>
              <a:rPr lang="en-US" altLang="zh-CN" dirty="0"/>
              <a:t>DBA </a:t>
            </a:r>
            <a:r>
              <a:rPr lang="zh-CN" altLang="en-US" dirty="0"/>
              <a:t>也因此需要根据不同的应用需求制订不同的备份计划，并定期对数据库和日志文件进行备份。这样一来，一旦发生故障，就可以利用备份文件尽快将数据库恢复到某个一致性状态，并尽可能减少对数据库的破坏。</a:t>
            </a:r>
            <a:endParaRPr lang="en-US" altLang="zh-CN" dirty="0"/>
          </a:p>
        </p:txBody>
      </p:sp>
    </p:spTree>
    <p:extLst>
      <p:ext uri="{BB962C8B-B14F-4D97-AF65-F5344CB8AC3E}">
        <p14:creationId xmlns:p14="http://schemas.microsoft.com/office/powerpoint/2010/main" val="286783835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FDE7D-2F8D-5781-69CA-BA23FD3D4CF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0BFD0C0-A7A2-049E-F14B-9931E6E7FF02}"/>
              </a:ext>
            </a:extLst>
          </p:cNvPr>
          <p:cNvSpPr>
            <a:spLocks noGrp="1"/>
          </p:cNvSpPr>
          <p:nvPr>
            <p:ph type="body" sz="quarter" idx="10"/>
          </p:nvPr>
        </p:nvSpPr>
        <p:spPr/>
        <p:txBody>
          <a:bodyPr/>
          <a:lstStyle/>
          <a:p>
            <a:r>
              <a:rPr lang="en-US" altLang="zh-CN" dirty="0"/>
              <a:t>2.6 </a:t>
            </a:r>
            <a:r>
              <a:rPr lang="zh-CN" altLang="en-US" dirty="0"/>
              <a:t>数据库运行与维护</a:t>
            </a:r>
            <a:endParaRPr lang="en-US" altLang="zh-CN" dirty="0"/>
          </a:p>
        </p:txBody>
      </p:sp>
      <p:sp>
        <p:nvSpPr>
          <p:cNvPr id="5" name="文本占位符 4">
            <a:extLst>
              <a:ext uri="{FF2B5EF4-FFF2-40B4-BE49-F238E27FC236}">
                <a16:creationId xmlns:a16="http://schemas.microsoft.com/office/drawing/2014/main" id="{3389761D-60EA-E429-A227-AAA0B942F6A3}"/>
              </a:ext>
            </a:extLst>
          </p:cNvPr>
          <p:cNvSpPr>
            <a:spLocks noGrp="1"/>
          </p:cNvSpPr>
          <p:nvPr>
            <p:ph type="body" sz="quarter" idx="11"/>
          </p:nvPr>
        </p:nvSpPr>
        <p:spPr>
          <a:xfrm>
            <a:off x="193192" y="1815455"/>
            <a:ext cx="11635136" cy="3942233"/>
          </a:xfrm>
        </p:spPr>
        <p:txBody>
          <a:bodyPr/>
          <a:lstStyle/>
          <a:p>
            <a:r>
              <a:rPr lang="en-US" altLang="zh-CN" dirty="0"/>
              <a:t>2.6.2</a:t>
            </a:r>
            <a:r>
              <a:rPr lang="zh-CN" altLang="en-US" dirty="0"/>
              <a:t>　数据库的维护</a:t>
            </a:r>
            <a:endParaRPr lang="en-US" altLang="zh-CN" dirty="0"/>
          </a:p>
          <a:p>
            <a:r>
              <a:rPr lang="en-US" altLang="zh-CN" dirty="0"/>
              <a:t>2. </a:t>
            </a:r>
            <a:r>
              <a:rPr lang="zh-CN" altLang="en-US" dirty="0"/>
              <a:t>数据库的安全性和完整性控制</a:t>
            </a:r>
            <a:endParaRPr lang="en-US" altLang="zh-CN" dirty="0"/>
          </a:p>
          <a:p>
            <a:r>
              <a:rPr lang="en-US" altLang="zh-CN" dirty="0"/>
              <a:t>DBA </a:t>
            </a:r>
            <a:r>
              <a:rPr lang="zh-CN" altLang="en-US" dirty="0"/>
              <a:t>有责任确保数据库的安全性和完整性，并根据用户的实际需求对其授予不同的操作权限。在数据库运行过程中，由于应用环境的变化，对安全性的要求也可能发生变化。例如，一些数据可能从机密变为公开，而新加入的数据可能是机密的，同时系统中用户的密级也可能会发生变化。因此，</a:t>
            </a:r>
            <a:r>
              <a:rPr lang="en-US" altLang="zh-CN" dirty="0"/>
              <a:t>DBA </a:t>
            </a:r>
            <a:r>
              <a:rPr lang="zh-CN" altLang="en-US" dirty="0"/>
              <a:t>需要根据实际情况修改原有的安全性控制措施。同样地，由于应用环境的变化，数据库的完整性约束条件也可能会发生变化，</a:t>
            </a:r>
            <a:r>
              <a:rPr lang="en-US" altLang="zh-CN" dirty="0"/>
              <a:t>DBA</a:t>
            </a:r>
            <a:r>
              <a:rPr lang="zh-CN" altLang="en-US" dirty="0"/>
              <a:t>也需要根据实际情况进行相应的修正。</a:t>
            </a:r>
            <a:endParaRPr lang="en-US" altLang="zh-CN" dirty="0"/>
          </a:p>
        </p:txBody>
      </p:sp>
    </p:spTree>
    <p:extLst>
      <p:ext uri="{BB962C8B-B14F-4D97-AF65-F5344CB8AC3E}">
        <p14:creationId xmlns:p14="http://schemas.microsoft.com/office/powerpoint/2010/main" val="235143547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0170C-5FB8-7E59-CC29-D73FE035B75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93267E7-E1BF-75AC-0046-0D3D78D24F92}"/>
              </a:ext>
            </a:extLst>
          </p:cNvPr>
          <p:cNvSpPr>
            <a:spLocks noGrp="1"/>
          </p:cNvSpPr>
          <p:nvPr>
            <p:ph type="body" sz="quarter" idx="10"/>
          </p:nvPr>
        </p:nvSpPr>
        <p:spPr/>
        <p:txBody>
          <a:bodyPr/>
          <a:lstStyle/>
          <a:p>
            <a:r>
              <a:rPr lang="en-US" altLang="zh-CN" dirty="0"/>
              <a:t>2.6 </a:t>
            </a:r>
            <a:r>
              <a:rPr lang="zh-CN" altLang="en-US" dirty="0"/>
              <a:t>数据库运行与维护</a:t>
            </a:r>
            <a:endParaRPr lang="en-US" altLang="zh-CN" dirty="0"/>
          </a:p>
        </p:txBody>
      </p:sp>
      <p:sp>
        <p:nvSpPr>
          <p:cNvPr id="5" name="文本占位符 4">
            <a:extLst>
              <a:ext uri="{FF2B5EF4-FFF2-40B4-BE49-F238E27FC236}">
                <a16:creationId xmlns:a16="http://schemas.microsoft.com/office/drawing/2014/main" id="{69F4D7DC-EE92-8212-3F9E-38C99ED60D42}"/>
              </a:ext>
            </a:extLst>
          </p:cNvPr>
          <p:cNvSpPr>
            <a:spLocks noGrp="1"/>
          </p:cNvSpPr>
          <p:nvPr>
            <p:ph type="body" sz="quarter" idx="11"/>
          </p:nvPr>
        </p:nvSpPr>
        <p:spPr>
          <a:xfrm>
            <a:off x="193192" y="2059112"/>
            <a:ext cx="11635136" cy="3454920"/>
          </a:xfrm>
        </p:spPr>
        <p:txBody>
          <a:bodyPr/>
          <a:lstStyle/>
          <a:p>
            <a:r>
              <a:rPr lang="en-US" altLang="zh-CN" dirty="0"/>
              <a:t>2.6.2</a:t>
            </a:r>
            <a:r>
              <a:rPr lang="zh-CN" altLang="en-US" dirty="0"/>
              <a:t>　数据库的维护</a:t>
            </a:r>
            <a:endParaRPr lang="en-US" altLang="zh-CN" dirty="0"/>
          </a:p>
          <a:p>
            <a:r>
              <a:rPr lang="en-US" altLang="zh-CN" dirty="0"/>
              <a:t>3. </a:t>
            </a:r>
            <a:r>
              <a:rPr lang="zh-CN" altLang="en-US" dirty="0"/>
              <a:t>数据库性能的监控、分析和改进</a:t>
            </a:r>
            <a:endParaRPr lang="en-US" altLang="zh-CN" dirty="0"/>
          </a:p>
          <a:p>
            <a:r>
              <a:rPr lang="en-US" altLang="zh-CN" dirty="0"/>
              <a:t>DBA </a:t>
            </a:r>
            <a:r>
              <a:rPr lang="zh-CN" altLang="en-US" dirty="0"/>
              <a:t>的一个重要职责是监控数据库系统的运行，并对监控数据进行分析，以找出提高系统性能的方法。借助 </a:t>
            </a:r>
            <a:r>
              <a:rPr lang="en-US" altLang="zh-CN" dirty="0"/>
              <a:t>DBMS </a:t>
            </a:r>
            <a:r>
              <a:rPr lang="zh-CN" altLang="en-US" dirty="0"/>
              <a:t>提供的监控工具，</a:t>
            </a:r>
            <a:r>
              <a:rPr lang="en-US" altLang="zh-CN" dirty="0"/>
              <a:t>DBA </a:t>
            </a:r>
            <a:r>
              <a:rPr lang="zh-CN" altLang="en-US" dirty="0"/>
              <a:t>可以轻松获取系统运行过程中的各种性能参数值。然后，</a:t>
            </a:r>
            <a:r>
              <a:rPr lang="en-US" altLang="zh-CN" dirty="0"/>
              <a:t>DBA </a:t>
            </a:r>
            <a:r>
              <a:rPr lang="zh-CN" altLang="en-US" dirty="0"/>
              <a:t>应该仔细分析这些数据，确定当前系统是否处于最佳运行状态。如果系统未达到最佳状态，则需要调整某些参数以进一步提高数据库性能。</a:t>
            </a:r>
            <a:endParaRPr lang="en-US" altLang="zh-CN" dirty="0"/>
          </a:p>
        </p:txBody>
      </p:sp>
    </p:spTree>
    <p:extLst>
      <p:ext uri="{BB962C8B-B14F-4D97-AF65-F5344CB8AC3E}">
        <p14:creationId xmlns:p14="http://schemas.microsoft.com/office/powerpoint/2010/main" val="147580430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B8EB5-BC59-1640-A952-8270FF9348A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6F91521-AA21-4A90-0EBE-0533BC184FFA}"/>
              </a:ext>
            </a:extLst>
          </p:cNvPr>
          <p:cNvSpPr>
            <a:spLocks noGrp="1"/>
          </p:cNvSpPr>
          <p:nvPr>
            <p:ph type="body" sz="quarter" idx="10"/>
          </p:nvPr>
        </p:nvSpPr>
        <p:spPr/>
        <p:txBody>
          <a:bodyPr/>
          <a:lstStyle/>
          <a:p>
            <a:r>
              <a:rPr lang="en-US" altLang="zh-CN" dirty="0"/>
              <a:t>2.6 </a:t>
            </a:r>
            <a:r>
              <a:rPr lang="zh-CN" altLang="en-US" dirty="0"/>
              <a:t>数据库运行与维护</a:t>
            </a:r>
            <a:endParaRPr lang="en-US" altLang="zh-CN" dirty="0"/>
          </a:p>
        </p:txBody>
      </p:sp>
      <p:sp>
        <p:nvSpPr>
          <p:cNvPr id="5" name="文本占位符 4">
            <a:extLst>
              <a:ext uri="{FF2B5EF4-FFF2-40B4-BE49-F238E27FC236}">
                <a16:creationId xmlns:a16="http://schemas.microsoft.com/office/drawing/2014/main" id="{E73CA335-B75E-5DA6-75DA-53BB50EE27F8}"/>
              </a:ext>
            </a:extLst>
          </p:cNvPr>
          <p:cNvSpPr>
            <a:spLocks noGrp="1"/>
          </p:cNvSpPr>
          <p:nvPr>
            <p:ph type="body" sz="quarter" idx="11"/>
          </p:nvPr>
        </p:nvSpPr>
        <p:spPr>
          <a:xfrm>
            <a:off x="193192" y="1328143"/>
            <a:ext cx="11635136" cy="4916859"/>
          </a:xfrm>
        </p:spPr>
        <p:txBody>
          <a:bodyPr/>
          <a:lstStyle/>
          <a:p>
            <a:r>
              <a:rPr lang="en-US" altLang="zh-CN" dirty="0"/>
              <a:t>2.6.2</a:t>
            </a:r>
            <a:r>
              <a:rPr lang="zh-CN" altLang="en-US" dirty="0"/>
              <a:t>　数据库的维护</a:t>
            </a:r>
            <a:endParaRPr lang="en-US" altLang="zh-CN" dirty="0"/>
          </a:p>
          <a:p>
            <a:r>
              <a:rPr lang="en-US" altLang="zh-CN" dirty="0"/>
              <a:t>4. </a:t>
            </a:r>
            <a:r>
              <a:rPr lang="zh-CN" altLang="en-US" dirty="0"/>
              <a:t>数据库的重组和重构</a:t>
            </a:r>
          </a:p>
          <a:p>
            <a:r>
              <a:rPr lang="zh-CN" altLang="en-US" dirty="0"/>
              <a:t>随着时间的推移，数据库中存储的数据量不断增加，这会导致数据的增、删、改操作变得越来越耗时，从而降低数据库的性能。为了提高数据库的性能，</a:t>
            </a:r>
            <a:r>
              <a:rPr lang="en-US" altLang="zh-CN" dirty="0"/>
              <a:t>DBA </a:t>
            </a:r>
            <a:r>
              <a:rPr lang="zh-CN" altLang="en-US" dirty="0"/>
              <a:t>可以进行数据库重组，重新安排存储位置、回收垃圾、减少指针链。</a:t>
            </a:r>
          </a:p>
          <a:p>
            <a:r>
              <a:rPr lang="zh-CN" altLang="en-US" dirty="0"/>
              <a:t>当数据库应用环境发生变化时，数据库的模式和内模式（即存储模式）也需要适当调整，这就是数据重构。然而，重构数据库的程度是有限的。如果应用变化太大，已无法通过重构数据库来满足新的需求，或者重构数据库的代价太大，则表明现有数据库应用系统的生命周期已结束，应该重新设计数据库系统，开始新数据库应用系统的生命周期。</a:t>
            </a:r>
            <a:endParaRPr lang="en-US" altLang="zh-CN" dirty="0"/>
          </a:p>
        </p:txBody>
      </p:sp>
    </p:spTree>
    <p:extLst>
      <p:ext uri="{BB962C8B-B14F-4D97-AF65-F5344CB8AC3E}">
        <p14:creationId xmlns:p14="http://schemas.microsoft.com/office/powerpoint/2010/main" val="386462190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E480F-FECE-EED3-2DFA-24AA036CE50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0A1E609-F745-CF61-C9BA-05D44F92368A}"/>
              </a:ext>
            </a:extLst>
          </p:cNvPr>
          <p:cNvSpPr>
            <a:spLocks noGrp="1"/>
          </p:cNvSpPr>
          <p:nvPr>
            <p:ph type="body" sz="quarter" idx="14"/>
          </p:nvPr>
        </p:nvSpPr>
        <p:spPr>
          <a:xfrm>
            <a:off x="2743441" y="2673707"/>
            <a:ext cx="7580897" cy="1467068"/>
          </a:xfrm>
        </p:spPr>
        <p:txBody>
          <a:bodyPr/>
          <a:lstStyle/>
          <a:p>
            <a:r>
              <a:rPr lang="en-US" altLang="zh-CN" dirty="0"/>
              <a:t>EB-Shop </a:t>
            </a:r>
            <a:r>
              <a:rPr lang="zh-CN" altLang="en-US" dirty="0"/>
              <a:t>线上书城</a:t>
            </a:r>
            <a:endParaRPr lang="en-US" altLang="zh-CN" dirty="0"/>
          </a:p>
          <a:p>
            <a:r>
              <a:rPr lang="zh-CN" altLang="en-US" dirty="0"/>
              <a:t>数据库前期设计</a:t>
            </a:r>
          </a:p>
        </p:txBody>
      </p:sp>
      <p:sp>
        <p:nvSpPr>
          <p:cNvPr id="5" name="文本占位符 4">
            <a:extLst>
              <a:ext uri="{FF2B5EF4-FFF2-40B4-BE49-F238E27FC236}">
                <a16:creationId xmlns:a16="http://schemas.microsoft.com/office/drawing/2014/main" id="{96188D29-A963-9381-F1BF-0D51E64B6B98}"/>
              </a:ext>
            </a:extLst>
          </p:cNvPr>
          <p:cNvSpPr>
            <a:spLocks noGrp="1"/>
          </p:cNvSpPr>
          <p:nvPr>
            <p:ph type="body" sz="quarter" idx="15"/>
          </p:nvPr>
        </p:nvSpPr>
        <p:spPr/>
        <p:txBody>
          <a:bodyPr/>
          <a:lstStyle/>
          <a:p>
            <a:r>
              <a:rPr lang="zh-CN" altLang="en-US" dirty="0"/>
              <a:t>任务实施</a:t>
            </a:r>
            <a:endParaRPr lang="en-US" altLang="zh-CN" dirty="0"/>
          </a:p>
        </p:txBody>
      </p:sp>
    </p:spTree>
    <p:extLst>
      <p:ext uri="{BB962C8B-B14F-4D97-AF65-F5344CB8AC3E}">
        <p14:creationId xmlns:p14="http://schemas.microsoft.com/office/powerpoint/2010/main" val="172491463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D47E589-636D-347D-39F8-51E960CD54B0}"/>
              </a:ext>
            </a:extLst>
          </p:cNvPr>
          <p:cNvSpPr>
            <a:spLocks noGrp="1"/>
          </p:cNvSpPr>
          <p:nvPr>
            <p:ph type="body" sz="quarter" idx="10"/>
          </p:nvPr>
        </p:nvSpPr>
        <p:spPr/>
        <p:txBody>
          <a:bodyPr/>
          <a:lstStyle/>
          <a:p>
            <a:r>
              <a:rPr lang="en-US" altLang="zh-CN" dirty="0"/>
              <a:t>EB-Shop </a:t>
            </a:r>
            <a:r>
              <a:rPr lang="zh-CN" altLang="en-US" dirty="0"/>
              <a:t>线上书城数据库前期设计</a:t>
            </a:r>
          </a:p>
        </p:txBody>
      </p:sp>
      <p:sp>
        <p:nvSpPr>
          <p:cNvPr id="5" name="文本占位符 4">
            <a:extLst>
              <a:ext uri="{FF2B5EF4-FFF2-40B4-BE49-F238E27FC236}">
                <a16:creationId xmlns:a16="http://schemas.microsoft.com/office/drawing/2014/main" id="{EEF6F570-CE0C-014E-2EDF-39AE5331AAD1}"/>
              </a:ext>
            </a:extLst>
          </p:cNvPr>
          <p:cNvSpPr>
            <a:spLocks noGrp="1"/>
          </p:cNvSpPr>
          <p:nvPr>
            <p:ph type="body" sz="quarter" idx="11"/>
          </p:nvPr>
        </p:nvSpPr>
        <p:spPr>
          <a:xfrm>
            <a:off x="193192" y="1818482"/>
            <a:ext cx="11635136" cy="3936142"/>
          </a:xfrm>
        </p:spPr>
        <p:txBody>
          <a:bodyPr/>
          <a:lstStyle/>
          <a:p>
            <a:r>
              <a:rPr lang="en-US" altLang="zh-CN" dirty="0"/>
              <a:t>1. </a:t>
            </a:r>
            <a:r>
              <a:rPr lang="zh-CN" altLang="en-US" dirty="0"/>
              <a:t>需求分析</a:t>
            </a:r>
            <a:endParaRPr lang="en-US" altLang="zh-CN" dirty="0"/>
          </a:p>
          <a:p>
            <a:r>
              <a:rPr lang="zh-CN" altLang="en-US" dirty="0"/>
              <a:t>线上书城的用户为使用该系统进行购物的人，即消费者。商家和消费者可以通过网页或应用程序在线上书城进行在线交易。</a:t>
            </a:r>
          </a:p>
          <a:p>
            <a:r>
              <a:rPr lang="zh-CN" altLang="en-US" dirty="0"/>
              <a:t>线上书城的核心功能是实现商品信息管理，包括展示、修改和删除商品信息，添加新商品种类，淘汰旧商品种类等。此外，线上书城还需要实现多种支付方式，如使用网上银行支付等。在交易过程中，系统需要实时跟踪快递商品的位置等信息，以便商家和用户查看。用户收到商品，确认收货完成交易后，还需要在商城进行商品评价。如果用户对商品不满意，还需要申请售后，与商家沟通解决方法。</a:t>
            </a:r>
          </a:p>
        </p:txBody>
      </p:sp>
    </p:spTree>
    <p:extLst>
      <p:ext uri="{BB962C8B-B14F-4D97-AF65-F5344CB8AC3E}">
        <p14:creationId xmlns:p14="http://schemas.microsoft.com/office/powerpoint/2010/main" val="96354779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988EF-642D-329D-3730-863489B88B0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1FEEDFC-EB62-785E-3E2C-FEB4AB8DFCFE}"/>
              </a:ext>
            </a:extLst>
          </p:cNvPr>
          <p:cNvSpPr>
            <a:spLocks noGrp="1"/>
          </p:cNvSpPr>
          <p:nvPr>
            <p:ph type="body" sz="quarter" idx="10"/>
          </p:nvPr>
        </p:nvSpPr>
        <p:spPr/>
        <p:txBody>
          <a:bodyPr/>
          <a:lstStyle/>
          <a:p>
            <a:r>
              <a:rPr lang="en-US" altLang="zh-CN" dirty="0"/>
              <a:t>EB-Shop </a:t>
            </a:r>
            <a:r>
              <a:rPr lang="zh-CN" altLang="en-US" dirty="0"/>
              <a:t>线上书城数据库前期设计</a:t>
            </a:r>
          </a:p>
        </p:txBody>
      </p:sp>
      <p:sp>
        <p:nvSpPr>
          <p:cNvPr id="5" name="文本占位符 4">
            <a:extLst>
              <a:ext uri="{FF2B5EF4-FFF2-40B4-BE49-F238E27FC236}">
                <a16:creationId xmlns:a16="http://schemas.microsoft.com/office/drawing/2014/main" id="{CFFD59CD-4E3C-6BFA-1588-E4386A5280F8}"/>
              </a:ext>
            </a:extLst>
          </p:cNvPr>
          <p:cNvSpPr>
            <a:spLocks noGrp="1"/>
          </p:cNvSpPr>
          <p:nvPr>
            <p:ph type="body" sz="quarter" idx="11"/>
          </p:nvPr>
        </p:nvSpPr>
        <p:spPr>
          <a:xfrm>
            <a:off x="193192" y="1574826"/>
            <a:ext cx="11635136" cy="4423455"/>
          </a:xfrm>
        </p:spPr>
        <p:txBody>
          <a:bodyPr/>
          <a:lstStyle/>
          <a:p>
            <a:r>
              <a:rPr lang="en-US" altLang="zh-CN" dirty="0"/>
              <a:t>1. </a:t>
            </a:r>
            <a:r>
              <a:rPr lang="zh-CN" altLang="en-US" dirty="0"/>
              <a:t>需求分析</a:t>
            </a:r>
            <a:endParaRPr lang="en-US" altLang="zh-CN" dirty="0"/>
          </a:p>
          <a:p>
            <a:r>
              <a:rPr lang="zh-CN" altLang="en-US" dirty="0"/>
              <a:t>以下是可能的功能需求清单。</a:t>
            </a:r>
            <a:endParaRPr lang="en-US" altLang="zh-CN" dirty="0"/>
          </a:p>
          <a:p>
            <a:r>
              <a:rPr lang="zh-CN" altLang="en-US" dirty="0"/>
              <a:t>（</a:t>
            </a:r>
            <a:r>
              <a:rPr lang="en-US" altLang="zh-CN" dirty="0"/>
              <a:t>1</a:t>
            </a:r>
            <a:r>
              <a:rPr lang="zh-CN" altLang="en-US" dirty="0"/>
              <a:t>）用户注册和登录功能</a:t>
            </a:r>
          </a:p>
          <a:p>
            <a:r>
              <a:rPr lang="zh-CN" altLang="en-US" dirty="0"/>
              <a:t>（</a:t>
            </a:r>
            <a:r>
              <a:rPr lang="en-US" altLang="zh-CN" dirty="0"/>
              <a:t>2</a:t>
            </a:r>
            <a:r>
              <a:rPr lang="zh-CN" altLang="en-US" dirty="0"/>
              <a:t>）商品管理功能</a:t>
            </a:r>
            <a:endParaRPr lang="en-US" altLang="zh-CN" dirty="0"/>
          </a:p>
          <a:p>
            <a:r>
              <a:rPr lang="zh-CN" altLang="en-US" dirty="0"/>
              <a:t>（</a:t>
            </a:r>
            <a:r>
              <a:rPr lang="en-US" altLang="zh-CN" dirty="0"/>
              <a:t>3</a:t>
            </a:r>
            <a:r>
              <a:rPr lang="zh-CN" altLang="en-US" dirty="0"/>
              <a:t>）购物车功能</a:t>
            </a:r>
          </a:p>
          <a:p>
            <a:r>
              <a:rPr lang="zh-CN" altLang="en-US" dirty="0"/>
              <a:t>（</a:t>
            </a:r>
            <a:r>
              <a:rPr lang="en-US" altLang="zh-CN" dirty="0"/>
              <a:t>4</a:t>
            </a:r>
            <a:r>
              <a:rPr lang="zh-CN" altLang="en-US" dirty="0"/>
              <a:t>）订单管理功能</a:t>
            </a:r>
            <a:endParaRPr lang="en-US" altLang="zh-CN" dirty="0"/>
          </a:p>
          <a:p>
            <a:r>
              <a:rPr lang="zh-CN" altLang="en-US" dirty="0"/>
              <a:t>（</a:t>
            </a:r>
            <a:r>
              <a:rPr lang="en-US" altLang="zh-CN" dirty="0"/>
              <a:t>5</a:t>
            </a:r>
            <a:r>
              <a:rPr lang="zh-CN" altLang="en-US" dirty="0"/>
              <a:t>）支付系统功能</a:t>
            </a:r>
          </a:p>
          <a:p>
            <a:r>
              <a:rPr lang="zh-CN" altLang="en-US" dirty="0"/>
              <a:t>（</a:t>
            </a:r>
            <a:r>
              <a:rPr lang="en-US" altLang="zh-CN" dirty="0"/>
              <a:t>6</a:t>
            </a:r>
            <a:r>
              <a:rPr lang="zh-CN" altLang="en-US" dirty="0"/>
              <a:t>）物流跟踪功能</a:t>
            </a:r>
          </a:p>
          <a:p>
            <a:r>
              <a:rPr lang="zh-CN" altLang="en-US" dirty="0"/>
              <a:t>（</a:t>
            </a:r>
            <a:r>
              <a:rPr lang="en-US" altLang="zh-CN" dirty="0"/>
              <a:t>7</a:t>
            </a:r>
            <a:r>
              <a:rPr lang="zh-CN" altLang="en-US" dirty="0"/>
              <a:t>）评价和反馈功能</a:t>
            </a:r>
          </a:p>
        </p:txBody>
      </p:sp>
    </p:spTree>
    <p:extLst>
      <p:ext uri="{BB962C8B-B14F-4D97-AF65-F5344CB8AC3E}">
        <p14:creationId xmlns:p14="http://schemas.microsoft.com/office/powerpoint/2010/main" val="15511249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32213-F9C1-9800-D10C-F97026A391B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3741E0B-3E76-0223-64BB-275505093FBB}"/>
              </a:ext>
            </a:extLst>
          </p:cNvPr>
          <p:cNvSpPr>
            <a:spLocks noGrp="1"/>
          </p:cNvSpPr>
          <p:nvPr>
            <p:ph type="body" sz="quarter" idx="10"/>
          </p:nvPr>
        </p:nvSpPr>
        <p:spPr/>
        <p:txBody>
          <a:bodyPr/>
          <a:lstStyle/>
          <a:p>
            <a:r>
              <a:rPr lang="en-US" altLang="zh-CN" dirty="0"/>
              <a:t>1.1 </a:t>
            </a:r>
            <a:r>
              <a:rPr lang="zh-CN" altLang="en-US" dirty="0"/>
              <a:t>数据库系统</a:t>
            </a:r>
          </a:p>
        </p:txBody>
      </p:sp>
      <p:sp>
        <p:nvSpPr>
          <p:cNvPr id="5" name="文本占位符 4">
            <a:extLst>
              <a:ext uri="{FF2B5EF4-FFF2-40B4-BE49-F238E27FC236}">
                <a16:creationId xmlns:a16="http://schemas.microsoft.com/office/drawing/2014/main" id="{4893388F-B294-54A6-4579-1A6039E925D4}"/>
              </a:ext>
            </a:extLst>
          </p:cNvPr>
          <p:cNvSpPr>
            <a:spLocks noGrp="1"/>
          </p:cNvSpPr>
          <p:nvPr>
            <p:ph type="body" sz="quarter" idx="11"/>
          </p:nvPr>
        </p:nvSpPr>
        <p:spPr>
          <a:xfrm>
            <a:off x="193192" y="2059095"/>
            <a:ext cx="11635136" cy="3454920"/>
          </a:xfrm>
        </p:spPr>
        <p:txBody>
          <a:bodyPr/>
          <a:lstStyle/>
          <a:p>
            <a:r>
              <a:rPr lang="en-US" altLang="zh-CN" dirty="0"/>
              <a:t>1.1.2</a:t>
            </a:r>
            <a:r>
              <a:rPr lang="zh-CN" altLang="en-US" dirty="0"/>
              <a:t>　数据库系统</a:t>
            </a:r>
            <a:endParaRPr lang="en-US" altLang="zh-CN" dirty="0"/>
          </a:p>
          <a:p>
            <a:r>
              <a:rPr lang="en-US" altLang="zh-CN" dirty="0"/>
              <a:t>2. </a:t>
            </a:r>
            <a:r>
              <a:rPr lang="zh-CN" altLang="en-US" dirty="0"/>
              <a:t>数据库系统的组成要素</a:t>
            </a:r>
            <a:endParaRPr lang="en-US" altLang="zh-CN" dirty="0"/>
          </a:p>
          <a:p>
            <a:r>
              <a:rPr lang="zh-CN" altLang="en-US" dirty="0"/>
              <a:t>数据库系统的组成要素包括：硬件、软件、人员和数据。</a:t>
            </a:r>
            <a:endParaRPr lang="en-US" altLang="zh-CN" dirty="0"/>
          </a:p>
          <a:p>
            <a:r>
              <a:rPr lang="zh-CN" altLang="en-US" dirty="0"/>
              <a:t>（</a:t>
            </a:r>
            <a:r>
              <a:rPr lang="en-US" altLang="zh-CN" dirty="0"/>
              <a:t>1</a:t>
            </a:r>
            <a:r>
              <a:rPr lang="zh-CN" altLang="en-US" dirty="0"/>
              <a:t>）硬件。</a:t>
            </a:r>
            <a:endParaRPr lang="en-US" altLang="zh-CN" dirty="0"/>
          </a:p>
          <a:p>
            <a:r>
              <a:rPr lang="zh-CN" altLang="en-US" dirty="0"/>
              <a:t>（</a:t>
            </a:r>
            <a:r>
              <a:rPr lang="en-US" altLang="zh-CN" dirty="0"/>
              <a:t>2</a:t>
            </a:r>
            <a:r>
              <a:rPr lang="zh-CN" altLang="en-US" dirty="0"/>
              <a:t>）软件。</a:t>
            </a:r>
            <a:endParaRPr lang="en-US" altLang="zh-CN" dirty="0"/>
          </a:p>
          <a:p>
            <a:r>
              <a:rPr lang="zh-CN" altLang="en-US" dirty="0"/>
              <a:t>（</a:t>
            </a:r>
            <a:r>
              <a:rPr lang="en-US" altLang="zh-CN" dirty="0"/>
              <a:t>3</a:t>
            </a:r>
            <a:r>
              <a:rPr lang="zh-CN" altLang="en-US" dirty="0"/>
              <a:t>）人员。</a:t>
            </a:r>
            <a:endParaRPr lang="en-US" altLang="zh-CN" dirty="0"/>
          </a:p>
          <a:p>
            <a:r>
              <a:rPr lang="zh-CN" altLang="en-US" dirty="0"/>
              <a:t>（</a:t>
            </a:r>
            <a:r>
              <a:rPr lang="en-US" altLang="zh-CN" dirty="0"/>
              <a:t>4</a:t>
            </a:r>
            <a:r>
              <a:rPr lang="zh-CN" altLang="en-US" dirty="0"/>
              <a:t>）数据。</a:t>
            </a:r>
          </a:p>
        </p:txBody>
      </p:sp>
    </p:spTree>
    <p:extLst>
      <p:ext uri="{BB962C8B-B14F-4D97-AF65-F5344CB8AC3E}">
        <p14:creationId xmlns:p14="http://schemas.microsoft.com/office/powerpoint/2010/main" val="163163645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A94F3-CD27-8C30-308A-11D31E209E5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1D59CBF-F6CE-7844-7A4D-2A6F00CB2CA3}"/>
              </a:ext>
            </a:extLst>
          </p:cNvPr>
          <p:cNvSpPr>
            <a:spLocks noGrp="1"/>
          </p:cNvSpPr>
          <p:nvPr>
            <p:ph type="body" sz="quarter" idx="10"/>
          </p:nvPr>
        </p:nvSpPr>
        <p:spPr/>
        <p:txBody>
          <a:bodyPr/>
          <a:lstStyle/>
          <a:p>
            <a:r>
              <a:rPr lang="en-US" altLang="zh-CN" dirty="0"/>
              <a:t>EB-Shop </a:t>
            </a:r>
            <a:r>
              <a:rPr lang="zh-CN" altLang="en-US" dirty="0"/>
              <a:t>线上书城数据库前期设计</a:t>
            </a:r>
          </a:p>
        </p:txBody>
      </p:sp>
      <p:sp>
        <p:nvSpPr>
          <p:cNvPr id="5" name="文本占位符 4">
            <a:extLst>
              <a:ext uri="{FF2B5EF4-FFF2-40B4-BE49-F238E27FC236}">
                <a16:creationId xmlns:a16="http://schemas.microsoft.com/office/drawing/2014/main" id="{DC370560-C727-B9AF-E612-7AA2A7F0000F}"/>
              </a:ext>
            </a:extLst>
          </p:cNvPr>
          <p:cNvSpPr>
            <a:spLocks noGrp="1"/>
          </p:cNvSpPr>
          <p:nvPr>
            <p:ph type="body" sz="quarter" idx="11"/>
          </p:nvPr>
        </p:nvSpPr>
        <p:spPr>
          <a:xfrm>
            <a:off x="193192" y="2793107"/>
            <a:ext cx="5623146" cy="1986891"/>
          </a:xfrm>
        </p:spPr>
        <p:txBody>
          <a:bodyPr/>
          <a:lstStyle/>
          <a:p>
            <a:r>
              <a:rPr lang="en-US" altLang="zh-CN" dirty="0"/>
              <a:t>2. </a:t>
            </a:r>
            <a:r>
              <a:rPr lang="zh-CN" altLang="en-US" dirty="0"/>
              <a:t>概念设计</a:t>
            </a:r>
            <a:endParaRPr lang="en-US" altLang="zh-CN" dirty="0"/>
          </a:p>
          <a:p>
            <a:r>
              <a:rPr lang="zh-CN" altLang="en-US" dirty="0"/>
              <a:t>步骤 </a:t>
            </a:r>
            <a:r>
              <a:rPr lang="en-US" altLang="zh-CN" dirty="0"/>
              <a:t>01</a:t>
            </a:r>
            <a:r>
              <a:rPr lang="zh-CN" altLang="en-US" dirty="0"/>
              <a:t>　确定实体及其联系。</a:t>
            </a:r>
            <a:endParaRPr lang="en-US" altLang="zh-CN" dirty="0"/>
          </a:p>
          <a:p>
            <a:r>
              <a:rPr lang="zh-CN" altLang="en-US" dirty="0"/>
              <a:t>步骤 </a:t>
            </a:r>
            <a:r>
              <a:rPr lang="en-US" altLang="zh-CN" dirty="0"/>
              <a:t>02</a:t>
            </a:r>
            <a:r>
              <a:rPr lang="zh-CN" altLang="en-US" dirty="0"/>
              <a:t>　为实体和联系分配属性。</a:t>
            </a:r>
            <a:endParaRPr lang="en-US" altLang="zh-CN" dirty="0"/>
          </a:p>
          <a:p>
            <a:r>
              <a:rPr lang="zh-CN" altLang="en-US" dirty="0"/>
              <a:t>步骤 </a:t>
            </a:r>
            <a:r>
              <a:rPr lang="en-US" altLang="zh-CN" dirty="0"/>
              <a:t>03</a:t>
            </a:r>
            <a:r>
              <a:rPr lang="zh-CN" altLang="en-US" dirty="0"/>
              <a:t>　设计数据库的 </a:t>
            </a:r>
            <a:r>
              <a:rPr lang="en-US" altLang="zh-CN" dirty="0"/>
              <a:t>E-R </a:t>
            </a:r>
            <a:r>
              <a:rPr lang="zh-CN" altLang="en-US" dirty="0"/>
              <a:t>模型。</a:t>
            </a:r>
            <a:endParaRPr lang="en-US" altLang="zh-CN" dirty="0"/>
          </a:p>
        </p:txBody>
      </p:sp>
      <p:pic>
        <p:nvPicPr>
          <p:cNvPr id="6" name="图片占位符 5">
            <a:extLst>
              <a:ext uri="{FF2B5EF4-FFF2-40B4-BE49-F238E27FC236}">
                <a16:creationId xmlns:a16="http://schemas.microsoft.com/office/drawing/2014/main" id="{64DCEF18-DE2F-DB28-9C30-FEA3B581EB57}"/>
              </a:ext>
            </a:extLst>
          </p:cNvPr>
          <p:cNvPicPr>
            <a:picLocks noGrp="1" noChangeAspect="1"/>
          </p:cNvPicPr>
          <p:nvPr>
            <p:ph type="pic" sz="quarter" idx="12"/>
          </p:nvPr>
        </p:nvPicPr>
        <p:blipFill rotWithShape="1">
          <a:blip r:embed="rId2"/>
          <a:srcRect t="-78130" b="-78130"/>
          <a:stretch>
            <a:fillRect/>
          </a:stretch>
        </p:blipFill>
        <p:spPr>
          <a:prstGeom prst="rect">
            <a:avLst/>
          </a:prstGeom>
        </p:spPr>
      </p:pic>
    </p:spTree>
    <p:extLst>
      <p:ext uri="{BB962C8B-B14F-4D97-AF65-F5344CB8AC3E}">
        <p14:creationId xmlns:p14="http://schemas.microsoft.com/office/powerpoint/2010/main" val="192081350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ED11A-1342-6228-B251-448376BB472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D823AA9-F381-5148-DE2C-3CFDD0265823}"/>
              </a:ext>
            </a:extLst>
          </p:cNvPr>
          <p:cNvSpPr>
            <a:spLocks noGrp="1"/>
          </p:cNvSpPr>
          <p:nvPr>
            <p:ph type="body" sz="quarter" idx="10"/>
          </p:nvPr>
        </p:nvSpPr>
        <p:spPr/>
        <p:txBody>
          <a:bodyPr/>
          <a:lstStyle/>
          <a:p>
            <a:r>
              <a:rPr lang="en-US" altLang="zh-CN" dirty="0"/>
              <a:t>EB-Shop </a:t>
            </a:r>
            <a:r>
              <a:rPr lang="zh-CN" altLang="en-US" dirty="0"/>
              <a:t>线上书城数据库前期设计</a:t>
            </a:r>
          </a:p>
        </p:txBody>
      </p:sp>
      <p:sp>
        <p:nvSpPr>
          <p:cNvPr id="5" name="文本占位符 4">
            <a:extLst>
              <a:ext uri="{FF2B5EF4-FFF2-40B4-BE49-F238E27FC236}">
                <a16:creationId xmlns:a16="http://schemas.microsoft.com/office/drawing/2014/main" id="{CEC83FE9-A738-DB10-4EB4-2F655B9BDC9D}"/>
              </a:ext>
            </a:extLst>
          </p:cNvPr>
          <p:cNvSpPr>
            <a:spLocks noGrp="1"/>
          </p:cNvSpPr>
          <p:nvPr>
            <p:ph type="body" sz="quarter" idx="11"/>
          </p:nvPr>
        </p:nvSpPr>
        <p:spPr>
          <a:xfrm>
            <a:off x="193192" y="1331171"/>
            <a:ext cx="11635136" cy="4910768"/>
          </a:xfrm>
        </p:spPr>
        <p:txBody>
          <a:bodyPr/>
          <a:lstStyle/>
          <a:p>
            <a:r>
              <a:rPr lang="en-US" altLang="zh-CN" dirty="0"/>
              <a:t>3. </a:t>
            </a:r>
            <a:r>
              <a:rPr lang="zh-CN" altLang="en-US" dirty="0"/>
              <a:t>逻辑设计</a:t>
            </a:r>
            <a:endParaRPr lang="en-US" altLang="zh-CN" dirty="0"/>
          </a:p>
          <a:p>
            <a:r>
              <a:rPr lang="zh-CN" altLang="en-US" dirty="0"/>
              <a:t>根据 </a:t>
            </a:r>
            <a:r>
              <a:rPr lang="en-US" altLang="zh-CN" dirty="0"/>
              <a:t>E-R </a:t>
            </a:r>
            <a:r>
              <a:rPr lang="zh-CN" altLang="en-US" dirty="0"/>
              <a:t>模型转换为关系模型的规则，每个实体需要转换为一个关系，每个多对多联系也需要分别转换为一个关系。为了方便系统的开发和维护，可以将关系模型中的属性命名为相应的英文名，则该商城的 </a:t>
            </a:r>
            <a:r>
              <a:rPr lang="en-US" altLang="zh-CN" dirty="0"/>
              <a:t>E-R </a:t>
            </a:r>
            <a:r>
              <a:rPr lang="zh-CN" altLang="en-US" dirty="0"/>
              <a:t>模型转换为关系模型并规范化后可以得到以下结果。</a:t>
            </a:r>
            <a:endParaRPr lang="en-US" altLang="zh-CN" dirty="0"/>
          </a:p>
          <a:p>
            <a:r>
              <a:rPr lang="zh-CN" altLang="en-US" dirty="0"/>
              <a:t>（</a:t>
            </a:r>
            <a:r>
              <a:rPr lang="en-US" altLang="zh-CN" dirty="0"/>
              <a:t>1</a:t>
            </a:r>
            <a:r>
              <a:rPr lang="zh-CN" altLang="en-US" dirty="0"/>
              <a:t>）用户（</a:t>
            </a:r>
            <a:r>
              <a:rPr lang="en-US" altLang="zh-CN" dirty="0"/>
              <a:t>users</a:t>
            </a:r>
            <a:r>
              <a:rPr lang="zh-CN" altLang="en-US" dirty="0"/>
              <a:t>）：用户编号（</a:t>
            </a:r>
            <a:r>
              <a:rPr lang="en-US" altLang="zh-CN" dirty="0" err="1"/>
              <a:t>u_id</a:t>
            </a:r>
            <a:r>
              <a:rPr lang="zh-CN" altLang="en-US" dirty="0"/>
              <a:t>）、用户名（</a:t>
            </a:r>
            <a:r>
              <a:rPr lang="en-US" altLang="zh-CN" dirty="0" err="1"/>
              <a:t>u_name</a:t>
            </a:r>
            <a:r>
              <a:rPr lang="zh-CN" altLang="en-US" dirty="0"/>
              <a:t>）、密码（</a:t>
            </a:r>
            <a:r>
              <a:rPr lang="en-US" altLang="zh-CN" dirty="0"/>
              <a:t>password</a:t>
            </a:r>
            <a:r>
              <a:rPr lang="zh-CN" altLang="en-US" dirty="0"/>
              <a:t>）、邮箱（</a:t>
            </a:r>
            <a:r>
              <a:rPr lang="en-US" altLang="zh-CN" dirty="0"/>
              <a:t>email</a:t>
            </a:r>
            <a:r>
              <a:rPr lang="zh-CN" altLang="en-US" dirty="0"/>
              <a:t>）、收货人姓名（</a:t>
            </a:r>
            <a:r>
              <a:rPr lang="en-US" altLang="zh-CN" dirty="0" err="1"/>
              <a:t>rec_name</a:t>
            </a:r>
            <a:r>
              <a:rPr lang="zh-CN" altLang="en-US" dirty="0"/>
              <a:t>）、收货地址（</a:t>
            </a:r>
            <a:r>
              <a:rPr lang="en-US" altLang="zh-CN" dirty="0" err="1"/>
              <a:t>rec_add</a:t>
            </a:r>
            <a:r>
              <a:rPr lang="zh-CN" altLang="en-US" dirty="0"/>
              <a:t>）、收货人电话（</a:t>
            </a:r>
            <a:r>
              <a:rPr lang="en-US" altLang="zh-CN" dirty="0" err="1"/>
              <a:t>rec_phone</a:t>
            </a:r>
            <a:r>
              <a:rPr lang="zh-CN" altLang="en-US" dirty="0"/>
              <a:t>）。</a:t>
            </a:r>
            <a:endParaRPr lang="en-US" altLang="zh-CN" dirty="0"/>
          </a:p>
          <a:p>
            <a:r>
              <a:rPr lang="zh-CN" altLang="en-US" dirty="0"/>
              <a:t>可将其规范化为：</a:t>
            </a:r>
            <a:endParaRPr lang="en-US" altLang="zh-CN" dirty="0"/>
          </a:p>
          <a:p>
            <a:endParaRPr lang="en-US" altLang="zh-CN" dirty="0"/>
          </a:p>
          <a:p>
            <a:r>
              <a:rPr lang="zh-CN" altLang="en-US" dirty="0"/>
              <a:t>其中，</a:t>
            </a:r>
            <a:r>
              <a:rPr lang="en-US" altLang="zh-CN" dirty="0" err="1"/>
              <a:t>u_id</a:t>
            </a:r>
            <a:r>
              <a:rPr lang="en-US" altLang="zh-CN" dirty="0"/>
              <a:t> </a:t>
            </a:r>
            <a:r>
              <a:rPr lang="zh-CN" altLang="en-US" dirty="0"/>
              <a:t>为主键，确保每位用户有唯一的用户编号，便于识别和管理用户信息。</a:t>
            </a:r>
            <a:endParaRPr lang="en-US" altLang="zh-CN" dirty="0"/>
          </a:p>
        </p:txBody>
      </p:sp>
      <p:pic>
        <p:nvPicPr>
          <p:cNvPr id="8" name="图片 7">
            <a:extLst>
              <a:ext uri="{FF2B5EF4-FFF2-40B4-BE49-F238E27FC236}">
                <a16:creationId xmlns:a16="http://schemas.microsoft.com/office/drawing/2014/main" id="{AE7FCC5C-9B6D-80DA-5C78-547024CFF6D3}"/>
              </a:ext>
            </a:extLst>
          </p:cNvPr>
          <p:cNvPicPr>
            <a:picLocks noChangeAspect="1"/>
          </p:cNvPicPr>
          <p:nvPr/>
        </p:nvPicPr>
        <p:blipFill>
          <a:blip r:embed="rId2"/>
          <a:stretch>
            <a:fillRect/>
          </a:stretch>
        </p:blipFill>
        <p:spPr>
          <a:xfrm>
            <a:off x="216384" y="5332335"/>
            <a:ext cx="11596446" cy="431234"/>
          </a:xfrm>
          <a:prstGeom prst="rect">
            <a:avLst/>
          </a:prstGeom>
        </p:spPr>
      </p:pic>
    </p:spTree>
    <p:extLst>
      <p:ext uri="{BB962C8B-B14F-4D97-AF65-F5344CB8AC3E}">
        <p14:creationId xmlns:p14="http://schemas.microsoft.com/office/powerpoint/2010/main" val="215466694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E9633-E9CC-1764-F526-2798FC9A5D5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7A6738E-610F-70F7-BC8B-62ADE8365702}"/>
              </a:ext>
            </a:extLst>
          </p:cNvPr>
          <p:cNvSpPr>
            <a:spLocks noGrp="1"/>
          </p:cNvSpPr>
          <p:nvPr>
            <p:ph type="body" sz="quarter" idx="10"/>
          </p:nvPr>
        </p:nvSpPr>
        <p:spPr/>
        <p:txBody>
          <a:bodyPr/>
          <a:lstStyle/>
          <a:p>
            <a:r>
              <a:rPr lang="en-US" altLang="zh-CN" dirty="0"/>
              <a:t>EB-Shop </a:t>
            </a:r>
            <a:r>
              <a:rPr lang="zh-CN" altLang="en-US" dirty="0"/>
              <a:t>线上书城数据库前期设计</a:t>
            </a:r>
          </a:p>
        </p:txBody>
      </p:sp>
      <p:sp>
        <p:nvSpPr>
          <p:cNvPr id="5" name="文本占位符 4">
            <a:extLst>
              <a:ext uri="{FF2B5EF4-FFF2-40B4-BE49-F238E27FC236}">
                <a16:creationId xmlns:a16="http://schemas.microsoft.com/office/drawing/2014/main" id="{A0C6E19C-A0AF-43CF-7A1B-13398082561B}"/>
              </a:ext>
            </a:extLst>
          </p:cNvPr>
          <p:cNvSpPr>
            <a:spLocks noGrp="1"/>
          </p:cNvSpPr>
          <p:nvPr>
            <p:ph type="body" sz="quarter" idx="11"/>
          </p:nvPr>
        </p:nvSpPr>
        <p:spPr>
          <a:xfrm>
            <a:off x="193192" y="2062142"/>
            <a:ext cx="11635136" cy="3448829"/>
          </a:xfrm>
        </p:spPr>
        <p:txBody>
          <a:bodyPr/>
          <a:lstStyle/>
          <a:p>
            <a:r>
              <a:rPr lang="en-US" altLang="zh-CN" dirty="0"/>
              <a:t>3. </a:t>
            </a:r>
            <a:r>
              <a:rPr lang="zh-CN" altLang="en-US" dirty="0"/>
              <a:t>逻辑设计</a:t>
            </a:r>
            <a:endParaRPr lang="en-US" altLang="zh-CN" dirty="0"/>
          </a:p>
          <a:p>
            <a:r>
              <a:rPr lang="zh-CN" altLang="en-US" dirty="0"/>
              <a:t>（</a:t>
            </a:r>
            <a:r>
              <a:rPr lang="en-US" altLang="zh-CN" dirty="0"/>
              <a:t>3</a:t>
            </a:r>
            <a:r>
              <a:rPr lang="zh-CN" altLang="en-US" dirty="0"/>
              <a:t>）快递（</a:t>
            </a:r>
            <a:r>
              <a:rPr lang="en-US" altLang="zh-CN" dirty="0"/>
              <a:t>express</a:t>
            </a:r>
            <a:r>
              <a:rPr lang="zh-CN" altLang="en-US" dirty="0"/>
              <a:t>）：运单号（</a:t>
            </a:r>
            <a:r>
              <a:rPr lang="en-US" altLang="zh-CN" dirty="0" err="1"/>
              <a:t>ex_id</a:t>
            </a:r>
            <a:r>
              <a:rPr lang="zh-CN" altLang="en-US" dirty="0"/>
              <a:t>）、快递公司名称（</a:t>
            </a:r>
            <a:r>
              <a:rPr lang="en-US" altLang="zh-CN" dirty="0" err="1"/>
              <a:t>ex_company</a:t>
            </a:r>
            <a:r>
              <a:rPr lang="zh-CN" altLang="en-US" dirty="0"/>
              <a:t>）、快递公司电话（</a:t>
            </a:r>
            <a:r>
              <a:rPr lang="en-US" altLang="zh-CN" dirty="0" err="1"/>
              <a:t>ex_phone</a:t>
            </a:r>
            <a:r>
              <a:rPr lang="zh-CN" altLang="en-US" dirty="0"/>
              <a:t>）、发货时间（</a:t>
            </a:r>
            <a:r>
              <a:rPr lang="en-US" altLang="zh-CN" dirty="0" err="1"/>
              <a:t>ex_time</a:t>
            </a:r>
            <a:r>
              <a:rPr lang="zh-CN" altLang="en-US" dirty="0"/>
              <a:t>）、运单状态（</a:t>
            </a:r>
            <a:r>
              <a:rPr lang="en-US" altLang="zh-CN" dirty="0" err="1"/>
              <a:t>ex_status</a:t>
            </a:r>
            <a:r>
              <a:rPr lang="zh-CN" altLang="en-US" dirty="0"/>
              <a:t>）、运单动态（</a:t>
            </a:r>
            <a:r>
              <a:rPr lang="en-US" altLang="zh-CN" dirty="0" err="1"/>
              <a:t>all_state</a:t>
            </a:r>
            <a:r>
              <a:rPr lang="zh-CN" altLang="en-US" dirty="0"/>
              <a:t>）。</a:t>
            </a:r>
            <a:endParaRPr lang="en-US" altLang="zh-CN" dirty="0"/>
          </a:p>
          <a:p>
            <a:r>
              <a:rPr lang="zh-CN" altLang="en-US" dirty="0"/>
              <a:t>可将其规范化为：</a:t>
            </a:r>
            <a:endParaRPr lang="en-US" altLang="zh-CN" dirty="0"/>
          </a:p>
          <a:p>
            <a:endParaRPr lang="en-US" altLang="zh-CN" dirty="0"/>
          </a:p>
          <a:p>
            <a:r>
              <a:rPr lang="zh-CN" altLang="en-US" dirty="0"/>
              <a:t>其中，</a:t>
            </a:r>
            <a:r>
              <a:rPr lang="en-US" altLang="zh-CN" dirty="0" err="1"/>
              <a:t>ex_id</a:t>
            </a:r>
            <a:r>
              <a:rPr lang="en-US" altLang="zh-CN" dirty="0"/>
              <a:t> </a:t>
            </a:r>
            <a:r>
              <a:rPr lang="zh-CN" altLang="en-US" dirty="0"/>
              <a:t>为主键，确保每个快递包裹有唯一的运单号，便于跟踪物流信息。</a:t>
            </a:r>
            <a:endParaRPr lang="en-US" altLang="zh-CN" dirty="0"/>
          </a:p>
        </p:txBody>
      </p:sp>
      <p:pic>
        <p:nvPicPr>
          <p:cNvPr id="12" name="图片 11">
            <a:extLst>
              <a:ext uri="{FF2B5EF4-FFF2-40B4-BE49-F238E27FC236}">
                <a16:creationId xmlns:a16="http://schemas.microsoft.com/office/drawing/2014/main" id="{CFAD76E9-476F-1BF2-195A-A95E27C54151}"/>
              </a:ext>
            </a:extLst>
          </p:cNvPr>
          <p:cNvPicPr>
            <a:picLocks noChangeAspect="1"/>
          </p:cNvPicPr>
          <p:nvPr/>
        </p:nvPicPr>
        <p:blipFill>
          <a:blip r:embed="rId2"/>
          <a:stretch>
            <a:fillRect/>
          </a:stretch>
        </p:blipFill>
        <p:spPr>
          <a:xfrm>
            <a:off x="177693" y="4575919"/>
            <a:ext cx="11635136" cy="420366"/>
          </a:xfrm>
          <a:prstGeom prst="rect">
            <a:avLst/>
          </a:prstGeom>
        </p:spPr>
      </p:pic>
    </p:spTree>
    <p:extLst>
      <p:ext uri="{BB962C8B-B14F-4D97-AF65-F5344CB8AC3E}">
        <p14:creationId xmlns:p14="http://schemas.microsoft.com/office/powerpoint/2010/main" val="319092382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C4511-77EE-D56E-26D1-EAE0A31C7C3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4958030-9BEB-2252-7884-C765ABADF7D2}"/>
              </a:ext>
            </a:extLst>
          </p:cNvPr>
          <p:cNvSpPr>
            <a:spLocks noGrp="1"/>
          </p:cNvSpPr>
          <p:nvPr>
            <p:ph type="body" sz="quarter" idx="10"/>
          </p:nvPr>
        </p:nvSpPr>
        <p:spPr/>
        <p:txBody>
          <a:bodyPr/>
          <a:lstStyle/>
          <a:p>
            <a:r>
              <a:rPr lang="en-US" altLang="zh-CN" dirty="0"/>
              <a:t>EB-Shop </a:t>
            </a:r>
            <a:r>
              <a:rPr lang="zh-CN" altLang="en-US" dirty="0"/>
              <a:t>线上书城数据库前期设计</a:t>
            </a:r>
          </a:p>
        </p:txBody>
      </p:sp>
      <p:sp>
        <p:nvSpPr>
          <p:cNvPr id="5" name="文本占位符 4">
            <a:extLst>
              <a:ext uri="{FF2B5EF4-FFF2-40B4-BE49-F238E27FC236}">
                <a16:creationId xmlns:a16="http://schemas.microsoft.com/office/drawing/2014/main" id="{9E4943AA-7D99-92C9-6355-6E409A765356}"/>
              </a:ext>
            </a:extLst>
          </p:cNvPr>
          <p:cNvSpPr>
            <a:spLocks noGrp="1"/>
          </p:cNvSpPr>
          <p:nvPr>
            <p:ph type="body" sz="quarter" idx="11"/>
          </p:nvPr>
        </p:nvSpPr>
        <p:spPr>
          <a:xfrm>
            <a:off x="193192" y="1574830"/>
            <a:ext cx="11635136" cy="4423455"/>
          </a:xfrm>
        </p:spPr>
        <p:txBody>
          <a:bodyPr/>
          <a:lstStyle/>
          <a:p>
            <a:r>
              <a:rPr lang="en-US" altLang="zh-CN" dirty="0"/>
              <a:t>3. </a:t>
            </a:r>
            <a:r>
              <a:rPr lang="zh-CN" altLang="en-US" dirty="0"/>
              <a:t>逻辑设计</a:t>
            </a:r>
            <a:endParaRPr lang="en-US" altLang="zh-CN" dirty="0"/>
          </a:p>
          <a:p>
            <a:r>
              <a:rPr lang="zh-CN" altLang="en-US" dirty="0"/>
              <a:t>（</a:t>
            </a:r>
            <a:r>
              <a:rPr lang="en-US" altLang="zh-CN" dirty="0"/>
              <a:t>4</a:t>
            </a:r>
            <a:r>
              <a:rPr lang="zh-CN" altLang="en-US" dirty="0"/>
              <a:t>）购物车（</a:t>
            </a:r>
            <a:r>
              <a:rPr lang="en-US" altLang="zh-CN" dirty="0" err="1"/>
              <a:t>shoppingcart</a:t>
            </a:r>
            <a:r>
              <a:rPr lang="zh-CN" altLang="en-US" dirty="0"/>
              <a:t>）：购物车编号（</a:t>
            </a:r>
            <a:r>
              <a:rPr lang="en-US" altLang="zh-CN" dirty="0" err="1"/>
              <a:t>sc_id</a:t>
            </a:r>
            <a:r>
              <a:rPr lang="zh-CN" altLang="en-US" dirty="0"/>
              <a:t>）、用户编号（</a:t>
            </a:r>
            <a:r>
              <a:rPr lang="en-US" altLang="zh-CN" dirty="0" err="1"/>
              <a:t>u_id</a:t>
            </a:r>
            <a:r>
              <a:rPr lang="zh-CN" altLang="en-US" dirty="0"/>
              <a:t>）、商品编号（</a:t>
            </a:r>
            <a:r>
              <a:rPr lang="en-US" altLang="zh-CN" dirty="0" err="1"/>
              <a:t>b_id</a:t>
            </a:r>
            <a:r>
              <a:rPr lang="zh-CN" altLang="en-US" dirty="0"/>
              <a:t>）、书名（</a:t>
            </a:r>
            <a:r>
              <a:rPr lang="en-US" altLang="zh-CN" dirty="0" err="1"/>
              <a:t>b_name</a:t>
            </a:r>
            <a:r>
              <a:rPr lang="zh-CN" altLang="en-US" dirty="0"/>
              <a:t>）、单价（</a:t>
            </a:r>
            <a:r>
              <a:rPr lang="en-US" altLang="zh-CN" dirty="0" err="1"/>
              <a:t>b_price</a:t>
            </a:r>
            <a:r>
              <a:rPr lang="zh-CN" altLang="en-US" dirty="0"/>
              <a:t>）、购买数量（</a:t>
            </a:r>
            <a:r>
              <a:rPr lang="en-US" altLang="zh-CN" dirty="0" err="1"/>
              <a:t>s_quantity</a:t>
            </a:r>
            <a:r>
              <a:rPr lang="zh-CN" altLang="en-US" dirty="0"/>
              <a:t>）、总价（</a:t>
            </a:r>
            <a:r>
              <a:rPr lang="en-US" altLang="zh-CN" dirty="0" err="1"/>
              <a:t>total_price</a:t>
            </a:r>
            <a:r>
              <a:rPr lang="zh-CN" altLang="en-US" dirty="0"/>
              <a:t>）。</a:t>
            </a:r>
            <a:endParaRPr lang="en-US" altLang="zh-CN" dirty="0"/>
          </a:p>
          <a:p>
            <a:r>
              <a:rPr lang="zh-CN" altLang="en-US" dirty="0"/>
              <a:t>可将其规范化为：</a:t>
            </a:r>
            <a:endParaRPr lang="en-US" altLang="zh-CN" dirty="0"/>
          </a:p>
          <a:p>
            <a:endParaRPr lang="en-US" altLang="zh-CN" dirty="0"/>
          </a:p>
          <a:p>
            <a:r>
              <a:rPr lang="zh-CN" altLang="en-US" dirty="0"/>
              <a:t>其中，</a:t>
            </a:r>
            <a:r>
              <a:rPr lang="en-US" altLang="zh-CN" dirty="0" err="1"/>
              <a:t>sc_id</a:t>
            </a:r>
            <a:r>
              <a:rPr lang="en-US" altLang="zh-CN" dirty="0"/>
              <a:t> </a:t>
            </a:r>
            <a:r>
              <a:rPr lang="zh-CN" altLang="en-US" dirty="0"/>
              <a:t>为主键，确保每个购物车项有唯一的编号，便于管理用户的购物车内容。</a:t>
            </a:r>
            <a:r>
              <a:rPr lang="en-US" altLang="zh-CN" dirty="0" err="1"/>
              <a:t>u_id</a:t>
            </a:r>
            <a:r>
              <a:rPr lang="zh-CN" altLang="en-US" dirty="0"/>
              <a:t>、</a:t>
            </a:r>
            <a:r>
              <a:rPr lang="en-US" altLang="zh-CN" dirty="0" err="1"/>
              <a:t>b_id</a:t>
            </a:r>
            <a:r>
              <a:rPr lang="en-US" altLang="zh-CN" dirty="0"/>
              <a:t> </a:t>
            </a:r>
            <a:r>
              <a:rPr lang="zh-CN" altLang="en-US" dirty="0"/>
              <a:t>为外键，分别指向 </a:t>
            </a:r>
            <a:r>
              <a:rPr lang="en-US" altLang="zh-CN" dirty="0"/>
              <a:t>users(</a:t>
            </a:r>
            <a:r>
              <a:rPr lang="en-US" altLang="zh-CN" dirty="0" err="1"/>
              <a:t>u_id</a:t>
            </a:r>
            <a:r>
              <a:rPr lang="en-US" altLang="zh-CN" dirty="0"/>
              <a:t>) </a:t>
            </a:r>
            <a:r>
              <a:rPr lang="zh-CN" altLang="en-US" dirty="0"/>
              <a:t>和 </a:t>
            </a:r>
            <a:r>
              <a:rPr lang="en-US" altLang="zh-CN" dirty="0"/>
              <a:t>books(</a:t>
            </a:r>
            <a:r>
              <a:rPr lang="en-US" altLang="zh-CN" dirty="0" err="1"/>
              <a:t>b_id</a:t>
            </a:r>
            <a:r>
              <a:rPr lang="en-US" altLang="zh-CN" dirty="0"/>
              <a:t>)</a:t>
            </a:r>
            <a:r>
              <a:rPr lang="zh-CN" altLang="en-US" dirty="0"/>
              <a:t>，确保购物车中的用户和商品是实际存在的。</a:t>
            </a:r>
            <a:endParaRPr lang="en-US" altLang="zh-CN" dirty="0"/>
          </a:p>
        </p:txBody>
      </p:sp>
      <p:pic>
        <p:nvPicPr>
          <p:cNvPr id="3" name="图片 2">
            <a:extLst>
              <a:ext uri="{FF2B5EF4-FFF2-40B4-BE49-F238E27FC236}">
                <a16:creationId xmlns:a16="http://schemas.microsoft.com/office/drawing/2014/main" id="{2D0B695E-5291-E63F-1405-CEFE87EBAD0D}"/>
              </a:ext>
            </a:extLst>
          </p:cNvPr>
          <p:cNvPicPr>
            <a:picLocks noChangeAspect="1"/>
          </p:cNvPicPr>
          <p:nvPr/>
        </p:nvPicPr>
        <p:blipFill>
          <a:blip r:embed="rId2"/>
          <a:stretch>
            <a:fillRect/>
          </a:stretch>
        </p:blipFill>
        <p:spPr>
          <a:xfrm>
            <a:off x="177693" y="4074981"/>
            <a:ext cx="11635136" cy="427597"/>
          </a:xfrm>
          <a:prstGeom prst="rect">
            <a:avLst/>
          </a:prstGeom>
        </p:spPr>
      </p:pic>
    </p:spTree>
    <p:extLst>
      <p:ext uri="{BB962C8B-B14F-4D97-AF65-F5344CB8AC3E}">
        <p14:creationId xmlns:p14="http://schemas.microsoft.com/office/powerpoint/2010/main" val="342672168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70C9D-F579-2508-2E14-0C3223256B3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B7518E0-7E38-1D43-50AA-F7FB05F7FD41}"/>
              </a:ext>
            </a:extLst>
          </p:cNvPr>
          <p:cNvSpPr>
            <a:spLocks noGrp="1"/>
          </p:cNvSpPr>
          <p:nvPr>
            <p:ph type="body" sz="quarter" idx="10"/>
          </p:nvPr>
        </p:nvSpPr>
        <p:spPr/>
        <p:txBody>
          <a:bodyPr/>
          <a:lstStyle/>
          <a:p>
            <a:r>
              <a:rPr lang="en-US" altLang="zh-CN" dirty="0"/>
              <a:t>EB-Shop </a:t>
            </a:r>
            <a:r>
              <a:rPr lang="zh-CN" altLang="en-US" dirty="0"/>
              <a:t>线上书城数据库前期设计</a:t>
            </a:r>
          </a:p>
        </p:txBody>
      </p:sp>
      <p:sp>
        <p:nvSpPr>
          <p:cNvPr id="5" name="文本占位符 4">
            <a:extLst>
              <a:ext uri="{FF2B5EF4-FFF2-40B4-BE49-F238E27FC236}">
                <a16:creationId xmlns:a16="http://schemas.microsoft.com/office/drawing/2014/main" id="{E2000326-E319-C516-7A9F-2B8D979B6C74}"/>
              </a:ext>
            </a:extLst>
          </p:cNvPr>
          <p:cNvSpPr>
            <a:spLocks noGrp="1"/>
          </p:cNvSpPr>
          <p:nvPr>
            <p:ph type="body" sz="quarter" idx="11"/>
          </p:nvPr>
        </p:nvSpPr>
        <p:spPr>
          <a:xfrm>
            <a:off x="193192" y="1331174"/>
            <a:ext cx="11635136" cy="4910768"/>
          </a:xfrm>
        </p:spPr>
        <p:txBody>
          <a:bodyPr/>
          <a:lstStyle/>
          <a:p>
            <a:r>
              <a:rPr lang="en-US" altLang="zh-CN" dirty="0"/>
              <a:t>3. </a:t>
            </a:r>
            <a:r>
              <a:rPr lang="zh-CN" altLang="en-US" dirty="0"/>
              <a:t>逻辑设计</a:t>
            </a:r>
            <a:endParaRPr lang="en-US" altLang="zh-CN" dirty="0"/>
          </a:p>
          <a:p>
            <a:r>
              <a:rPr lang="zh-CN" altLang="en-US" dirty="0"/>
              <a:t>（</a:t>
            </a:r>
            <a:r>
              <a:rPr lang="en-US" altLang="zh-CN" dirty="0"/>
              <a:t>5</a:t>
            </a:r>
            <a:r>
              <a:rPr lang="zh-CN" altLang="en-US" dirty="0"/>
              <a:t>）订单（</a:t>
            </a:r>
            <a:r>
              <a:rPr lang="en-US" altLang="zh-CN" dirty="0"/>
              <a:t>orders</a:t>
            </a:r>
            <a:r>
              <a:rPr lang="zh-CN" altLang="en-US" dirty="0"/>
              <a:t>）：订单编号（</a:t>
            </a:r>
            <a:r>
              <a:rPr lang="en-US" altLang="zh-CN" dirty="0" err="1"/>
              <a:t>o_id</a:t>
            </a:r>
            <a:r>
              <a:rPr lang="zh-CN" altLang="en-US" dirty="0"/>
              <a:t>）、用户编号（</a:t>
            </a:r>
            <a:r>
              <a:rPr lang="en-US" altLang="zh-CN" dirty="0" err="1"/>
              <a:t>u_id</a:t>
            </a:r>
            <a:r>
              <a:rPr lang="zh-CN" altLang="en-US" dirty="0"/>
              <a:t>）、商品编号（</a:t>
            </a:r>
            <a:r>
              <a:rPr lang="en-US" altLang="zh-CN" dirty="0" err="1"/>
              <a:t>b_id</a:t>
            </a:r>
            <a:r>
              <a:rPr lang="zh-CN" altLang="en-US" dirty="0"/>
              <a:t>）、下单时间（</a:t>
            </a:r>
            <a:r>
              <a:rPr lang="en-US" altLang="zh-CN" dirty="0" err="1"/>
              <a:t>o_time</a:t>
            </a:r>
            <a:r>
              <a:rPr lang="zh-CN" altLang="en-US" dirty="0"/>
              <a:t>）、支付方式（</a:t>
            </a:r>
            <a:r>
              <a:rPr lang="en-US" altLang="zh-CN" dirty="0" err="1"/>
              <a:t>pay_type</a:t>
            </a:r>
            <a:r>
              <a:rPr lang="zh-CN" altLang="en-US" dirty="0"/>
              <a:t>）、支付状态（</a:t>
            </a:r>
            <a:r>
              <a:rPr lang="en-US" altLang="zh-CN" dirty="0" err="1"/>
              <a:t>pay_status</a:t>
            </a:r>
            <a:r>
              <a:rPr lang="zh-CN" altLang="en-US" dirty="0"/>
              <a:t>）、运单号（</a:t>
            </a:r>
            <a:r>
              <a:rPr lang="en-US" altLang="zh-CN" dirty="0" err="1"/>
              <a:t>o_num</a:t>
            </a:r>
            <a:r>
              <a:rPr lang="zh-CN" altLang="en-US" dirty="0"/>
              <a:t>）、快递最新动态（</a:t>
            </a:r>
            <a:r>
              <a:rPr lang="en-US" altLang="zh-CN" dirty="0" err="1"/>
              <a:t>new_state</a:t>
            </a:r>
            <a:r>
              <a:rPr lang="zh-CN" altLang="en-US" dirty="0"/>
              <a:t>）、交易进度（</a:t>
            </a:r>
            <a:r>
              <a:rPr lang="en-US" altLang="zh-CN" dirty="0" err="1"/>
              <a:t>o_update</a:t>
            </a:r>
            <a:r>
              <a:rPr lang="zh-CN" altLang="en-US" dirty="0"/>
              <a:t>）。</a:t>
            </a:r>
            <a:endParaRPr lang="en-US" altLang="zh-CN" dirty="0"/>
          </a:p>
          <a:p>
            <a:r>
              <a:rPr lang="zh-CN" altLang="en-US" dirty="0"/>
              <a:t>可将其规范化为：</a:t>
            </a:r>
            <a:endParaRPr lang="en-US" altLang="zh-CN" dirty="0"/>
          </a:p>
          <a:p>
            <a:endParaRPr lang="en-US" altLang="zh-CN" dirty="0"/>
          </a:p>
          <a:p>
            <a:endParaRPr lang="en-US" altLang="zh-CN" dirty="0"/>
          </a:p>
          <a:p>
            <a:r>
              <a:rPr lang="zh-CN" altLang="en-US" dirty="0"/>
              <a:t>其中，</a:t>
            </a:r>
            <a:r>
              <a:rPr lang="en-US" altLang="zh-CN" dirty="0" err="1"/>
              <a:t>o_id</a:t>
            </a:r>
            <a:r>
              <a:rPr lang="en-US" altLang="zh-CN" dirty="0"/>
              <a:t> </a:t>
            </a:r>
            <a:r>
              <a:rPr lang="zh-CN" altLang="en-US" dirty="0"/>
              <a:t>为主键，确保每个订单有唯一的订单编号，便于处理和追踪订单状态。 </a:t>
            </a:r>
            <a:r>
              <a:rPr lang="en-US" altLang="zh-CN" dirty="0" err="1"/>
              <a:t>u_id</a:t>
            </a:r>
            <a:r>
              <a:rPr lang="zh-CN" altLang="en-US" dirty="0"/>
              <a:t>、</a:t>
            </a:r>
            <a:r>
              <a:rPr lang="en-US" altLang="zh-CN" dirty="0" err="1"/>
              <a:t>b_id</a:t>
            </a:r>
            <a:r>
              <a:rPr lang="zh-CN" altLang="en-US" dirty="0"/>
              <a:t>、</a:t>
            </a:r>
            <a:r>
              <a:rPr lang="en-US" altLang="zh-CN" dirty="0" err="1"/>
              <a:t>o_num</a:t>
            </a:r>
            <a:r>
              <a:rPr lang="en-US" altLang="zh-CN" dirty="0"/>
              <a:t> </a:t>
            </a:r>
            <a:r>
              <a:rPr lang="zh-CN" altLang="en-US" dirty="0"/>
              <a:t>为外键，分别指向 </a:t>
            </a:r>
            <a:r>
              <a:rPr lang="en-US" altLang="zh-CN" dirty="0"/>
              <a:t>users(</a:t>
            </a:r>
            <a:r>
              <a:rPr lang="en-US" altLang="zh-CN" dirty="0" err="1"/>
              <a:t>u_id</a:t>
            </a:r>
            <a:r>
              <a:rPr lang="en-US" altLang="zh-CN" dirty="0"/>
              <a:t>)</a:t>
            </a:r>
            <a:r>
              <a:rPr lang="zh-CN" altLang="en-US" dirty="0"/>
              <a:t>、</a:t>
            </a:r>
            <a:r>
              <a:rPr lang="en-US" altLang="zh-CN" dirty="0"/>
              <a:t>books(</a:t>
            </a:r>
            <a:r>
              <a:rPr lang="en-US" altLang="zh-CN" dirty="0" err="1"/>
              <a:t>b_id</a:t>
            </a:r>
            <a:r>
              <a:rPr lang="en-US" altLang="zh-CN" dirty="0"/>
              <a:t>) </a:t>
            </a:r>
            <a:r>
              <a:rPr lang="zh-CN" altLang="en-US" dirty="0"/>
              <a:t>和 </a:t>
            </a:r>
            <a:r>
              <a:rPr lang="en-US" altLang="zh-CN" dirty="0"/>
              <a:t>express(</a:t>
            </a:r>
            <a:r>
              <a:rPr lang="en-US" altLang="zh-CN" dirty="0" err="1"/>
              <a:t>ex_id</a:t>
            </a:r>
            <a:r>
              <a:rPr lang="en-US" altLang="zh-CN" dirty="0"/>
              <a:t>)</a:t>
            </a:r>
            <a:r>
              <a:rPr lang="zh-CN" altLang="en-US" dirty="0"/>
              <a:t>，确保订单对应的实际用户、商品和运单信息都是有效的。</a:t>
            </a:r>
            <a:endParaRPr lang="en-US" altLang="zh-CN" dirty="0"/>
          </a:p>
        </p:txBody>
      </p:sp>
      <p:pic>
        <p:nvPicPr>
          <p:cNvPr id="6" name="图片 5">
            <a:extLst>
              <a:ext uri="{FF2B5EF4-FFF2-40B4-BE49-F238E27FC236}">
                <a16:creationId xmlns:a16="http://schemas.microsoft.com/office/drawing/2014/main" id="{115295FA-4F43-30C3-799C-BD92417437C7}"/>
              </a:ext>
            </a:extLst>
          </p:cNvPr>
          <p:cNvPicPr>
            <a:picLocks noChangeAspect="1"/>
          </p:cNvPicPr>
          <p:nvPr/>
        </p:nvPicPr>
        <p:blipFill>
          <a:blip r:embed="rId2"/>
          <a:stretch>
            <a:fillRect/>
          </a:stretch>
        </p:blipFill>
        <p:spPr>
          <a:xfrm>
            <a:off x="278432" y="3881513"/>
            <a:ext cx="11635136" cy="847692"/>
          </a:xfrm>
          <a:prstGeom prst="rect">
            <a:avLst/>
          </a:prstGeom>
        </p:spPr>
      </p:pic>
    </p:spTree>
    <p:extLst>
      <p:ext uri="{BB962C8B-B14F-4D97-AF65-F5344CB8AC3E}">
        <p14:creationId xmlns:p14="http://schemas.microsoft.com/office/powerpoint/2010/main" val="414614235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70038-8CDD-F15B-C190-7E844970FF8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73CA031-82A7-5136-9873-11960CC41A01}"/>
              </a:ext>
            </a:extLst>
          </p:cNvPr>
          <p:cNvSpPr>
            <a:spLocks noGrp="1"/>
          </p:cNvSpPr>
          <p:nvPr>
            <p:ph type="body" sz="quarter" idx="10"/>
          </p:nvPr>
        </p:nvSpPr>
        <p:spPr/>
        <p:txBody>
          <a:bodyPr/>
          <a:lstStyle/>
          <a:p>
            <a:r>
              <a:rPr lang="en-US" altLang="zh-CN" dirty="0"/>
              <a:t>EB-Shop </a:t>
            </a:r>
            <a:r>
              <a:rPr lang="zh-CN" altLang="en-US" dirty="0"/>
              <a:t>线上书城数据库前期设计</a:t>
            </a:r>
          </a:p>
        </p:txBody>
      </p:sp>
      <p:sp>
        <p:nvSpPr>
          <p:cNvPr id="5" name="文本占位符 4">
            <a:extLst>
              <a:ext uri="{FF2B5EF4-FFF2-40B4-BE49-F238E27FC236}">
                <a16:creationId xmlns:a16="http://schemas.microsoft.com/office/drawing/2014/main" id="{55112537-625B-CE7B-832B-506C456ED596}"/>
              </a:ext>
            </a:extLst>
          </p:cNvPr>
          <p:cNvSpPr>
            <a:spLocks noGrp="1"/>
          </p:cNvSpPr>
          <p:nvPr>
            <p:ph type="body" sz="quarter" idx="11"/>
          </p:nvPr>
        </p:nvSpPr>
        <p:spPr>
          <a:xfrm>
            <a:off x="193192" y="1574830"/>
            <a:ext cx="11635136" cy="4423455"/>
          </a:xfrm>
        </p:spPr>
        <p:txBody>
          <a:bodyPr/>
          <a:lstStyle/>
          <a:p>
            <a:r>
              <a:rPr lang="en-US" altLang="zh-CN" dirty="0"/>
              <a:t>3. </a:t>
            </a:r>
            <a:r>
              <a:rPr lang="zh-CN" altLang="en-US" dirty="0"/>
              <a:t>逻辑设计</a:t>
            </a:r>
            <a:endParaRPr lang="en-US" altLang="zh-CN" dirty="0"/>
          </a:p>
          <a:p>
            <a:r>
              <a:rPr lang="zh-CN" altLang="en-US" dirty="0"/>
              <a:t>（</a:t>
            </a:r>
            <a:r>
              <a:rPr lang="en-US" altLang="zh-CN" dirty="0"/>
              <a:t>6</a:t>
            </a:r>
            <a:r>
              <a:rPr lang="zh-CN" altLang="en-US" dirty="0"/>
              <a:t>）评价（</a:t>
            </a:r>
            <a:r>
              <a:rPr lang="en-US" altLang="zh-CN" dirty="0"/>
              <a:t>reviews</a:t>
            </a:r>
            <a:r>
              <a:rPr lang="zh-CN" altLang="en-US" dirty="0"/>
              <a:t>）：评价编号（</a:t>
            </a:r>
            <a:r>
              <a:rPr lang="en-US" altLang="zh-CN" dirty="0" err="1"/>
              <a:t>re_id</a:t>
            </a:r>
            <a:r>
              <a:rPr lang="zh-CN" altLang="en-US" dirty="0"/>
              <a:t>）、用户编号（</a:t>
            </a:r>
            <a:r>
              <a:rPr lang="en-US" altLang="zh-CN" dirty="0" err="1"/>
              <a:t>u_id</a:t>
            </a:r>
            <a:r>
              <a:rPr lang="zh-CN" altLang="en-US" dirty="0"/>
              <a:t>）、商品编号（</a:t>
            </a:r>
            <a:r>
              <a:rPr lang="en-US" altLang="zh-CN" dirty="0" err="1"/>
              <a:t>b_id</a:t>
            </a:r>
            <a:r>
              <a:rPr lang="zh-CN" altLang="en-US" dirty="0"/>
              <a:t>）、评价内容（</a:t>
            </a:r>
            <a:r>
              <a:rPr lang="en-US" altLang="zh-CN" dirty="0"/>
              <a:t>comment</a:t>
            </a:r>
            <a:r>
              <a:rPr lang="zh-CN" altLang="en-US" dirty="0"/>
              <a:t>）、满意度（</a:t>
            </a:r>
            <a:r>
              <a:rPr lang="en-US" altLang="zh-CN" dirty="0"/>
              <a:t>satisfaction</a:t>
            </a:r>
            <a:r>
              <a:rPr lang="zh-CN" altLang="en-US" dirty="0"/>
              <a:t>）、评价时间（</a:t>
            </a:r>
            <a:r>
              <a:rPr lang="en-US" altLang="zh-CN" dirty="0" err="1"/>
              <a:t>re_time</a:t>
            </a:r>
            <a:r>
              <a:rPr lang="zh-CN" altLang="en-US" dirty="0"/>
              <a:t>）、商家回复（</a:t>
            </a:r>
            <a:r>
              <a:rPr lang="en-US" altLang="zh-CN" dirty="0"/>
              <a:t>answer</a:t>
            </a:r>
            <a:r>
              <a:rPr lang="zh-CN" altLang="en-US" dirty="0"/>
              <a:t>）。</a:t>
            </a:r>
            <a:endParaRPr lang="en-US" altLang="zh-CN" dirty="0"/>
          </a:p>
          <a:p>
            <a:r>
              <a:rPr lang="zh-CN" altLang="en-US" dirty="0"/>
              <a:t>可将其规范化为：</a:t>
            </a:r>
            <a:endParaRPr lang="en-US" altLang="zh-CN" dirty="0"/>
          </a:p>
          <a:p>
            <a:endParaRPr lang="en-US" altLang="zh-CN" dirty="0"/>
          </a:p>
          <a:p>
            <a:r>
              <a:rPr lang="zh-CN" altLang="en-US" dirty="0"/>
              <a:t>其中，</a:t>
            </a:r>
            <a:r>
              <a:rPr lang="en-US" altLang="zh-CN" dirty="0" err="1"/>
              <a:t>re_id</a:t>
            </a:r>
            <a:r>
              <a:rPr lang="en-US" altLang="zh-CN" dirty="0"/>
              <a:t> </a:t>
            </a:r>
            <a:r>
              <a:rPr lang="zh-CN" altLang="en-US" dirty="0"/>
              <a:t>为主键，确保每条评价有唯一的评价编号，便于管理和查看用户的评价。</a:t>
            </a:r>
            <a:r>
              <a:rPr lang="en-US" altLang="zh-CN" dirty="0" err="1"/>
              <a:t>u_id</a:t>
            </a:r>
            <a:r>
              <a:rPr lang="zh-CN" altLang="en-US" dirty="0"/>
              <a:t>、</a:t>
            </a:r>
            <a:r>
              <a:rPr lang="en-US" altLang="zh-CN" dirty="0" err="1"/>
              <a:t>b_id</a:t>
            </a:r>
            <a:r>
              <a:rPr lang="en-US" altLang="zh-CN" dirty="0"/>
              <a:t> </a:t>
            </a:r>
            <a:r>
              <a:rPr lang="zh-CN" altLang="en-US" dirty="0"/>
              <a:t>为外键，分别指向 </a:t>
            </a:r>
            <a:r>
              <a:rPr lang="en-US" altLang="zh-CN" dirty="0"/>
              <a:t>users(</a:t>
            </a:r>
            <a:r>
              <a:rPr lang="en-US" altLang="zh-CN" dirty="0" err="1"/>
              <a:t>u_id</a:t>
            </a:r>
            <a:r>
              <a:rPr lang="en-US" altLang="zh-CN" dirty="0"/>
              <a:t>) </a:t>
            </a:r>
            <a:r>
              <a:rPr lang="zh-CN" altLang="en-US" dirty="0"/>
              <a:t>和 </a:t>
            </a:r>
            <a:r>
              <a:rPr lang="en-US" altLang="zh-CN" dirty="0"/>
              <a:t>books(</a:t>
            </a:r>
            <a:r>
              <a:rPr lang="en-US" altLang="zh-CN" dirty="0" err="1"/>
              <a:t>b_id</a:t>
            </a:r>
            <a:r>
              <a:rPr lang="en-US" altLang="zh-CN" dirty="0"/>
              <a:t>)</a:t>
            </a:r>
            <a:r>
              <a:rPr lang="zh-CN" altLang="en-US" dirty="0"/>
              <a:t>，确保每条评价都关联到一个实际存在的用户和商品。</a:t>
            </a:r>
            <a:endParaRPr lang="en-US" altLang="zh-CN" dirty="0"/>
          </a:p>
        </p:txBody>
      </p:sp>
      <p:pic>
        <p:nvPicPr>
          <p:cNvPr id="3" name="图片 2">
            <a:extLst>
              <a:ext uri="{FF2B5EF4-FFF2-40B4-BE49-F238E27FC236}">
                <a16:creationId xmlns:a16="http://schemas.microsoft.com/office/drawing/2014/main" id="{14922AE6-C03B-D218-1EF9-BF86474F1C14}"/>
              </a:ext>
            </a:extLst>
          </p:cNvPr>
          <p:cNvPicPr>
            <a:picLocks noChangeAspect="1"/>
          </p:cNvPicPr>
          <p:nvPr/>
        </p:nvPicPr>
        <p:blipFill>
          <a:blip r:embed="rId2"/>
          <a:stretch>
            <a:fillRect/>
          </a:stretch>
        </p:blipFill>
        <p:spPr>
          <a:xfrm>
            <a:off x="193192" y="4101614"/>
            <a:ext cx="11619637" cy="427027"/>
          </a:xfrm>
          <a:prstGeom prst="rect">
            <a:avLst/>
          </a:prstGeom>
        </p:spPr>
      </p:pic>
    </p:spTree>
    <p:extLst>
      <p:ext uri="{BB962C8B-B14F-4D97-AF65-F5344CB8AC3E}">
        <p14:creationId xmlns:p14="http://schemas.microsoft.com/office/powerpoint/2010/main" val="3411491232"/>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46BEA-9831-0606-FA3A-3619486431E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7E2E7A9-7EB2-F498-7BBD-632A4E543A31}"/>
              </a:ext>
            </a:extLst>
          </p:cNvPr>
          <p:cNvSpPr>
            <a:spLocks noGrp="1"/>
          </p:cNvSpPr>
          <p:nvPr>
            <p:ph type="body" sz="quarter" idx="10"/>
          </p:nvPr>
        </p:nvSpPr>
        <p:spPr/>
        <p:txBody>
          <a:bodyPr/>
          <a:lstStyle/>
          <a:p>
            <a:r>
              <a:rPr lang="en-US" altLang="zh-CN" dirty="0"/>
              <a:t>EB-Shop </a:t>
            </a:r>
            <a:r>
              <a:rPr lang="zh-CN" altLang="en-US" dirty="0"/>
              <a:t>线上书城数据库前期设计</a:t>
            </a:r>
          </a:p>
        </p:txBody>
      </p:sp>
      <p:sp>
        <p:nvSpPr>
          <p:cNvPr id="5" name="文本占位符 4">
            <a:extLst>
              <a:ext uri="{FF2B5EF4-FFF2-40B4-BE49-F238E27FC236}">
                <a16:creationId xmlns:a16="http://schemas.microsoft.com/office/drawing/2014/main" id="{1980C5D0-4814-89B5-D9ED-19087422A394}"/>
              </a:ext>
            </a:extLst>
          </p:cNvPr>
          <p:cNvSpPr>
            <a:spLocks noGrp="1"/>
          </p:cNvSpPr>
          <p:nvPr>
            <p:ph type="body" sz="quarter" idx="11"/>
          </p:nvPr>
        </p:nvSpPr>
        <p:spPr>
          <a:xfrm>
            <a:off x="193192" y="1087517"/>
            <a:ext cx="11635136" cy="5398081"/>
          </a:xfrm>
        </p:spPr>
        <p:txBody>
          <a:bodyPr/>
          <a:lstStyle/>
          <a:p>
            <a:r>
              <a:rPr lang="en-US" altLang="zh-CN" dirty="0"/>
              <a:t>4. </a:t>
            </a:r>
            <a:r>
              <a:rPr lang="zh-CN" altLang="en-US" dirty="0"/>
              <a:t>物理设计</a:t>
            </a:r>
          </a:p>
          <a:p>
            <a:r>
              <a:rPr lang="zh-CN" altLang="en-US" dirty="0"/>
              <a:t>线上书城的物理设计应该考虑到数据的存储方式、存储结构、存储位置、备份和恢复策略、安全性措施以及性能优化策略等方面。</a:t>
            </a:r>
          </a:p>
          <a:p>
            <a:r>
              <a:rPr lang="zh-CN" altLang="en-US" dirty="0"/>
              <a:t>（</a:t>
            </a:r>
            <a:r>
              <a:rPr lang="en-US" altLang="zh-CN" dirty="0"/>
              <a:t>1</a:t>
            </a:r>
            <a:r>
              <a:rPr lang="zh-CN" altLang="en-US" dirty="0"/>
              <a:t>）数据存储方式</a:t>
            </a:r>
          </a:p>
          <a:p>
            <a:r>
              <a:rPr lang="zh-CN" altLang="en-US" dirty="0"/>
              <a:t>（</a:t>
            </a:r>
            <a:r>
              <a:rPr lang="en-US" altLang="zh-CN" dirty="0"/>
              <a:t>2</a:t>
            </a:r>
            <a:r>
              <a:rPr lang="zh-CN" altLang="en-US" dirty="0"/>
              <a:t>）数据存储结构</a:t>
            </a:r>
          </a:p>
          <a:p>
            <a:r>
              <a:rPr lang="zh-CN" altLang="en-US" dirty="0"/>
              <a:t>（</a:t>
            </a:r>
            <a:r>
              <a:rPr lang="en-US" altLang="zh-CN" dirty="0"/>
              <a:t>3</a:t>
            </a:r>
            <a:r>
              <a:rPr lang="zh-CN" altLang="en-US" dirty="0"/>
              <a:t>）数据存储位置</a:t>
            </a:r>
          </a:p>
          <a:p>
            <a:r>
              <a:rPr lang="zh-CN" altLang="en-US" dirty="0"/>
              <a:t>（</a:t>
            </a:r>
            <a:r>
              <a:rPr lang="en-US" altLang="zh-CN" dirty="0"/>
              <a:t>4</a:t>
            </a:r>
            <a:r>
              <a:rPr lang="zh-CN" altLang="en-US" dirty="0"/>
              <a:t>）数据备份和恢复策略</a:t>
            </a:r>
            <a:endParaRPr lang="en-US" altLang="zh-CN" dirty="0"/>
          </a:p>
          <a:p>
            <a:r>
              <a:rPr lang="zh-CN" altLang="en-US" dirty="0"/>
              <a:t>（</a:t>
            </a:r>
            <a:r>
              <a:rPr lang="en-US" altLang="zh-CN" dirty="0"/>
              <a:t>5</a:t>
            </a:r>
            <a:r>
              <a:rPr lang="zh-CN" altLang="en-US" dirty="0"/>
              <a:t>）数据安全性措施</a:t>
            </a:r>
          </a:p>
          <a:p>
            <a:r>
              <a:rPr lang="zh-CN" altLang="en-US" dirty="0"/>
              <a:t>（</a:t>
            </a:r>
            <a:r>
              <a:rPr lang="en-US" altLang="zh-CN" dirty="0"/>
              <a:t>6</a:t>
            </a:r>
            <a:r>
              <a:rPr lang="zh-CN" altLang="en-US" dirty="0"/>
              <a:t>）数据库性能优化策略</a:t>
            </a:r>
          </a:p>
          <a:p>
            <a:r>
              <a:rPr lang="zh-CN" altLang="en-US" dirty="0"/>
              <a:t>线上书城的物理设计应该综合考虑以上因素，并根据实际情况进行调整，以保证系统的高效性、可靠性和安全性。</a:t>
            </a:r>
            <a:endParaRPr lang="en-US" altLang="zh-CN" dirty="0"/>
          </a:p>
        </p:txBody>
      </p:sp>
    </p:spTree>
    <p:extLst>
      <p:ext uri="{BB962C8B-B14F-4D97-AF65-F5344CB8AC3E}">
        <p14:creationId xmlns:p14="http://schemas.microsoft.com/office/powerpoint/2010/main" val="30012445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AF9A5B9C-4822-58F7-247B-9C090E3980ED}"/>
              </a:ext>
            </a:extLst>
          </p:cNvPr>
          <p:cNvSpPr>
            <a:spLocks noGrp="1"/>
          </p:cNvSpPr>
          <p:nvPr>
            <p:ph type="body" sz="quarter" idx="14"/>
          </p:nvPr>
        </p:nvSpPr>
        <p:spPr/>
        <p:txBody>
          <a:bodyPr/>
          <a:lstStyle/>
          <a:p>
            <a:r>
              <a:rPr lang="en-US" altLang="zh-CN" dirty="0"/>
              <a:t>SQL Server </a:t>
            </a:r>
            <a:r>
              <a:rPr lang="zh-CN" altLang="en-US" dirty="0"/>
              <a:t>数据库管理系统</a:t>
            </a:r>
          </a:p>
        </p:txBody>
      </p:sp>
      <p:sp>
        <p:nvSpPr>
          <p:cNvPr id="7" name="文本占位符 6">
            <a:extLst>
              <a:ext uri="{FF2B5EF4-FFF2-40B4-BE49-F238E27FC236}">
                <a16:creationId xmlns:a16="http://schemas.microsoft.com/office/drawing/2014/main" id="{367EAB6F-0620-E6E8-4F43-6785F7634153}"/>
              </a:ext>
            </a:extLst>
          </p:cNvPr>
          <p:cNvSpPr>
            <a:spLocks noGrp="1"/>
          </p:cNvSpPr>
          <p:nvPr>
            <p:ph type="body" sz="quarter" idx="15"/>
          </p:nvPr>
        </p:nvSpPr>
        <p:spPr/>
        <p:txBody>
          <a:bodyPr/>
          <a:lstStyle/>
          <a:p>
            <a:r>
              <a:rPr lang="zh-CN" altLang="en-US" dirty="0"/>
              <a:t>任务</a:t>
            </a:r>
            <a:r>
              <a:rPr lang="en-US" altLang="zh-CN" dirty="0"/>
              <a:t>3</a:t>
            </a:r>
            <a:endParaRPr lang="zh-CN" altLang="en-US" dirty="0"/>
          </a:p>
        </p:txBody>
      </p:sp>
    </p:spTree>
    <p:extLst>
      <p:ext uri="{BB962C8B-B14F-4D97-AF65-F5344CB8AC3E}">
        <p14:creationId xmlns:p14="http://schemas.microsoft.com/office/powerpoint/2010/main" val="4272139553"/>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FD4BB35-EA69-44D2-A8F6-2C7FFB0BE8A0}"/>
              </a:ext>
            </a:extLst>
          </p:cNvPr>
          <p:cNvSpPr>
            <a:spLocks noGrp="1"/>
          </p:cNvSpPr>
          <p:nvPr>
            <p:ph type="body" sz="quarter" idx="10"/>
          </p:nvPr>
        </p:nvSpPr>
        <p:spPr/>
        <p:txBody>
          <a:bodyPr/>
          <a:lstStyle/>
          <a:p>
            <a:r>
              <a:rPr lang="en-US" altLang="zh-CN" dirty="0"/>
              <a:t>3.1 SQL Server </a:t>
            </a:r>
            <a:r>
              <a:rPr lang="zh-CN" altLang="en-US" dirty="0"/>
              <a:t>数据库概述</a:t>
            </a:r>
          </a:p>
        </p:txBody>
      </p:sp>
      <p:sp>
        <p:nvSpPr>
          <p:cNvPr id="3" name="文本占位符 2">
            <a:extLst>
              <a:ext uri="{FF2B5EF4-FFF2-40B4-BE49-F238E27FC236}">
                <a16:creationId xmlns:a16="http://schemas.microsoft.com/office/drawing/2014/main" id="{B015A057-1526-625C-BBE0-40985212E68D}"/>
              </a:ext>
            </a:extLst>
          </p:cNvPr>
          <p:cNvSpPr>
            <a:spLocks noGrp="1"/>
          </p:cNvSpPr>
          <p:nvPr>
            <p:ph type="body" sz="quarter" idx="11"/>
          </p:nvPr>
        </p:nvSpPr>
        <p:spPr>
          <a:xfrm>
            <a:off x="193192" y="1084467"/>
            <a:ext cx="11635136" cy="5404172"/>
          </a:xfrm>
        </p:spPr>
        <p:txBody>
          <a:bodyPr/>
          <a:lstStyle/>
          <a:p>
            <a:r>
              <a:rPr lang="en-US" altLang="zh-CN" dirty="0"/>
              <a:t>3.1.1</a:t>
            </a:r>
            <a:r>
              <a:rPr lang="zh-CN" altLang="en-US" dirty="0"/>
              <a:t>　</a:t>
            </a:r>
            <a:r>
              <a:rPr lang="en-US" altLang="zh-CN" dirty="0"/>
              <a:t>SQL Server </a:t>
            </a:r>
            <a:r>
              <a:rPr lang="zh-CN" altLang="en-US" dirty="0"/>
              <a:t>的发展历程</a:t>
            </a:r>
          </a:p>
          <a:p>
            <a:r>
              <a:rPr lang="zh-CN" altLang="en-US" dirty="0"/>
              <a:t>自 </a:t>
            </a:r>
            <a:r>
              <a:rPr lang="en-US" altLang="zh-CN" dirty="0"/>
              <a:t>1988 </a:t>
            </a:r>
            <a:r>
              <a:rPr lang="zh-CN" altLang="en-US" dirty="0"/>
              <a:t>年首次发布以来，</a:t>
            </a:r>
            <a:r>
              <a:rPr lang="en-US" altLang="zh-CN" dirty="0"/>
              <a:t>SQL Server </a:t>
            </a:r>
            <a:r>
              <a:rPr lang="zh-CN" altLang="en-US" dirty="0"/>
              <a:t>已经历多次更新迭代，每个版本都在功能、性能、安全性和可用性方面有所改进。值得注意的是，从 </a:t>
            </a:r>
            <a:r>
              <a:rPr lang="en-US" altLang="zh-CN" dirty="0"/>
              <a:t>SQL Server 2017 </a:t>
            </a:r>
            <a:r>
              <a:rPr lang="zh-CN" altLang="en-US" dirty="0"/>
              <a:t>开始，微软公司将其扩展到了 </a:t>
            </a:r>
            <a:r>
              <a:rPr lang="en-US" altLang="zh-CN" dirty="0"/>
              <a:t>Linux </a:t>
            </a:r>
            <a:r>
              <a:rPr lang="zh-CN" altLang="en-US" dirty="0"/>
              <a:t>操作系统上，这使得 </a:t>
            </a:r>
            <a:r>
              <a:rPr lang="en-US" altLang="zh-CN" dirty="0"/>
              <a:t>SQL Server </a:t>
            </a:r>
            <a:r>
              <a:rPr lang="zh-CN" altLang="en-US" dirty="0"/>
              <a:t>能够运行在更多的平台上，从而增强了它的灵活性，扩展了它的应用范围。</a:t>
            </a:r>
          </a:p>
          <a:p>
            <a:r>
              <a:rPr lang="zh-CN" altLang="en-US" dirty="0"/>
              <a:t>在 </a:t>
            </a:r>
            <a:r>
              <a:rPr lang="en-US" altLang="zh-CN" dirty="0"/>
              <a:t>SQL Server </a:t>
            </a:r>
            <a:r>
              <a:rPr lang="zh-CN" altLang="en-US" dirty="0"/>
              <a:t>历史上，</a:t>
            </a:r>
            <a:r>
              <a:rPr lang="en-US" altLang="zh-CN" dirty="0"/>
              <a:t>2022 </a:t>
            </a:r>
            <a:r>
              <a:rPr lang="zh-CN" altLang="en-US" dirty="0"/>
              <a:t>版本的连接性最强，它提供的混合数据集成应用环境允许用户无缝地跨越本地部署的数据平台和云数据服务平台进行操作，特别是对 </a:t>
            </a:r>
            <a:r>
              <a:rPr lang="en-US" altLang="zh-CN" dirty="0"/>
              <a:t>Azure SQL </a:t>
            </a:r>
            <a:r>
              <a:rPr lang="zh-CN" altLang="en-US" dirty="0"/>
              <a:t>管理实例的支持，几乎达到了无缝连接的性能。此外，</a:t>
            </a:r>
            <a:r>
              <a:rPr lang="en-US" altLang="zh-CN" dirty="0"/>
              <a:t>SQL Server 2022 </a:t>
            </a:r>
            <a:r>
              <a:rPr lang="zh-CN" altLang="en-US" dirty="0"/>
              <a:t>还增强了查询性能和可伸缩性，并进一步提升了数据安全性。</a:t>
            </a:r>
          </a:p>
          <a:p>
            <a:r>
              <a:rPr lang="zh-CN" altLang="en-US" dirty="0"/>
              <a:t>表 </a:t>
            </a:r>
            <a:r>
              <a:rPr lang="en-US" altLang="zh-CN" dirty="0"/>
              <a:t>3-1 </a:t>
            </a:r>
            <a:r>
              <a:rPr lang="zh-CN" altLang="en-US" dirty="0"/>
              <a:t>总结了 </a:t>
            </a:r>
            <a:r>
              <a:rPr lang="en-US" altLang="zh-CN" dirty="0"/>
              <a:t>SQL Server </a:t>
            </a:r>
            <a:r>
              <a:rPr lang="zh-CN" altLang="en-US" dirty="0"/>
              <a:t>从其诞生至 </a:t>
            </a:r>
            <a:r>
              <a:rPr lang="en-US" altLang="zh-CN" dirty="0"/>
              <a:t>2022 </a:t>
            </a:r>
            <a:r>
              <a:rPr lang="zh-CN" altLang="en-US" dirty="0"/>
              <a:t>版本的发展历程，包括每个主要版本的关键改进和新增特性。</a:t>
            </a:r>
          </a:p>
        </p:txBody>
      </p:sp>
    </p:spTree>
    <p:extLst>
      <p:ext uri="{BB962C8B-B14F-4D97-AF65-F5344CB8AC3E}">
        <p14:creationId xmlns:p14="http://schemas.microsoft.com/office/powerpoint/2010/main" val="419038458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38469-102B-362F-24E6-30357A0A1111}"/>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D038BAE-C0FC-E3F3-CF44-FFECF20EBD2F}"/>
              </a:ext>
            </a:extLst>
          </p:cNvPr>
          <p:cNvSpPr>
            <a:spLocks noGrp="1"/>
          </p:cNvSpPr>
          <p:nvPr>
            <p:ph type="body" sz="quarter" idx="10"/>
          </p:nvPr>
        </p:nvSpPr>
        <p:spPr/>
        <p:txBody>
          <a:bodyPr/>
          <a:lstStyle/>
          <a:p>
            <a:r>
              <a:rPr lang="en-US" altLang="zh-CN" dirty="0"/>
              <a:t>3.1 SQL Server </a:t>
            </a:r>
            <a:r>
              <a:rPr lang="zh-CN" altLang="en-US" dirty="0"/>
              <a:t>数据库概述</a:t>
            </a:r>
          </a:p>
        </p:txBody>
      </p:sp>
      <p:pic>
        <p:nvPicPr>
          <p:cNvPr id="12" name="图片占位符 11">
            <a:extLst>
              <a:ext uri="{FF2B5EF4-FFF2-40B4-BE49-F238E27FC236}">
                <a16:creationId xmlns:a16="http://schemas.microsoft.com/office/drawing/2014/main" id="{CC584044-BF16-8B17-E010-C249C5F001F6}"/>
              </a:ext>
            </a:extLst>
          </p:cNvPr>
          <p:cNvPicPr>
            <a:picLocks noGrp="1" noChangeAspect="1"/>
          </p:cNvPicPr>
          <p:nvPr>
            <p:ph type="pic" sz="quarter" idx="12"/>
          </p:nvPr>
        </p:nvPicPr>
        <p:blipFill rotWithShape="1">
          <a:blip r:embed="rId2"/>
          <a:srcRect l="-56437" r="-56437"/>
          <a:stretch>
            <a:fillRect/>
          </a:stretch>
        </p:blipFill>
        <p:spPr>
          <a:prstGeom prst="rect">
            <a:avLst/>
          </a:prstGeom>
        </p:spPr>
      </p:pic>
    </p:spTree>
    <p:extLst>
      <p:ext uri="{BB962C8B-B14F-4D97-AF65-F5344CB8AC3E}">
        <p14:creationId xmlns:p14="http://schemas.microsoft.com/office/powerpoint/2010/main" val="149199497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31565-B515-5E5D-A537-92A603E00BD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6FE42C1-E8BB-DFA7-C57E-CC82BF302E35}"/>
              </a:ext>
            </a:extLst>
          </p:cNvPr>
          <p:cNvSpPr>
            <a:spLocks noGrp="1"/>
          </p:cNvSpPr>
          <p:nvPr>
            <p:ph type="body" sz="quarter" idx="10"/>
          </p:nvPr>
        </p:nvSpPr>
        <p:spPr/>
        <p:txBody>
          <a:bodyPr/>
          <a:lstStyle/>
          <a:p>
            <a:r>
              <a:rPr lang="en-US" altLang="zh-CN" dirty="0"/>
              <a:t>1.1 </a:t>
            </a:r>
            <a:r>
              <a:rPr lang="zh-CN" altLang="en-US" dirty="0"/>
              <a:t>数据库系统</a:t>
            </a:r>
          </a:p>
        </p:txBody>
      </p:sp>
      <p:sp>
        <p:nvSpPr>
          <p:cNvPr id="5" name="文本占位符 4">
            <a:extLst>
              <a:ext uri="{FF2B5EF4-FFF2-40B4-BE49-F238E27FC236}">
                <a16:creationId xmlns:a16="http://schemas.microsoft.com/office/drawing/2014/main" id="{BD217F39-0072-4581-3DD2-89DA40530EB5}"/>
              </a:ext>
            </a:extLst>
          </p:cNvPr>
          <p:cNvSpPr>
            <a:spLocks noGrp="1"/>
          </p:cNvSpPr>
          <p:nvPr>
            <p:ph type="body" sz="quarter" idx="11"/>
          </p:nvPr>
        </p:nvSpPr>
        <p:spPr>
          <a:xfrm>
            <a:off x="193192" y="2302752"/>
            <a:ext cx="11635136" cy="2967607"/>
          </a:xfrm>
        </p:spPr>
        <p:txBody>
          <a:bodyPr/>
          <a:lstStyle/>
          <a:p>
            <a:r>
              <a:rPr lang="en-US" altLang="zh-CN" dirty="0"/>
              <a:t>1.1.2</a:t>
            </a:r>
            <a:r>
              <a:rPr lang="zh-CN" altLang="en-US" dirty="0"/>
              <a:t>　数据库系统</a:t>
            </a:r>
            <a:endParaRPr lang="en-US" altLang="zh-CN" dirty="0"/>
          </a:p>
          <a:p>
            <a:r>
              <a:rPr lang="en-US" altLang="zh-CN" dirty="0"/>
              <a:t>3. </a:t>
            </a:r>
            <a:r>
              <a:rPr lang="zh-CN" altLang="en-US" dirty="0"/>
              <a:t>数据库系统架构</a:t>
            </a:r>
          </a:p>
          <a:p>
            <a:r>
              <a:rPr lang="zh-CN" altLang="en-US" dirty="0"/>
              <a:t>根据数据存储和处理方式的不同，数据库系统架构可以分为集中式数据库系统和分布式数据库系统。</a:t>
            </a:r>
            <a:endParaRPr lang="en-US" altLang="zh-CN" dirty="0"/>
          </a:p>
          <a:p>
            <a:r>
              <a:rPr lang="zh-CN" altLang="en-US" dirty="0"/>
              <a:t>（</a:t>
            </a:r>
            <a:r>
              <a:rPr lang="en-US" altLang="zh-CN" dirty="0"/>
              <a:t>1</a:t>
            </a:r>
            <a:r>
              <a:rPr lang="zh-CN" altLang="en-US" dirty="0"/>
              <a:t>）集中式数据库系统。</a:t>
            </a:r>
            <a:endParaRPr lang="en-US" altLang="zh-CN" dirty="0"/>
          </a:p>
          <a:p>
            <a:r>
              <a:rPr lang="zh-CN" altLang="en-US" dirty="0"/>
              <a:t>（</a:t>
            </a:r>
            <a:r>
              <a:rPr lang="en-US" altLang="zh-CN" dirty="0"/>
              <a:t>2</a:t>
            </a:r>
            <a:r>
              <a:rPr lang="zh-CN" altLang="en-US" dirty="0"/>
              <a:t>）分布式数据库系统。</a:t>
            </a:r>
          </a:p>
        </p:txBody>
      </p:sp>
    </p:spTree>
    <p:extLst>
      <p:ext uri="{BB962C8B-B14F-4D97-AF65-F5344CB8AC3E}">
        <p14:creationId xmlns:p14="http://schemas.microsoft.com/office/powerpoint/2010/main" val="833434337"/>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BF2DE-4A15-535E-0036-68AD1B402538}"/>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26B3BD63-B208-FBDE-78DE-C53C9E080AC8}"/>
              </a:ext>
            </a:extLst>
          </p:cNvPr>
          <p:cNvSpPr>
            <a:spLocks noGrp="1"/>
          </p:cNvSpPr>
          <p:nvPr>
            <p:ph type="body" sz="quarter" idx="10"/>
          </p:nvPr>
        </p:nvSpPr>
        <p:spPr/>
        <p:txBody>
          <a:bodyPr/>
          <a:lstStyle/>
          <a:p>
            <a:r>
              <a:rPr lang="en-US" altLang="zh-CN" dirty="0"/>
              <a:t>3.1 SQL Server </a:t>
            </a:r>
            <a:r>
              <a:rPr lang="zh-CN" altLang="en-US" dirty="0"/>
              <a:t>数据库概述</a:t>
            </a:r>
          </a:p>
        </p:txBody>
      </p:sp>
      <p:sp>
        <p:nvSpPr>
          <p:cNvPr id="3" name="文本占位符 2">
            <a:extLst>
              <a:ext uri="{FF2B5EF4-FFF2-40B4-BE49-F238E27FC236}">
                <a16:creationId xmlns:a16="http://schemas.microsoft.com/office/drawing/2014/main" id="{AA9B4E9E-2A7E-27B3-7901-FEC0DEA84E3C}"/>
              </a:ext>
            </a:extLst>
          </p:cNvPr>
          <p:cNvSpPr>
            <a:spLocks noGrp="1"/>
          </p:cNvSpPr>
          <p:nvPr>
            <p:ph type="body" sz="quarter" idx="11"/>
          </p:nvPr>
        </p:nvSpPr>
        <p:spPr>
          <a:xfrm>
            <a:off x="193192" y="843855"/>
            <a:ext cx="5623146" cy="5885394"/>
          </a:xfrm>
        </p:spPr>
        <p:txBody>
          <a:bodyPr/>
          <a:lstStyle/>
          <a:p>
            <a:r>
              <a:rPr lang="en-US" altLang="zh-CN" dirty="0"/>
              <a:t>3.1.2</a:t>
            </a:r>
            <a:r>
              <a:rPr lang="zh-CN" altLang="en-US" dirty="0"/>
              <a:t>　</a:t>
            </a:r>
            <a:r>
              <a:rPr lang="en-US" altLang="zh-CN" dirty="0"/>
              <a:t>SQL Server 2022 </a:t>
            </a:r>
            <a:r>
              <a:rPr lang="zh-CN" altLang="en-US" dirty="0"/>
              <a:t>版本介绍</a:t>
            </a:r>
            <a:endParaRPr lang="en-US" altLang="zh-CN" dirty="0"/>
          </a:p>
          <a:p>
            <a:r>
              <a:rPr lang="zh-CN" altLang="en-US" dirty="0"/>
              <a:t>为了适应不同用户群体的需求，微软公司为 </a:t>
            </a:r>
            <a:r>
              <a:rPr lang="en-US" altLang="zh-CN" dirty="0"/>
              <a:t>SQL Server 2022 </a:t>
            </a:r>
            <a:r>
              <a:rPr lang="zh-CN" altLang="en-US" dirty="0"/>
              <a:t>设计了多个版本，每个版本在保持基本核心功能一致的前提下，对高级功能和软硬件资源利用率进行了区分，如 </a:t>
            </a:r>
            <a:r>
              <a:rPr lang="en-US" altLang="zh-CN" dirty="0"/>
              <a:t>CPU </a:t>
            </a:r>
            <a:r>
              <a:rPr lang="zh-CN" altLang="en-US" dirty="0"/>
              <a:t>核心数、内存使用量以及 </a:t>
            </a:r>
            <a:r>
              <a:rPr lang="en-US" altLang="zh-CN" dirty="0"/>
              <a:t>Always On</a:t>
            </a:r>
            <a:r>
              <a:rPr lang="zh-CN" altLang="en-US" dirty="0"/>
              <a:t>、快速还原、数据库镜像等功能。这种划分不仅体现了微软公司多元化的市场策略，也为用户根据自身需求选择最适合且经济高效的版本提供了可能。</a:t>
            </a:r>
            <a:endParaRPr lang="en-US" altLang="zh-CN" dirty="0"/>
          </a:p>
          <a:p>
            <a:r>
              <a:rPr lang="en-US" altLang="zh-CN" dirty="0"/>
              <a:t>SQL Server 2022 </a:t>
            </a:r>
            <a:r>
              <a:rPr lang="zh-CN" altLang="en-US" dirty="0"/>
              <a:t>版本介绍如表 </a:t>
            </a:r>
            <a:r>
              <a:rPr lang="en-US" altLang="zh-CN" dirty="0"/>
              <a:t>3-2 </a:t>
            </a:r>
            <a:r>
              <a:rPr lang="zh-CN" altLang="en-US" dirty="0"/>
              <a:t>所示。</a:t>
            </a:r>
          </a:p>
        </p:txBody>
      </p:sp>
      <p:pic>
        <p:nvPicPr>
          <p:cNvPr id="6" name="图片占位符 5">
            <a:extLst>
              <a:ext uri="{FF2B5EF4-FFF2-40B4-BE49-F238E27FC236}">
                <a16:creationId xmlns:a16="http://schemas.microsoft.com/office/drawing/2014/main" id="{C394B394-DAEE-E6B1-1F45-03D3EFD819B1}"/>
              </a:ext>
            </a:extLst>
          </p:cNvPr>
          <p:cNvPicPr>
            <a:picLocks noGrp="1" noChangeAspect="1"/>
          </p:cNvPicPr>
          <p:nvPr>
            <p:ph type="pic" sz="quarter" idx="12"/>
          </p:nvPr>
        </p:nvPicPr>
        <p:blipFill rotWithShape="1">
          <a:blip r:embed="rId2"/>
          <a:srcRect t="-59924" b="-59924"/>
          <a:stretch>
            <a:fillRect/>
          </a:stretch>
        </p:blipFill>
        <p:spPr>
          <a:prstGeom prst="rect">
            <a:avLst/>
          </a:prstGeom>
        </p:spPr>
      </p:pic>
    </p:spTree>
    <p:extLst>
      <p:ext uri="{BB962C8B-B14F-4D97-AF65-F5344CB8AC3E}">
        <p14:creationId xmlns:p14="http://schemas.microsoft.com/office/powerpoint/2010/main" val="232187645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52969-6196-5E62-ED24-20C35117CB24}"/>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1FD77CF7-4E9D-F208-2A99-B4F4FDC2DF29}"/>
              </a:ext>
            </a:extLst>
          </p:cNvPr>
          <p:cNvSpPr>
            <a:spLocks noGrp="1"/>
          </p:cNvSpPr>
          <p:nvPr>
            <p:ph type="body" sz="quarter" idx="10"/>
          </p:nvPr>
        </p:nvSpPr>
        <p:spPr/>
        <p:txBody>
          <a:bodyPr/>
          <a:lstStyle/>
          <a:p>
            <a:r>
              <a:rPr lang="en-US" altLang="zh-CN" dirty="0"/>
              <a:t>3.1 SQL Server </a:t>
            </a:r>
            <a:r>
              <a:rPr lang="zh-CN" altLang="en-US" dirty="0"/>
              <a:t>数据库概述</a:t>
            </a:r>
          </a:p>
        </p:txBody>
      </p:sp>
      <p:sp>
        <p:nvSpPr>
          <p:cNvPr id="3" name="文本占位符 2">
            <a:extLst>
              <a:ext uri="{FF2B5EF4-FFF2-40B4-BE49-F238E27FC236}">
                <a16:creationId xmlns:a16="http://schemas.microsoft.com/office/drawing/2014/main" id="{5053BCA8-CC02-D424-264F-3554F8EEF47C}"/>
              </a:ext>
            </a:extLst>
          </p:cNvPr>
          <p:cNvSpPr>
            <a:spLocks noGrp="1"/>
          </p:cNvSpPr>
          <p:nvPr>
            <p:ph type="body" sz="quarter" idx="11"/>
          </p:nvPr>
        </p:nvSpPr>
        <p:spPr>
          <a:xfrm>
            <a:off x="193192" y="1331170"/>
            <a:ext cx="5623146" cy="4910768"/>
          </a:xfrm>
        </p:spPr>
        <p:txBody>
          <a:bodyPr/>
          <a:lstStyle/>
          <a:p>
            <a:r>
              <a:rPr lang="en-US" altLang="zh-CN" dirty="0"/>
              <a:t>3.1.3</a:t>
            </a:r>
            <a:r>
              <a:rPr lang="zh-CN" altLang="en-US" dirty="0"/>
              <a:t>　</a:t>
            </a:r>
            <a:r>
              <a:rPr lang="en-US" altLang="zh-CN" dirty="0"/>
              <a:t>SQL Server </a:t>
            </a:r>
            <a:r>
              <a:rPr lang="zh-CN" altLang="en-US" dirty="0"/>
              <a:t>的管理工具</a:t>
            </a:r>
            <a:endParaRPr lang="en-US" altLang="zh-CN" dirty="0"/>
          </a:p>
          <a:p>
            <a:r>
              <a:rPr lang="en-US" altLang="zh-CN" dirty="0"/>
              <a:t>SQL Server 2022 </a:t>
            </a:r>
            <a:r>
              <a:rPr lang="zh-CN" altLang="en-US" dirty="0"/>
              <a:t>提供了多种管理工具，帮助数据库管理员（</a:t>
            </a:r>
            <a:r>
              <a:rPr lang="en-US" altLang="zh-CN" dirty="0"/>
              <a:t>DBA</a:t>
            </a:r>
            <a:r>
              <a:rPr lang="zh-CN" altLang="en-US" dirty="0"/>
              <a:t>）、开发人员和其他相关人员高效地管理和维护数据库系统。这些工具覆盖了从数据库设计、开发到性能监控和故障排除的各个方面，确保用户能够充分利用 </a:t>
            </a:r>
            <a:r>
              <a:rPr lang="en-US" altLang="zh-CN" dirty="0"/>
              <a:t>SQL Server </a:t>
            </a:r>
            <a:r>
              <a:rPr lang="zh-CN" altLang="en-US" dirty="0"/>
              <a:t>的功能，实现数据的有效管理和优化利用。</a:t>
            </a:r>
            <a:endParaRPr lang="en-US" altLang="zh-CN" dirty="0"/>
          </a:p>
          <a:p>
            <a:r>
              <a:rPr lang="zh-CN" altLang="en-US" dirty="0"/>
              <a:t>表 </a:t>
            </a:r>
            <a:r>
              <a:rPr lang="en-US" altLang="zh-CN" dirty="0"/>
              <a:t>3-3 </a:t>
            </a:r>
            <a:r>
              <a:rPr lang="zh-CN" altLang="en-US" dirty="0"/>
              <a:t>列出了 </a:t>
            </a:r>
            <a:r>
              <a:rPr lang="en-US" altLang="zh-CN" dirty="0"/>
              <a:t>SQL Server 2022 </a:t>
            </a:r>
            <a:r>
              <a:rPr lang="zh-CN" altLang="en-US" dirty="0"/>
              <a:t>的主要管理工具及其核心功能。</a:t>
            </a:r>
          </a:p>
        </p:txBody>
      </p:sp>
      <p:pic>
        <p:nvPicPr>
          <p:cNvPr id="17" name="图片占位符 16">
            <a:extLst>
              <a:ext uri="{FF2B5EF4-FFF2-40B4-BE49-F238E27FC236}">
                <a16:creationId xmlns:a16="http://schemas.microsoft.com/office/drawing/2014/main" id="{AA61F4C9-8FB1-E4AB-E257-404F19ACE9F7}"/>
              </a:ext>
            </a:extLst>
          </p:cNvPr>
          <p:cNvPicPr>
            <a:picLocks noGrp="1" noChangeAspect="1"/>
          </p:cNvPicPr>
          <p:nvPr>
            <p:ph type="pic" sz="quarter" idx="12"/>
          </p:nvPr>
        </p:nvPicPr>
        <p:blipFill rotWithShape="1">
          <a:blip r:embed="rId2"/>
          <a:srcRect l="-13114" r="-13114"/>
          <a:stretch>
            <a:fillRect/>
          </a:stretch>
        </p:blipFill>
        <p:spPr>
          <a:prstGeom prst="rect">
            <a:avLst/>
          </a:prstGeom>
        </p:spPr>
      </p:pic>
    </p:spTree>
    <p:extLst>
      <p:ext uri="{BB962C8B-B14F-4D97-AF65-F5344CB8AC3E}">
        <p14:creationId xmlns:p14="http://schemas.microsoft.com/office/powerpoint/2010/main" val="101786594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4A01A-E9C7-2140-4611-8D22833D5FA4}"/>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774E89CF-E3C0-2B98-7BEA-1F237F394EAE}"/>
              </a:ext>
            </a:extLst>
          </p:cNvPr>
          <p:cNvSpPr>
            <a:spLocks noGrp="1"/>
          </p:cNvSpPr>
          <p:nvPr>
            <p:ph type="body" sz="quarter" idx="10"/>
          </p:nvPr>
        </p:nvSpPr>
        <p:spPr/>
        <p:txBody>
          <a:bodyPr/>
          <a:lstStyle/>
          <a:p>
            <a:r>
              <a:rPr lang="en-US" altLang="zh-CN" dirty="0"/>
              <a:t>3.1 SQL Server </a:t>
            </a:r>
            <a:r>
              <a:rPr lang="zh-CN" altLang="en-US" dirty="0"/>
              <a:t>数据库概述</a:t>
            </a:r>
          </a:p>
        </p:txBody>
      </p:sp>
      <p:sp>
        <p:nvSpPr>
          <p:cNvPr id="3" name="文本占位符 2">
            <a:extLst>
              <a:ext uri="{FF2B5EF4-FFF2-40B4-BE49-F238E27FC236}">
                <a16:creationId xmlns:a16="http://schemas.microsoft.com/office/drawing/2014/main" id="{C9AEAC94-ECDB-46BB-F716-3F58156124B9}"/>
              </a:ext>
            </a:extLst>
          </p:cNvPr>
          <p:cNvSpPr>
            <a:spLocks noGrp="1"/>
          </p:cNvSpPr>
          <p:nvPr>
            <p:ph type="body" sz="quarter" idx="11"/>
          </p:nvPr>
        </p:nvSpPr>
        <p:spPr>
          <a:xfrm>
            <a:off x="193192" y="1087512"/>
            <a:ext cx="11635136" cy="5398081"/>
          </a:xfrm>
        </p:spPr>
        <p:txBody>
          <a:bodyPr/>
          <a:lstStyle/>
          <a:p>
            <a:r>
              <a:rPr lang="en-US" altLang="zh-CN" dirty="0"/>
              <a:t>3.1.3</a:t>
            </a:r>
            <a:r>
              <a:rPr lang="zh-CN" altLang="en-US" dirty="0"/>
              <a:t>　</a:t>
            </a:r>
            <a:r>
              <a:rPr lang="en-US" altLang="zh-CN" dirty="0"/>
              <a:t>SQL Server </a:t>
            </a:r>
            <a:r>
              <a:rPr lang="zh-CN" altLang="en-US" dirty="0"/>
              <a:t>的管理工具</a:t>
            </a:r>
            <a:endParaRPr lang="en-US" altLang="zh-CN" dirty="0"/>
          </a:p>
          <a:p>
            <a:r>
              <a:rPr lang="zh-CN" altLang="en-US" dirty="0"/>
              <a:t>其中，</a:t>
            </a:r>
            <a:r>
              <a:rPr lang="en-US" altLang="zh-CN" dirty="0"/>
              <a:t>SQL Server Management Studio</a:t>
            </a:r>
            <a:r>
              <a:rPr lang="zh-CN" altLang="en-US" dirty="0"/>
              <a:t>（</a:t>
            </a:r>
            <a:r>
              <a:rPr lang="en-US" altLang="zh-CN" dirty="0"/>
              <a:t>SSMS</a:t>
            </a:r>
            <a:r>
              <a:rPr lang="zh-CN" altLang="en-US" dirty="0"/>
              <a:t>）是微软公司官方提供的免费集成环境，用于管理 </a:t>
            </a:r>
            <a:r>
              <a:rPr lang="en-US" altLang="zh-CN" dirty="0"/>
              <a:t>SQL Server </a:t>
            </a:r>
            <a:r>
              <a:rPr lang="zh-CN" altLang="en-US" dirty="0"/>
              <a:t>基础架构。作为 </a:t>
            </a:r>
            <a:r>
              <a:rPr lang="en-US" altLang="zh-CN" dirty="0"/>
              <a:t>SQL Server </a:t>
            </a:r>
            <a:r>
              <a:rPr lang="zh-CN" altLang="en-US" dirty="0"/>
              <a:t>生态系统的核心管理工具，</a:t>
            </a:r>
            <a:r>
              <a:rPr lang="en-US" altLang="zh-CN" dirty="0"/>
              <a:t>SSMS</a:t>
            </a:r>
            <a:r>
              <a:rPr lang="zh-CN" altLang="en-US" dirty="0"/>
              <a:t>具有以下核心特点：</a:t>
            </a:r>
            <a:endParaRPr lang="en-US" altLang="zh-CN" dirty="0"/>
          </a:p>
          <a:p>
            <a:r>
              <a:rPr lang="zh-CN" altLang="en-US" dirty="0"/>
              <a:t>●	全面的数据库管理：提供对 </a:t>
            </a:r>
            <a:r>
              <a:rPr lang="en-US" altLang="zh-CN" dirty="0"/>
              <a:t>SQL Server </a:t>
            </a:r>
            <a:r>
              <a:rPr lang="zh-CN" altLang="en-US" dirty="0"/>
              <a:t>实例及其所有组件的全面管理功能，支持创建、查询、修改数据库对象。</a:t>
            </a:r>
          </a:p>
          <a:p>
            <a:r>
              <a:rPr lang="zh-CN" altLang="en-US" dirty="0"/>
              <a:t>●	丰富的查询编辑器：集成了 </a:t>
            </a:r>
            <a:r>
              <a:rPr lang="en-US" altLang="zh-CN" dirty="0"/>
              <a:t>T-SQL </a:t>
            </a:r>
            <a:r>
              <a:rPr lang="zh-CN" altLang="en-US" dirty="0"/>
              <a:t>编辑器，支持语法高亮、智能感知、代码片段插入等功能，提供查询结果查看窗口，支持将结果导出为多种格式。</a:t>
            </a:r>
          </a:p>
          <a:p>
            <a:pPr marL="1074738" indent="-342900">
              <a:buSzPct val="80000"/>
              <a:buFont typeface="Wingdings" panose="05000000000000000000" pitchFamily="2" charset="2"/>
              <a:buChar char="l"/>
            </a:pPr>
            <a:r>
              <a:rPr lang="zh-CN" altLang="en-US" dirty="0"/>
              <a:t>图形化界面：提供图形用户界面（</a:t>
            </a:r>
            <a:r>
              <a:rPr lang="en-US" altLang="zh-CN" dirty="0"/>
              <a:t>GUI</a:t>
            </a:r>
            <a:r>
              <a:rPr lang="zh-CN" altLang="en-US" dirty="0"/>
              <a:t>）来执行复杂的任务，如设计数据库模式、配置安全设置等。</a:t>
            </a:r>
            <a:endParaRPr lang="en-US" altLang="zh-CN" dirty="0"/>
          </a:p>
          <a:p>
            <a:pPr marL="1074738" indent="-342900">
              <a:buSzPct val="80000"/>
              <a:buFont typeface="Wingdings" panose="05000000000000000000" pitchFamily="2" charset="2"/>
              <a:buChar char="l"/>
            </a:pPr>
            <a:r>
              <a:rPr lang="zh-CN" altLang="en-US" dirty="0"/>
              <a:t>脚本支持：支持生成相应的 </a:t>
            </a:r>
            <a:r>
              <a:rPr lang="en-US" altLang="zh-CN" dirty="0"/>
              <a:t>T-SQL </a:t>
            </a:r>
            <a:r>
              <a:rPr lang="zh-CN" altLang="en-US" dirty="0"/>
              <a:t>脚本，方便自动化和批量处理。</a:t>
            </a:r>
          </a:p>
        </p:txBody>
      </p:sp>
    </p:spTree>
    <p:extLst>
      <p:ext uri="{BB962C8B-B14F-4D97-AF65-F5344CB8AC3E}">
        <p14:creationId xmlns:p14="http://schemas.microsoft.com/office/powerpoint/2010/main" val="25475735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7E491-5B3A-1B03-CEDB-0766C6E58FB6}"/>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17C19D10-821B-65E2-0C05-88840888CECB}"/>
              </a:ext>
            </a:extLst>
          </p:cNvPr>
          <p:cNvSpPr>
            <a:spLocks noGrp="1"/>
          </p:cNvSpPr>
          <p:nvPr>
            <p:ph type="body" sz="quarter" idx="10"/>
          </p:nvPr>
        </p:nvSpPr>
        <p:spPr/>
        <p:txBody>
          <a:bodyPr/>
          <a:lstStyle/>
          <a:p>
            <a:r>
              <a:rPr lang="en-US" altLang="zh-CN" dirty="0"/>
              <a:t>3.1 SQL Server </a:t>
            </a:r>
            <a:r>
              <a:rPr lang="zh-CN" altLang="en-US" dirty="0"/>
              <a:t>数据库概述</a:t>
            </a:r>
          </a:p>
        </p:txBody>
      </p:sp>
      <p:sp>
        <p:nvSpPr>
          <p:cNvPr id="3" name="文本占位符 2">
            <a:extLst>
              <a:ext uri="{FF2B5EF4-FFF2-40B4-BE49-F238E27FC236}">
                <a16:creationId xmlns:a16="http://schemas.microsoft.com/office/drawing/2014/main" id="{9F29A688-3749-2489-233B-DC2EDFCE989D}"/>
              </a:ext>
            </a:extLst>
          </p:cNvPr>
          <p:cNvSpPr>
            <a:spLocks noGrp="1"/>
          </p:cNvSpPr>
          <p:nvPr>
            <p:ph type="body" sz="quarter" idx="11"/>
          </p:nvPr>
        </p:nvSpPr>
        <p:spPr>
          <a:xfrm>
            <a:off x="193192" y="1331169"/>
            <a:ext cx="11635136" cy="4910768"/>
          </a:xfrm>
        </p:spPr>
        <p:txBody>
          <a:bodyPr/>
          <a:lstStyle/>
          <a:p>
            <a:r>
              <a:rPr lang="en-US" altLang="zh-CN" dirty="0"/>
              <a:t>3.1.3</a:t>
            </a:r>
            <a:r>
              <a:rPr lang="zh-CN" altLang="en-US" dirty="0"/>
              <a:t>　</a:t>
            </a:r>
            <a:r>
              <a:rPr lang="en-US" altLang="zh-CN" dirty="0"/>
              <a:t>SQL Server </a:t>
            </a:r>
            <a:r>
              <a:rPr lang="zh-CN" altLang="en-US" dirty="0"/>
              <a:t>的管理工具</a:t>
            </a:r>
            <a:endParaRPr lang="en-US" altLang="zh-CN" dirty="0"/>
          </a:p>
          <a:p>
            <a:pPr marL="1074738" indent="-342900">
              <a:buSzPct val="80000"/>
              <a:buFont typeface="Wingdings" panose="05000000000000000000" pitchFamily="2" charset="2"/>
              <a:buChar char="l"/>
            </a:pPr>
            <a:r>
              <a:rPr lang="zh-CN" altLang="en-US" dirty="0"/>
              <a:t>独立安装：作为独立的应用程序，可以单独下载和安装，不依赖于 </a:t>
            </a:r>
            <a:r>
              <a:rPr lang="en-US" altLang="zh-CN" dirty="0"/>
              <a:t>SQL Server </a:t>
            </a:r>
            <a:r>
              <a:rPr lang="zh-CN" altLang="en-US" dirty="0"/>
              <a:t>的安装。</a:t>
            </a:r>
            <a:endParaRPr lang="en-US" altLang="zh-CN" dirty="0"/>
          </a:p>
          <a:p>
            <a:pPr marL="1074738" indent="-342900">
              <a:buSzPct val="80000"/>
              <a:buFont typeface="Wingdings" panose="05000000000000000000" pitchFamily="2" charset="2"/>
              <a:buChar char="l"/>
            </a:pPr>
            <a:r>
              <a:rPr lang="zh-CN" altLang="en-US" dirty="0"/>
              <a:t>安全性管理：提供了强大的安全管理功能，允许用户配置身份验证模式、用户权限、角色分配等，可以保护数据的安全性和隐私。</a:t>
            </a:r>
          </a:p>
          <a:p>
            <a:pPr marL="1074738" indent="-342900">
              <a:buSzPct val="80000"/>
              <a:buFont typeface="Wingdings" panose="05000000000000000000" pitchFamily="2" charset="2"/>
              <a:buChar char="l"/>
            </a:pPr>
            <a:r>
              <a:rPr lang="zh-CN" altLang="en-US" dirty="0"/>
              <a:t>版本兼容性：支持多个版本的 </a:t>
            </a:r>
            <a:r>
              <a:rPr lang="en-US" altLang="zh-CN" dirty="0"/>
              <a:t>SQL Server</a:t>
            </a:r>
            <a:r>
              <a:rPr lang="zh-CN" altLang="en-US" dirty="0"/>
              <a:t>（包括 </a:t>
            </a:r>
            <a:r>
              <a:rPr lang="en-US" altLang="zh-CN" dirty="0"/>
              <a:t>Azure SQL Database </a:t>
            </a:r>
            <a:r>
              <a:rPr lang="zh-CN" altLang="en-US" dirty="0"/>
              <a:t>和 </a:t>
            </a:r>
            <a:r>
              <a:rPr lang="en-US" altLang="zh-CN" dirty="0"/>
              <a:t>Azure Synapse Analytics</a:t>
            </a:r>
            <a:r>
              <a:rPr lang="zh-CN" altLang="en-US" dirty="0"/>
              <a:t>），提供向后兼容性，使用户能够在不同环境中工作而无须更换工具。</a:t>
            </a:r>
          </a:p>
          <a:p>
            <a:pPr marL="1074738" indent="-342900">
              <a:buSzPct val="80000"/>
              <a:buFont typeface="Wingdings" panose="05000000000000000000" pitchFamily="2" charset="2"/>
              <a:buChar char="l"/>
            </a:pPr>
            <a:r>
              <a:rPr lang="zh-CN" altLang="en-US" dirty="0"/>
              <a:t>跨平台支持：尽管主要针对 </a:t>
            </a:r>
            <a:r>
              <a:rPr lang="en-US" altLang="zh-CN" dirty="0"/>
              <a:t>Windows </a:t>
            </a:r>
            <a:r>
              <a:rPr lang="zh-CN" altLang="en-US" dirty="0"/>
              <a:t>平台设计，但 </a:t>
            </a:r>
            <a:r>
              <a:rPr lang="en-US" altLang="zh-CN" dirty="0"/>
              <a:t>SSMS </a:t>
            </a:r>
            <a:r>
              <a:rPr lang="zh-CN" altLang="en-US" dirty="0"/>
              <a:t>也可以在 </a:t>
            </a:r>
            <a:r>
              <a:rPr lang="en-US" altLang="zh-CN" dirty="0"/>
              <a:t>macOS </a:t>
            </a:r>
            <a:r>
              <a:rPr lang="zh-CN" altLang="en-US" dirty="0"/>
              <a:t>和</a:t>
            </a:r>
            <a:r>
              <a:rPr lang="en-US" altLang="zh-CN" dirty="0"/>
              <a:t>Linux </a:t>
            </a:r>
            <a:r>
              <a:rPr lang="zh-CN" altLang="en-US" dirty="0"/>
              <a:t>上通过 </a:t>
            </a:r>
            <a:r>
              <a:rPr lang="en-US" altLang="zh-CN" dirty="0"/>
              <a:t>Docker </a:t>
            </a:r>
            <a:r>
              <a:rPr lang="zh-CN" altLang="en-US" dirty="0"/>
              <a:t>容器运行，增加了其使用的灵活性。</a:t>
            </a:r>
          </a:p>
        </p:txBody>
      </p:sp>
    </p:spTree>
    <p:extLst>
      <p:ext uri="{BB962C8B-B14F-4D97-AF65-F5344CB8AC3E}">
        <p14:creationId xmlns:p14="http://schemas.microsoft.com/office/powerpoint/2010/main" val="293067236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1ED54-E86E-C768-0CBA-7A83E5320366}"/>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1DE48E5D-5E10-4004-F4F8-06F05D40B09E}"/>
              </a:ext>
            </a:extLst>
          </p:cNvPr>
          <p:cNvSpPr>
            <a:spLocks noGrp="1"/>
          </p:cNvSpPr>
          <p:nvPr>
            <p:ph type="body" sz="quarter" idx="10"/>
          </p:nvPr>
        </p:nvSpPr>
        <p:spPr/>
        <p:txBody>
          <a:bodyPr/>
          <a:lstStyle/>
          <a:p>
            <a:r>
              <a:rPr lang="en-US" altLang="zh-CN" dirty="0"/>
              <a:t>3.1 SQL Server </a:t>
            </a:r>
            <a:r>
              <a:rPr lang="zh-CN" altLang="en-US" dirty="0"/>
              <a:t>数据库概述</a:t>
            </a:r>
          </a:p>
        </p:txBody>
      </p:sp>
      <p:sp>
        <p:nvSpPr>
          <p:cNvPr id="3" name="文本占位符 2">
            <a:extLst>
              <a:ext uri="{FF2B5EF4-FFF2-40B4-BE49-F238E27FC236}">
                <a16:creationId xmlns:a16="http://schemas.microsoft.com/office/drawing/2014/main" id="{8FE395C4-8951-6EE9-A350-CCDDDA33B5F2}"/>
              </a:ext>
            </a:extLst>
          </p:cNvPr>
          <p:cNvSpPr>
            <a:spLocks noGrp="1"/>
          </p:cNvSpPr>
          <p:nvPr>
            <p:ph type="body" sz="quarter" idx="11"/>
          </p:nvPr>
        </p:nvSpPr>
        <p:spPr>
          <a:xfrm>
            <a:off x="193192" y="843855"/>
            <a:ext cx="5623146" cy="5885394"/>
          </a:xfrm>
        </p:spPr>
        <p:txBody>
          <a:bodyPr/>
          <a:lstStyle/>
          <a:p>
            <a:r>
              <a:rPr lang="en-US" altLang="zh-CN" dirty="0"/>
              <a:t>3.1.4</a:t>
            </a:r>
            <a:r>
              <a:rPr lang="zh-CN" altLang="en-US" dirty="0"/>
              <a:t>　</a:t>
            </a:r>
            <a:r>
              <a:rPr lang="en-US" altLang="zh-CN" dirty="0"/>
              <a:t>SQL Server 2022 </a:t>
            </a:r>
            <a:r>
              <a:rPr lang="zh-CN" altLang="en-US" dirty="0"/>
              <a:t>的运行环境要求</a:t>
            </a:r>
            <a:endParaRPr lang="en-US" altLang="zh-CN" dirty="0"/>
          </a:p>
          <a:p>
            <a:r>
              <a:rPr lang="en-US" altLang="zh-CN" dirty="0"/>
              <a:t>SQL Server 2022 </a:t>
            </a:r>
            <a:r>
              <a:rPr lang="zh-CN" altLang="en-US" dirty="0"/>
              <a:t>的安装对软 </a:t>
            </a:r>
            <a:r>
              <a:rPr lang="en-US" altLang="zh-CN" dirty="0"/>
              <a:t>/ </a:t>
            </a:r>
            <a:r>
              <a:rPr lang="zh-CN" altLang="en-US" dirty="0"/>
              <a:t>硬件环境的要求因版本而异，具体需求可能会根据实际应用场景有所不同，特别是在处理大规模数据集时，可能需要更强大的硬件支持。</a:t>
            </a:r>
          </a:p>
          <a:p>
            <a:r>
              <a:rPr lang="en-US" altLang="zh-CN" dirty="0"/>
              <a:t>SQL Server 2022 </a:t>
            </a:r>
            <a:r>
              <a:rPr lang="zh-CN" altLang="en-US" dirty="0"/>
              <a:t>的运行环境要求如表 </a:t>
            </a:r>
            <a:r>
              <a:rPr lang="en-US" altLang="zh-CN" dirty="0"/>
              <a:t>3-4 </a:t>
            </a:r>
            <a:r>
              <a:rPr lang="zh-CN" altLang="en-US" dirty="0"/>
              <a:t>所示，表中整合了 </a:t>
            </a:r>
            <a:r>
              <a:rPr lang="en-US" altLang="zh-CN" dirty="0"/>
              <a:t>SQL Server 2022 </a:t>
            </a:r>
            <a:r>
              <a:rPr lang="zh-CN" altLang="en-US" dirty="0"/>
              <a:t>对硬件、软件等基本运行环境要求，包括处理器、内存、硬盘空间、支持的服务器操作系统版本、客户端操作系统版本及其对 </a:t>
            </a:r>
            <a:r>
              <a:rPr lang="en-US" altLang="zh-CN" dirty="0"/>
              <a:t>.NET Framework </a:t>
            </a:r>
            <a:r>
              <a:rPr lang="zh-CN" altLang="en-US" dirty="0"/>
              <a:t>的要求。</a:t>
            </a:r>
          </a:p>
        </p:txBody>
      </p:sp>
      <p:pic>
        <p:nvPicPr>
          <p:cNvPr id="6" name="图片占位符 5">
            <a:extLst>
              <a:ext uri="{FF2B5EF4-FFF2-40B4-BE49-F238E27FC236}">
                <a16:creationId xmlns:a16="http://schemas.microsoft.com/office/drawing/2014/main" id="{458F251F-7BE9-209E-CB48-AC237295F686}"/>
              </a:ext>
            </a:extLst>
          </p:cNvPr>
          <p:cNvPicPr>
            <a:picLocks noGrp="1" noChangeAspect="1"/>
          </p:cNvPicPr>
          <p:nvPr>
            <p:ph type="pic" sz="quarter" idx="12"/>
          </p:nvPr>
        </p:nvPicPr>
        <p:blipFill rotWithShape="1">
          <a:blip r:embed="rId2"/>
          <a:srcRect t="-17791" b="-17791"/>
          <a:stretch>
            <a:fillRect/>
          </a:stretch>
        </p:blipFill>
        <p:spPr>
          <a:prstGeom prst="rect">
            <a:avLst/>
          </a:prstGeom>
        </p:spPr>
      </p:pic>
    </p:spTree>
    <p:extLst>
      <p:ext uri="{BB962C8B-B14F-4D97-AF65-F5344CB8AC3E}">
        <p14:creationId xmlns:p14="http://schemas.microsoft.com/office/powerpoint/2010/main" val="1279481595"/>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38C28A-FAED-5DB1-5E43-5D1760280F70}"/>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12850D8-2F95-8A58-075D-37329CF21A55}"/>
              </a:ext>
            </a:extLst>
          </p:cNvPr>
          <p:cNvSpPr>
            <a:spLocks noGrp="1"/>
          </p:cNvSpPr>
          <p:nvPr>
            <p:ph type="body" sz="quarter" idx="10"/>
          </p:nvPr>
        </p:nvSpPr>
        <p:spPr/>
        <p:txBody>
          <a:bodyPr/>
          <a:lstStyle/>
          <a:p>
            <a:r>
              <a:rPr lang="en-US" altLang="zh-CN" dirty="0"/>
              <a:t>3.2 SQL Server </a:t>
            </a:r>
            <a:r>
              <a:rPr lang="zh-CN" altLang="en-US" dirty="0"/>
              <a:t>数据库的体系结构</a:t>
            </a:r>
          </a:p>
        </p:txBody>
      </p:sp>
      <p:sp>
        <p:nvSpPr>
          <p:cNvPr id="3" name="文本占位符 2">
            <a:extLst>
              <a:ext uri="{FF2B5EF4-FFF2-40B4-BE49-F238E27FC236}">
                <a16:creationId xmlns:a16="http://schemas.microsoft.com/office/drawing/2014/main" id="{BB395AD0-D125-583D-2D44-C82D2735A723}"/>
              </a:ext>
            </a:extLst>
          </p:cNvPr>
          <p:cNvSpPr>
            <a:spLocks noGrp="1"/>
          </p:cNvSpPr>
          <p:nvPr>
            <p:ph type="body" sz="quarter" idx="11"/>
          </p:nvPr>
        </p:nvSpPr>
        <p:spPr>
          <a:xfrm>
            <a:off x="193192" y="3036765"/>
            <a:ext cx="11635136" cy="1499578"/>
          </a:xfrm>
        </p:spPr>
        <p:txBody>
          <a:bodyPr/>
          <a:lstStyle/>
          <a:p>
            <a:r>
              <a:rPr lang="en-US" altLang="zh-CN" dirty="0"/>
              <a:t>3.2.1</a:t>
            </a:r>
            <a:r>
              <a:rPr lang="zh-CN" altLang="en-US" dirty="0"/>
              <a:t>　</a:t>
            </a:r>
            <a:r>
              <a:rPr lang="en-US" altLang="zh-CN" dirty="0"/>
              <a:t>SQL Server 2022 </a:t>
            </a:r>
            <a:r>
              <a:rPr lang="zh-CN" altLang="en-US" dirty="0"/>
              <a:t>的组成</a:t>
            </a:r>
            <a:endParaRPr lang="en-US" altLang="zh-CN" dirty="0"/>
          </a:p>
          <a:p>
            <a:r>
              <a:rPr lang="en-US" altLang="zh-CN" dirty="0"/>
              <a:t>SQL Server 2022 </a:t>
            </a:r>
            <a:r>
              <a:rPr lang="zh-CN" altLang="en-US" dirty="0"/>
              <a:t>主要由 </a:t>
            </a:r>
            <a:r>
              <a:rPr lang="en-US" altLang="zh-CN" dirty="0"/>
              <a:t>4 </a:t>
            </a:r>
            <a:r>
              <a:rPr lang="zh-CN" altLang="en-US" dirty="0"/>
              <a:t>个关键组件构成：数据库引擎、分析服务、集成服务和报表服务。每个组件都针对特定的数据处理需求设计，共同构成一个强大的数据管理和分析平台。</a:t>
            </a:r>
            <a:endParaRPr lang="en-US" altLang="zh-CN" dirty="0"/>
          </a:p>
        </p:txBody>
      </p:sp>
    </p:spTree>
    <p:extLst>
      <p:ext uri="{BB962C8B-B14F-4D97-AF65-F5344CB8AC3E}">
        <p14:creationId xmlns:p14="http://schemas.microsoft.com/office/powerpoint/2010/main" val="933462459"/>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1C8D8-FC75-10F6-A263-3F22D3F2D567}"/>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8A414C85-70EE-F503-3CE1-5FD98EECD6CC}"/>
              </a:ext>
            </a:extLst>
          </p:cNvPr>
          <p:cNvSpPr>
            <a:spLocks noGrp="1"/>
          </p:cNvSpPr>
          <p:nvPr>
            <p:ph type="body" sz="quarter" idx="10"/>
          </p:nvPr>
        </p:nvSpPr>
        <p:spPr/>
        <p:txBody>
          <a:bodyPr/>
          <a:lstStyle/>
          <a:p>
            <a:r>
              <a:rPr lang="en-US" altLang="zh-CN" dirty="0"/>
              <a:t>3.2 SQL Server </a:t>
            </a:r>
            <a:r>
              <a:rPr lang="zh-CN" altLang="en-US" dirty="0"/>
              <a:t>数据库的体系结构</a:t>
            </a:r>
          </a:p>
        </p:txBody>
      </p:sp>
      <p:sp>
        <p:nvSpPr>
          <p:cNvPr id="3" name="文本占位符 2">
            <a:extLst>
              <a:ext uri="{FF2B5EF4-FFF2-40B4-BE49-F238E27FC236}">
                <a16:creationId xmlns:a16="http://schemas.microsoft.com/office/drawing/2014/main" id="{1C7D58A0-8F7F-DB83-3BB8-28EC57B6EB7C}"/>
              </a:ext>
            </a:extLst>
          </p:cNvPr>
          <p:cNvSpPr>
            <a:spLocks noGrp="1"/>
          </p:cNvSpPr>
          <p:nvPr>
            <p:ph type="body" sz="quarter" idx="11"/>
          </p:nvPr>
        </p:nvSpPr>
        <p:spPr>
          <a:xfrm>
            <a:off x="193192" y="2305796"/>
            <a:ext cx="11635136" cy="2961516"/>
          </a:xfrm>
        </p:spPr>
        <p:txBody>
          <a:bodyPr/>
          <a:lstStyle/>
          <a:p>
            <a:r>
              <a:rPr lang="en-US" altLang="zh-CN" dirty="0"/>
              <a:t>3.2.1</a:t>
            </a:r>
            <a:r>
              <a:rPr lang="zh-CN" altLang="en-US" dirty="0"/>
              <a:t>　</a:t>
            </a:r>
            <a:r>
              <a:rPr lang="en-US" altLang="zh-CN" dirty="0"/>
              <a:t>SQL Server 2022 </a:t>
            </a:r>
            <a:r>
              <a:rPr lang="zh-CN" altLang="en-US" dirty="0"/>
              <a:t>的组成</a:t>
            </a:r>
            <a:endParaRPr lang="en-US" altLang="zh-CN" dirty="0"/>
          </a:p>
          <a:p>
            <a:r>
              <a:rPr lang="en-US" altLang="zh-CN" dirty="0"/>
              <a:t>1. </a:t>
            </a:r>
            <a:r>
              <a:rPr lang="zh-CN" altLang="en-US" dirty="0"/>
              <a:t>数据库引擎</a:t>
            </a:r>
            <a:endParaRPr lang="en-US" altLang="zh-CN" dirty="0"/>
          </a:p>
          <a:p>
            <a:r>
              <a:rPr lang="en-US" altLang="zh-CN" dirty="0"/>
              <a:t>SQL Server 2022 </a:t>
            </a:r>
            <a:r>
              <a:rPr lang="zh-CN" altLang="en-US" dirty="0"/>
              <a:t>的数据库引擎是整个系统的核心，负责数据的存储、处理和安全管理。它提供了创建和管理数据库的能力，包括表、视图的创建以及数据查询等操作。此外，数据库引擎还支持复制和全文搜索等功能，使得用户能够高效地执行 </a:t>
            </a:r>
            <a:r>
              <a:rPr lang="en-US" altLang="zh-CN" dirty="0"/>
              <a:t>CRUD</a:t>
            </a:r>
            <a:r>
              <a:rPr lang="zh-CN" altLang="en-US" dirty="0"/>
              <a:t>（创建、读取、更新、删除）操作，并实施严格的安全控制措施来保证数据安全。</a:t>
            </a:r>
            <a:endParaRPr lang="en-US" altLang="zh-CN" dirty="0"/>
          </a:p>
        </p:txBody>
      </p:sp>
    </p:spTree>
    <p:extLst>
      <p:ext uri="{BB962C8B-B14F-4D97-AF65-F5344CB8AC3E}">
        <p14:creationId xmlns:p14="http://schemas.microsoft.com/office/powerpoint/2010/main" val="1632745888"/>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5CA3D-207C-A561-E86C-A403C7DA32BB}"/>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C6CCF7F0-ECA4-C951-7247-ED7C28C7842F}"/>
              </a:ext>
            </a:extLst>
          </p:cNvPr>
          <p:cNvSpPr>
            <a:spLocks noGrp="1"/>
          </p:cNvSpPr>
          <p:nvPr>
            <p:ph type="body" sz="quarter" idx="10"/>
          </p:nvPr>
        </p:nvSpPr>
        <p:spPr/>
        <p:txBody>
          <a:bodyPr/>
          <a:lstStyle/>
          <a:p>
            <a:r>
              <a:rPr lang="en-US" altLang="zh-CN" dirty="0"/>
              <a:t>3.2 SQL Server </a:t>
            </a:r>
            <a:r>
              <a:rPr lang="zh-CN" altLang="en-US" dirty="0"/>
              <a:t>数据库的体系结构</a:t>
            </a:r>
          </a:p>
        </p:txBody>
      </p:sp>
      <p:sp>
        <p:nvSpPr>
          <p:cNvPr id="3" name="文本占位符 2">
            <a:extLst>
              <a:ext uri="{FF2B5EF4-FFF2-40B4-BE49-F238E27FC236}">
                <a16:creationId xmlns:a16="http://schemas.microsoft.com/office/drawing/2014/main" id="{80FD3C11-1F87-5E68-D8A1-2F70CD8DD1BB}"/>
              </a:ext>
            </a:extLst>
          </p:cNvPr>
          <p:cNvSpPr>
            <a:spLocks noGrp="1"/>
          </p:cNvSpPr>
          <p:nvPr>
            <p:ph type="body" sz="quarter" idx="11"/>
          </p:nvPr>
        </p:nvSpPr>
        <p:spPr>
          <a:xfrm>
            <a:off x="193192" y="2305796"/>
            <a:ext cx="11635136" cy="2961516"/>
          </a:xfrm>
        </p:spPr>
        <p:txBody>
          <a:bodyPr/>
          <a:lstStyle/>
          <a:p>
            <a:r>
              <a:rPr lang="en-US" altLang="zh-CN" dirty="0"/>
              <a:t>3.2.1</a:t>
            </a:r>
            <a:r>
              <a:rPr lang="zh-CN" altLang="en-US" dirty="0"/>
              <a:t>　</a:t>
            </a:r>
            <a:r>
              <a:rPr lang="en-US" altLang="zh-CN" dirty="0"/>
              <a:t>SQL Server 2022 </a:t>
            </a:r>
            <a:r>
              <a:rPr lang="zh-CN" altLang="en-US" dirty="0"/>
              <a:t>的组成</a:t>
            </a:r>
            <a:endParaRPr lang="en-US" altLang="zh-CN" dirty="0"/>
          </a:p>
          <a:p>
            <a:r>
              <a:rPr lang="en-US" altLang="zh-CN" dirty="0"/>
              <a:t>2. </a:t>
            </a:r>
            <a:r>
              <a:rPr lang="zh-CN" altLang="en-US" dirty="0"/>
              <a:t>分析服务分析</a:t>
            </a:r>
            <a:endParaRPr lang="en-US" altLang="zh-CN" dirty="0"/>
          </a:p>
          <a:p>
            <a:r>
              <a:rPr lang="zh-CN" altLang="en-US" dirty="0"/>
              <a:t>服务（</a:t>
            </a:r>
            <a:r>
              <a:rPr lang="en-US" altLang="zh-CN" dirty="0"/>
              <a:t>analysis services</a:t>
            </a:r>
            <a:r>
              <a:rPr lang="zh-CN" altLang="en-US" dirty="0"/>
              <a:t>）专注于提供联机分析处理和数据挖掘功能。通过这一组件，用户不仅可以设计和管理多维数据结构，还能对业务数据进行深入分析。这既有助于管理人员全面理解业务状况，又能通过数据挖掘技术发现隐藏在数据中的关系，为管理人员提供决策依据。</a:t>
            </a:r>
            <a:endParaRPr lang="en-US" altLang="zh-CN" dirty="0"/>
          </a:p>
        </p:txBody>
      </p:sp>
    </p:spTree>
    <p:extLst>
      <p:ext uri="{BB962C8B-B14F-4D97-AF65-F5344CB8AC3E}">
        <p14:creationId xmlns:p14="http://schemas.microsoft.com/office/powerpoint/2010/main" val="370640775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4D479E-B8B5-6688-A903-E48B97BF10F4}"/>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A8F3976D-DE57-D751-3FBF-5AD1CAAFC169}"/>
              </a:ext>
            </a:extLst>
          </p:cNvPr>
          <p:cNvSpPr>
            <a:spLocks noGrp="1"/>
          </p:cNvSpPr>
          <p:nvPr>
            <p:ph type="body" sz="quarter" idx="10"/>
          </p:nvPr>
        </p:nvSpPr>
        <p:spPr/>
        <p:txBody>
          <a:bodyPr/>
          <a:lstStyle/>
          <a:p>
            <a:r>
              <a:rPr lang="en-US" altLang="zh-CN" dirty="0"/>
              <a:t>3.2 SQL Server </a:t>
            </a:r>
            <a:r>
              <a:rPr lang="zh-CN" altLang="en-US" dirty="0"/>
              <a:t>数据库的体系结构</a:t>
            </a:r>
          </a:p>
        </p:txBody>
      </p:sp>
      <p:sp>
        <p:nvSpPr>
          <p:cNvPr id="3" name="文本占位符 2">
            <a:extLst>
              <a:ext uri="{FF2B5EF4-FFF2-40B4-BE49-F238E27FC236}">
                <a16:creationId xmlns:a16="http://schemas.microsoft.com/office/drawing/2014/main" id="{AC145933-5C5E-FEAE-1E75-DA12A23ED258}"/>
              </a:ext>
            </a:extLst>
          </p:cNvPr>
          <p:cNvSpPr>
            <a:spLocks noGrp="1"/>
          </p:cNvSpPr>
          <p:nvPr>
            <p:ph type="body" sz="quarter" idx="11"/>
          </p:nvPr>
        </p:nvSpPr>
        <p:spPr>
          <a:xfrm>
            <a:off x="193192" y="2305796"/>
            <a:ext cx="11635136" cy="2961516"/>
          </a:xfrm>
        </p:spPr>
        <p:txBody>
          <a:bodyPr/>
          <a:lstStyle/>
          <a:p>
            <a:r>
              <a:rPr lang="en-US" altLang="zh-CN" dirty="0"/>
              <a:t>3.2.1</a:t>
            </a:r>
            <a:r>
              <a:rPr lang="zh-CN" altLang="en-US" dirty="0"/>
              <a:t>　</a:t>
            </a:r>
            <a:r>
              <a:rPr lang="en-US" altLang="zh-CN" dirty="0"/>
              <a:t>SQL Server 2022 </a:t>
            </a:r>
            <a:r>
              <a:rPr lang="zh-CN" altLang="en-US" dirty="0"/>
              <a:t>的组成</a:t>
            </a:r>
            <a:endParaRPr lang="en-US" altLang="zh-CN" dirty="0"/>
          </a:p>
          <a:p>
            <a:r>
              <a:rPr lang="en-US" altLang="zh-CN" dirty="0"/>
              <a:t>3. </a:t>
            </a:r>
            <a:r>
              <a:rPr lang="zh-CN" altLang="en-US" dirty="0"/>
              <a:t>集成服务</a:t>
            </a:r>
            <a:endParaRPr lang="en-US" altLang="zh-CN" dirty="0"/>
          </a:p>
          <a:p>
            <a:r>
              <a:rPr lang="zh-CN" altLang="en-US" dirty="0"/>
              <a:t>集成服务（</a:t>
            </a:r>
            <a:r>
              <a:rPr lang="en-US" altLang="zh-CN" dirty="0"/>
              <a:t>integration services</a:t>
            </a:r>
            <a:r>
              <a:rPr lang="zh-CN" altLang="en-US" dirty="0"/>
              <a:t>）是一个用于构建高性能数据集成和工作流解决方案的平台，主要用于执行数据的提取、转换和加载（</a:t>
            </a:r>
            <a:r>
              <a:rPr lang="en-US" altLang="zh-CN" dirty="0"/>
              <a:t>ETL</a:t>
            </a:r>
            <a:r>
              <a:rPr lang="zh-CN" altLang="en-US" dirty="0"/>
              <a:t>）操作。它支持多种数据源的连接，如 </a:t>
            </a:r>
            <a:r>
              <a:rPr lang="en-US" altLang="zh-CN" dirty="0"/>
              <a:t>SQL Server</a:t>
            </a:r>
            <a:r>
              <a:rPr lang="zh-CN" altLang="en-US" dirty="0"/>
              <a:t>、</a:t>
            </a:r>
            <a:r>
              <a:rPr lang="en-US" altLang="zh-CN" dirty="0"/>
              <a:t>Oracle</a:t>
            </a:r>
            <a:r>
              <a:rPr lang="zh-CN" altLang="en-US" dirty="0"/>
              <a:t>、</a:t>
            </a:r>
            <a:r>
              <a:rPr lang="en-US" altLang="zh-CN" dirty="0"/>
              <a:t>Excel</a:t>
            </a:r>
            <a:r>
              <a:rPr lang="zh-CN" altLang="en-US" dirty="0"/>
              <a:t>、</a:t>
            </a:r>
            <a:r>
              <a:rPr lang="en-US" altLang="zh-CN" dirty="0"/>
              <a:t>XML </a:t>
            </a:r>
            <a:r>
              <a:rPr lang="zh-CN" altLang="en-US" dirty="0"/>
              <a:t>文档和文本文件等，使企业能够高效地整合来自不同来源的数据，实现数据的一致性和可用性。</a:t>
            </a:r>
            <a:endParaRPr lang="en-US" altLang="zh-CN" dirty="0"/>
          </a:p>
        </p:txBody>
      </p:sp>
    </p:spTree>
    <p:extLst>
      <p:ext uri="{BB962C8B-B14F-4D97-AF65-F5344CB8AC3E}">
        <p14:creationId xmlns:p14="http://schemas.microsoft.com/office/powerpoint/2010/main" val="297591356"/>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D9FCD-6D95-5A3B-7A29-7CEC33F50D95}"/>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65AC16C1-B15C-08C0-E5A6-8CB3F6937DA2}"/>
              </a:ext>
            </a:extLst>
          </p:cNvPr>
          <p:cNvSpPr>
            <a:spLocks noGrp="1"/>
          </p:cNvSpPr>
          <p:nvPr>
            <p:ph type="body" sz="quarter" idx="10"/>
          </p:nvPr>
        </p:nvSpPr>
        <p:spPr/>
        <p:txBody>
          <a:bodyPr/>
          <a:lstStyle/>
          <a:p>
            <a:r>
              <a:rPr lang="en-US" altLang="zh-CN" dirty="0"/>
              <a:t>3.2 SQL Server </a:t>
            </a:r>
            <a:r>
              <a:rPr lang="zh-CN" altLang="en-US" dirty="0"/>
              <a:t>数据库的体系结构</a:t>
            </a:r>
          </a:p>
        </p:txBody>
      </p:sp>
      <p:sp>
        <p:nvSpPr>
          <p:cNvPr id="3" name="文本占位符 2">
            <a:extLst>
              <a:ext uri="{FF2B5EF4-FFF2-40B4-BE49-F238E27FC236}">
                <a16:creationId xmlns:a16="http://schemas.microsoft.com/office/drawing/2014/main" id="{CD5C83FA-CDF6-709F-C828-CEC0CBABCD86}"/>
              </a:ext>
            </a:extLst>
          </p:cNvPr>
          <p:cNvSpPr>
            <a:spLocks noGrp="1"/>
          </p:cNvSpPr>
          <p:nvPr>
            <p:ph type="body" sz="quarter" idx="11"/>
          </p:nvPr>
        </p:nvSpPr>
        <p:spPr>
          <a:xfrm>
            <a:off x="193192" y="2305796"/>
            <a:ext cx="11635136" cy="2961516"/>
          </a:xfrm>
        </p:spPr>
        <p:txBody>
          <a:bodyPr/>
          <a:lstStyle/>
          <a:p>
            <a:r>
              <a:rPr lang="en-US" altLang="zh-CN" dirty="0"/>
              <a:t>3.2.1</a:t>
            </a:r>
            <a:r>
              <a:rPr lang="zh-CN" altLang="en-US" dirty="0"/>
              <a:t>　</a:t>
            </a:r>
            <a:r>
              <a:rPr lang="en-US" altLang="zh-CN" dirty="0"/>
              <a:t>SQL Server 2022 </a:t>
            </a:r>
            <a:r>
              <a:rPr lang="zh-CN" altLang="en-US" dirty="0"/>
              <a:t>的组成</a:t>
            </a:r>
            <a:endParaRPr lang="en-US" altLang="zh-CN" dirty="0"/>
          </a:p>
          <a:p>
            <a:r>
              <a:rPr lang="en-US" altLang="zh-CN" dirty="0"/>
              <a:t>4. </a:t>
            </a:r>
            <a:r>
              <a:rPr lang="zh-CN" altLang="en-US" dirty="0"/>
              <a:t>报表服务</a:t>
            </a:r>
            <a:endParaRPr lang="en-US" altLang="zh-CN" dirty="0"/>
          </a:p>
          <a:p>
            <a:r>
              <a:rPr lang="zh-CN" altLang="en-US" dirty="0"/>
              <a:t>报表服务（</a:t>
            </a:r>
            <a:r>
              <a:rPr lang="en-US" altLang="zh-CN" dirty="0"/>
              <a:t>reporting services</a:t>
            </a:r>
            <a:r>
              <a:rPr lang="zh-CN" altLang="en-US" dirty="0"/>
              <a:t>）是一种强大的工具，用于创建、管理和分发各种类型的报表。它支持从关系型和多维数据源中提取内容，生成丰富的企业级报表，并允许以多种格式查看这些报表。此外，报表服务还提供了集中化的安全管理和订阅功能，能在确保敏感信息得到妥善保护的同时，满足用户的个性化需求。</a:t>
            </a:r>
            <a:endParaRPr lang="en-US" altLang="zh-CN" dirty="0"/>
          </a:p>
        </p:txBody>
      </p:sp>
    </p:spTree>
    <p:extLst>
      <p:ext uri="{BB962C8B-B14F-4D97-AF65-F5344CB8AC3E}">
        <p14:creationId xmlns:p14="http://schemas.microsoft.com/office/powerpoint/2010/main" val="4026546140"/>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sld>
</file>

<file path=ppt/theme/theme1.xml><?xml version="1.0" encoding="utf-8"?>
<a:theme xmlns:a="http://schemas.openxmlformats.org/drawingml/2006/main" name="母版3">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1630</TotalTime>
  <Words>33451</Words>
  <Application>Microsoft Office PowerPoint</Application>
  <PresentationFormat>宽屏</PresentationFormat>
  <Paragraphs>2338</Paragraphs>
  <Slides>518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518</vt:i4>
      </vt:variant>
    </vt:vector>
  </HeadingPairs>
  <TitlesOfParts>
    <vt:vector size="523" baseType="lpstr">
      <vt:lpstr>等线</vt:lpstr>
      <vt:lpstr>微软雅黑</vt:lpstr>
      <vt:lpstr>Arial</vt:lpstr>
      <vt:lpstr>Wingdings</vt:lpstr>
      <vt:lpstr>母版3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洗脸 吃着西瓜</dc:creator>
  <cp:lastModifiedBy>洗脸 吃着西瓜</cp:lastModifiedBy>
  <cp:revision>117</cp:revision>
  <dcterms:created xsi:type="dcterms:W3CDTF">2025-09-28T05:57:13Z</dcterms:created>
  <dcterms:modified xsi:type="dcterms:W3CDTF">2026-05-11T03:39:32Z</dcterms:modified>
</cp:coreProperties>
</file>